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1.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2.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3.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4.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5.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6.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27.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28.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29.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30.xml" ContentType="application/vnd.openxmlformats-officedocument.presentationml.notesSlide+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notesSlides/notesSlide31.xml" ContentType="application/vnd.openxmlformats-officedocument.presentationml.notesSlide+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notesSlides/notesSlide32.xml" ContentType="application/vnd.openxmlformats-officedocument.presentationml.notesSlide+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516" r:id="rId2"/>
    <p:sldId id="544" r:id="rId3"/>
    <p:sldId id="387" r:id="rId4"/>
    <p:sldId id="571" r:id="rId5"/>
    <p:sldId id="539" r:id="rId6"/>
    <p:sldId id="541" r:id="rId7"/>
    <p:sldId id="573" r:id="rId8"/>
    <p:sldId id="574" r:id="rId9"/>
    <p:sldId id="576" r:id="rId10"/>
    <p:sldId id="572" r:id="rId11"/>
    <p:sldId id="542" r:id="rId12"/>
    <p:sldId id="551" r:id="rId13"/>
    <p:sldId id="577" r:id="rId14"/>
    <p:sldId id="549" r:id="rId15"/>
    <p:sldId id="553" r:id="rId16"/>
    <p:sldId id="554" r:id="rId17"/>
    <p:sldId id="555" r:id="rId18"/>
    <p:sldId id="556" r:id="rId19"/>
    <p:sldId id="557" r:id="rId20"/>
    <p:sldId id="558" r:id="rId21"/>
    <p:sldId id="560" r:id="rId22"/>
    <p:sldId id="561" r:id="rId23"/>
    <p:sldId id="562" r:id="rId24"/>
    <p:sldId id="578" r:id="rId25"/>
    <p:sldId id="563" r:id="rId26"/>
    <p:sldId id="564" r:id="rId27"/>
    <p:sldId id="566" r:id="rId28"/>
    <p:sldId id="567" r:id="rId29"/>
    <p:sldId id="570" r:id="rId30"/>
    <p:sldId id="568" r:id="rId31"/>
    <p:sldId id="569" r:id="rId32"/>
    <p:sldId id="543" r:id="rId33"/>
    <p:sldId id="284" r:id="rId34"/>
  </p:sldIdLst>
  <p:sldSz cx="12192000" cy="6858000"/>
  <p:notesSz cx="9928225" cy="679767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FAADC"/>
    <a:srgbClr val="7F7F7F"/>
    <a:srgbClr val="2038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46" autoAdjust="0"/>
    <p:restoredTop sz="91358" autoAdjust="0"/>
  </p:normalViewPr>
  <p:slideViewPr>
    <p:cSldViewPr snapToGrid="0">
      <p:cViewPr varScale="1">
        <p:scale>
          <a:sx n="63" d="100"/>
          <a:sy n="63" d="100"/>
        </p:scale>
        <p:origin x="936" y="32"/>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3DD141-68DE-4D81-A230-C2B3F4884312}" type="doc">
      <dgm:prSet loTypeId="urn:microsoft.com/office/officeart/2008/layout/VerticalCurvedList" loCatId="list" qsTypeId="urn:microsoft.com/office/officeart/2005/8/quickstyle/simple1" qsCatId="simple" csTypeId="urn:microsoft.com/office/officeart/2005/8/colors/colorful1#1" csCatId="colorful" phldr="1"/>
      <dgm:spPr/>
      <dgm:t>
        <a:bodyPr/>
        <a:lstStyle/>
        <a:p>
          <a:endParaRPr lang="zh-TW" altLang="en-US"/>
        </a:p>
      </dgm:t>
    </dgm:pt>
    <dgm:pt modelId="{4BE3CB39-3164-41C7-B150-6561A2D006FE}">
      <dgm:prSet phldrT="[文字]" custT="1"/>
      <dgm:spPr>
        <a:solidFill>
          <a:srgbClr val="00B0F0"/>
        </a:solidFill>
      </dgm:spPr>
      <dgm:t>
        <a:bodyPr/>
        <a:lstStyle/>
        <a:p>
          <a:r>
            <a:rPr lang="zh-TW" altLang="en-US" sz="3200" b="1" dirty="0" smtClean="0">
              <a:latin typeface="微軟正黑體" panose="020B0604030504040204" pitchFamily="34" charset="-120"/>
              <a:ea typeface="微軟正黑體" panose="020B0604030504040204" pitchFamily="34" charset="-120"/>
            </a:rPr>
            <a:t>委外申報說明</a:t>
          </a:r>
          <a:endParaRPr lang="en-US" altLang="zh-TW" sz="3200" b="1" dirty="0" smtClean="0">
            <a:latin typeface="微軟正黑體" panose="020B0604030504040204" pitchFamily="34" charset="-120"/>
            <a:ea typeface="微軟正黑體" panose="020B0604030504040204" pitchFamily="34" charset="-120"/>
          </a:endParaRPr>
        </a:p>
      </dgm:t>
    </dgm:pt>
    <dgm:pt modelId="{41CEFBE2-BE72-4103-A2A7-31D7FE135F1E}" type="parTrans" cxnId="{801A1C24-DB42-4BA1-878E-900E219EDAB4}">
      <dgm:prSet/>
      <dgm:spPr/>
      <dgm:t>
        <a:bodyPr/>
        <a:lstStyle/>
        <a:p>
          <a:endParaRPr lang="zh-TW" altLang="en-US" sz="2800">
            <a:latin typeface="標楷體" panose="03000509000000000000" pitchFamily="65" charset="-120"/>
            <a:ea typeface="標楷體" panose="03000509000000000000" pitchFamily="65" charset="-120"/>
          </a:endParaRPr>
        </a:p>
      </dgm:t>
    </dgm:pt>
    <dgm:pt modelId="{BE6A5019-D7AC-47A7-A76D-6548E9E1F4BB}" type="sibTrans" cxnId="{801A1C24-DB42-4BA1-878E-900E219EDAB4}">
      <dgm:prSet/>
      <dgm:spPr/>
      <dgm:t>
        <a:bodyPr/>
        <a:lstStyle/>
        <a:p>
          <a:endParaRPr lang="zh-TW" altLang="en-US" sz="2800">
            <a:latin typeface="標楷體" panose="03000509000000000000" pitchFamily="65" charset="-120"/>
            <a:ea typeface="標楷體" panose="03000509000000000000" pitchFamily="65" charset="-120"/>
          </a:endParaRPr>
        </a:p>
      </dgm:t>
    </dgm:pt>
    <dgm:pt modelId="{265197D8-5154-48A5-8D0D-88DBFC702B56}">
      <dgm:prSet phldrT="[文字]" custT="1"/>
      <dgm:spPr>
        <a:solidFill>
          <a:schemeClr val="accent2"/>
        </a:solidFill>
      </dgm:spPr>
      <dgm:t>
        <a:bodyPr/>
        <a:lstStyle/>
        <a:p>
          <a:r>
            <a:rPr lang="zh-TW" altLang="en-US" sz="3200" b="1" dirty="0" smtClean="0">
              <a:latin typeface="微軟正黑體" panose="020B0604030504040204" pitchFamily="34" charset="-120"/>
              <a:ea typeface="微軟正黑體" panose="020B0604030504040204" pitchFamily="34" charset="-120"/>
            </a:rPr>
            <a:t>證券商應辦理事項</a:t>
          </a:r>
        </a:p>
      </dgm:t>
    </dgm:pt>
    <dgm:pt modelId="{F99C5A63-BCAD-4DD4-B4D6-DA4A90C5C9C6}" type="parTrans" cxnId="{69815C6C-20EE-41ED-B0DB-439DAF238FD7}">
      <dgm:prSet/>
      <dgm:spPr/>
      <dgm:t>
        <a:bodyPr/>
        <a:lstStyle/>
        <a:p>
          <a:endParaRPr lang="zh-TW" altLang="en-US"/>
        </a:p>
      </dgm:t>
    </dgm:pt>
    <dgm:pt modelId="{FC747CA7-1AC3-4887-B30C-5F3E7DC49218}" type="sibTrans" cxnId="{69815C6C-20EE-41ED-B0DB-439DAF238FD7}">
      <dgm:prSet/>
      <dgm:spPr/>
      <dgm:t>
        <a:bodyPr/>
        <a:lstStyle/>
        <a:p>
          <a:endParaRPr lang="zh-TW" altLang="en-US"/>
        </a:p>
      </dgm:t>
    </dgm:pt>
    <dgm:pt modelId="{FEB76348-C359-4359-8DF2-E4CABBA830CA}">
      <dgm:prSet custT="1"/>
      <dgm:spPr/>
      <dgm:t>
        <a:bodyPr/>
        <a:lstStyle/>
        <a:p>
          <a:r>
            <a:rPr lang="zh-TW" altLang="en-US" sz="3200" b="1" dirty="0" smtClean="0">
              <a:latin typeface="微軟正黑體" panose="020B0604030504040204" pitchFamily="34" charset="-120"/>
              <a:ea typeface="微軟正黑體" panose="020B0604030504040204" pitchFamily="34" charset="-120"/>
            </a:rPr>
            <a:t>委外問答集說明</a:t>
          </a:r>
          <a:endParaRPr lang="en-US" altLang="zh-TW" sz="3200" b="1" dirty="0" smtClean="0">
            <a:latin typeface="微軟正黑體" panose="020B0604030504040204" pitchFamily="34" charset="-120"/>
            <a:ea typeface="微軟正黑體" panose="020B0604030504040204" pitchFamily="34" charset="-120"/>
          </a:endParaRPr>
        </a:p>
      </dgm:t>
    </dgm:pt>
    <dgm:pt modelId="{0887313D-7395-4CC2-A9C9-DEA9413976B1}" type="parTrans" cxnId="{89C6E4EC-1DB5-4035-A888-FD8B78AB8636}">
      <dgm:prSet/>
      <dgm:spPr/>
      <dgm:t>
        <a:bodyPr/>
        <a:lstStyle/>
        <a:p>
          <a:endParaRPr lang="zh-TW" altLang="en-US"/>
        </a:p>
      </dgm:t>
    </dgm:pt>
    <dgm:pt modelId="{430F46A2-B61D-4D6F-846B-44E0082ED654}" type="sibTrans" cxnId="{89C6E4EC-1DB5-4035-A888-FD8B78AB8636}">
      <dgm:prSet/>
      <dgm:spPr/>
      <dgm:t>
        <a:bodyPr/>
        <a:lstStyle/>
        <a:p>
          <a:endParaRPr lang="zh-TW" altLang="en-US"/>
        </a:p>
      </dgm:t>
    </dgm:pt>
    <dgm:pt modelId="{B8BAEF70-10C0-4887-B679-BF3511AC0903}">
      <dgm:prSet custT="1"/>
      <dgm:spPr/>
      <dgm:t>
        <a:bodyPr/>
        <a:lstStyle/>
        <a:p>
          <a:r>
            <a:rPr lang="zh-TW" altLang="en-US" sz="3200" b="1" dirty="0" smtClean="0">
              <a:latin typeface="微軟正黑體" panose="020B0604030504040204" pitchFamily="34" charset="-120"/>
              <a:ea typeface="微軟正黑體" panose="020B0604030504040204" pitchFamily="34" charset="-120"/>
            </a:rPr>
            <a:t>券商公會彙整建議</a:t>
          </a:r>
          <a:endParaRPr lang="en-US" altLang="zh-TW" sz="3200" b="1" dirty="0" smtClean="0">
            <a:latin typeface="微軟正黑體" panose="020B0604030504040204" pitchFamily="34" charset="-120"/>
            <a:ea typeface="微軟正黑體" panose="020B0604030504040204" pitchFamily="34" charset="-120"/>
          </a:endParaRPr>
        </a:p>
      </dgm:t>
    </dgm:pt>
    <dgm:pt modelId="{27A7FF71-F0DF-4BC0-A872-BE313F04D048}" type="parTrans" cxnId="{0D24AD44-2EC2-4B90-9E88-537BADEBFC65}">
      <dgm:prSet/>
      <dgm:spPr/>
      <dgm:t>
        <a:bodyPr/>
        <a:lstStyle/>
        <a:p>
          <a:endParaRPr lang="zh-TW" altLang="en-US"/>
        </a:p>
      </dgm:t>
    </dgm:pt>
    <dgm:pt modelId="{BE7F646A-4FC6-43A7-B099-870B1FA9762A}" type="sibTrans" cxnId="{0D24AD44-2EC2-4B90-9E88-537BADEBFC65}">
      <dgm:prSet/>
      <dgm:spPr/>
      <dgm:t>
        <a:bodyPr/>
        <a:lstStyle/>
        <a:p>
          <a:endParaRPr lang="zh-TW" altLang="en-US"/>
        </a:p>
      </dgm:t>
    </dgm:pt>
    <dgm:pt modelId="{6CE6F2D1-E4C2-4291-84F2-1686FDAF8CF9}" type="pres">
      <dgm:prSet presAssocID="{E93DD141-68DE-4D81-A230-C2B3F4884312}" presName="Name0" presStyleCnt="0">
        <dgm:presLayoutVars>
          <dgm:chMax val="7"/>
          <dgm:chPref val="7"/>
          <dgm:dir/>
        </dgm:presLayoutVars>
      </dgm:prSet>
      <dgm:spPr/>
      <dgm:t>
        <a:bodyPr/>
        <a:lstStyle/>
        <a:p>
          <a:endParaRPr lang="zh-TW" altLang="en-US"/>
        </a:p>
      </dgm:t>
    </dgm:pt>
    <dgm:pt modelId="{D8E834B1-2A3F-4591-9712-5A92149140FB}" type="pres">
      <dgm:prSet presAssocID="{E93DD141-68DE-4D81-A230-C2B3F4884312}" presName="Name1" presStyleCnt="0"/>
      <dgm:spPr/>
    </dgm:pt>
    <dgm:pt modelId="{AAF5FBDA-E06F-4E02-BF73-38729E9BF556}" type="pres">
      <dgm:prSet presAssocID="{E93DD141-68DE-4D81-A230-C2B3F4884312}" presName="cycle" presStyleCnt="0"/>
      <dgm:spPr/>
    </dgm:pt>
    <dgm:pt modelId="{801E53A7-CF58-4CBB-B6C2-0065D1F6B175}" type="pres">
      <dgm:prSet presAssocID="{E93DD141-68DE-4D81-A230-C2B3F4884312}" presName="srcNode" presStyleLbl="node1" presStyleIdx="0" presStyleCnt="4"/>
      <dgm:spPr/>
    </dgm:pt>
    <dgm:pt modelId="{DC177348-F5C4-4ECE-B35B-AD31540E4D16}" type="pres">
      <dgm:prSet presAssocID="{E93DD141-68DE-4D81-A230-C2B3F4884312}" presName="conn" presStyleLbl="parChTrans1D2" presStyleIdx="0" presStyleCnt="1"/>
      <dgm:spPr/>
      <dgm:t>
        <a:bodyPr/>
        <a:lstStyle/>
        <a:p>
          <a:endParaRPr lang="zh-TW" altLang="en-US"/>
        </a:p>
      </dgm:t>
    </dgm:pt>
    <dgm:pt modelId="{25E67378-DD77-4CA9-AA1D-0767EEDCEE1D}" type="pres">
      <dgm:prSet presAssocID="{E93DD141-68DE-4D81-A230-C2B3F4884312}" presName="extraNode" presStyleLbl="node1" presStyleIdx="0" presStyleCnt="4"/>
      <dgm:spPr/>
    </dgm:pt>
    <dgm:pt modelId="{0E96FBCA-B530-4B0F-84A1-BC3FCE50D427}" type="pres">
      <dgm:prSet presAssocID="{E93DD141-68DE-4D81-A230-C2B3F4884312}" presName="dstNode" presStyleLbl="node1" presStyleIdx="0" presStyleCnt="4"/>
      <dgm:spPr/>
    </dgm:pt>
    <dgm:pt modelId="{E8928A01-BE0B-4929-A714-157E62837F0C}" type="pres">
      <dgm:prSet presAssocID="{265197D8-5154-48A5-8D0D-88DBFC702B56}" presName="text_1" presStyleLbl="node1" presStyleIdx="0" presStyleCnt="4">
        <dgm:presLayoutVars>
          <dgm:bulletEnabled val="1"/>
        </dgm:presLayoutVars>
      </dgm:prSet>
      <dgm:spPr/>
      <dgm:t>
        <a:bodyPr/>
        <a:lstStyle/>
        <a:p>
          <a:endParaRPr lang="zh-TW" altLang="en-US"/>
        </a:p>
      </dgm:t>
    </dgm:pt>
    <dgm:pt modelId="{A2ABC558-5BCC-46DB-9F29-644B5A59C1E5}" type="pres">
      <dgm:prSet presAssocID="{265197D8-5154-48A5-8D0D-88DBFC702B56}" presName="accent_1" presStyleCnt="0"/>
      <dgm:spPr/>
    </dgm:pt>
    <dgm:pt modelId="{1A0C49FA-5B73-4FEE-B726-F556DABFDD57}" type="pres">
      <dgm:prSet presAssocID="{265197D8-5154-48A5-8D0D-88DBFC702B56}" presName="accentRepeatNode" presStyleLbl="solidFgAcc1" presStyleIdx="0" presStyleCnt="4"/>
      <dgm:spPr/>
      <dgm:t>
        <a:bodyPr/>
        <a:lstStyle/>
        <a:p>
          <a:endParaRPr lang="zh-TW" altLang="en-US"/>
        </a:p>
      </dgm:t>
    </dgm:pt>
    <dgm:pt modelId="{222D0FE5-0366-47B1-BE0C-7F76BDF7575C}" type="pres">
      <dgm:prSet presAssocID="{FEB76348-C359-4359-8DF2-E4CABBA830CA}" presName="text_2" presStyleLbl="node1" presStyleIdx="1" presStyleCnt="4">
        <dgm:presLayoutVars>
          <dgm:bulletEnabled val="1"/>
        </dgm:presLayoutVars>
      </dgm:prSet>
      <dgm:spPr/>
      <dgm:t>
        <a:bodyPr/>
        <a:lstStyle/>
        <a:p>
          <a:endParaRPr lang="zh-TW" altLang="en-US"/>
        </a:p>
      </dgm:t>
    </dgm:pt>
    <dgm:pt modelId="{70097A05-B4A2-47A7-B52D-2A748B929085}" type="pres">
      <dgm:prSet presAssocID="{FEB76348-C359-4359-8DF2-E4CABBA830CA}" presName="accent_2" presStyleCnt="0"/>
      <dgm:spPr/>
    </dgm:pt>
    <dgm:pt modelId="{63DB40E2-9274-426E-91D9-1F2AC373AB02}" type="pres">
      <dgm:prSet presAssocID="{FEB76348-C359-4359-8DF2-E4CABBA830CA}" presName="accentRepeatNode" presStyleLbl="solidFgAcc1" presStyleIdx="1" presStyleCnt="4"/>
      <dgm:spPr/>
    </dgm:pt>
    <dgm:pt modelId="{E203E0A6-872C-4BB8-B8C6-38A96C94548A}" type="pres">
      <dgm:prSet presAssocID="{B8BAEF70-10C0-4887-B679-BF3511AC0903}" presName="text_3" presStyleLbl="node1" presStyleIdx="2" presStyleCnt="4">
        <dgm:presLayoutVars>
          <dgm:bulletEnabled val="1"/>
        </dgm:presLayoutVars>
      </dgm:prSet>
      <dgm:spPr/>
      <dgm:t>
        <a:bodyPr/>
        <a:lstStyle/>
        <a:p>
          <a:endParaRPr lang="zh-TW" altLang="en-US"/>
        </a:p>
      </dgm:t>
    </dgm:pt>
    <dgm:pt modelId="{1C8A40AC-FC61-46FB-A1E6-E620CAFEA94A}" type="pres">
      <dgm:prSet presAssocID="{B8BAEF70-10C0-4887-B679-BF3511AC0903}" presName="accent_3" presStyleCnt="0"/>
      <dgm:spPr/>
    </dgm:pt>
    <dgm:pt modelId="{5992778B-A02E-4D8C-B19F-F93A772EDCC5}" type="pres">
      <dgm:prSet presAssocID="{B8BAEF70-10C0-4887-B679-BF3511AC0903}" presName="accentRepeatNode" presStyleLbl="solidFgAcc1" presStyleIdx="2" presStyleCnt="4"/>
      <dgm:spPr/>
    </dgm:pt>
    <dgm:pt modelId="{D25748C6-91E8-4174-82F4-4DD2C2F470C9}" type="pres">
      <dgm:prSet presAssocID="{4BE3CB39-3164-41C7-B150-6561A2D006FE}" presName="text_4" presStyleLbl="node1" presStyleIdx="3" presStyleCnt="4">
        <dgm:presLayoutVars>
          <dgm:bulletEnabled val="1"/>
        </dgm:presLayoutVars>
      </dgm:prSet>
      <dgm:spPr/>
      <dgm:t>
        <a:bodyPr/>
        <a:lstStyle/>
        <a:p>
          <a:endParaRPr lang="zh-TW" altLang="en-US"/>
        </a:p>
      </dgm:t>
    </dgm:pt>
    <dgm:pt modelId="{96E30BBA-0772-4E8B-B679-72722206C4E2}" type="pres">
      <dgm:prSet presAssocID="{4BE3CB39-3164-41C7-B150-6561A2D006FE}" presName="accent_4" presStyleCnt="0"/>
      <dgm:spPr/>
    </dgm:pt>
    <dgm:pt modelId="{CB131BF8-CC2E-4D96-80E1-C6D64D510642}" type="pres">
      <dgm:prSet presAssocID="{4BE3CB39-3164-41C7-B150-6561A2D006FE}" presName="accentRepeatNode" presStyleLbl="solidFgAcc1" presStyleIdx="3" presStyleCnt="4"/>
      <dgm:spPr/>
    </dgm:pt>
  </dgm:ptLst>
  <dgm:cxnLst>
    <dgm:cxn modelId="{801A1C24-DB42-4BA1-878E-900E219EDAB4}" srcId="{E93DD141-68DE-4D81-A230-C2B3F4884312}" destId="{4BE3CB39-3164-41C7-B150-6561A2D006FE}" srcOrd="3" destOrd="0" parTransId="{41CEFBE2-BE72-4103-A2A7-31D7FE135F1E}" sibTransId="{BE6A5019-D7AC-47A7-A76D-6548E9E1F4BB}"/>
    <dgm:cxn modelId="{0D24AD44-2EC2-4B90-9E88-537BADEBFC65}" srcId="{E93DD141-68DE-4D81-A230-C2B3F4884312}" destId="{B8BAEF70-10C0-4887-B679-BF3511AC0903}" srcOrd="2" destOrd="0" parTransId="{27A7FF71-F0DF-4BC0-A872-BE313F04D048}" sibTransId="{BE7F646A-4FC6-43A7-B099-870B1FA9762A}"/>
    <dgm:cxn modelId="{BADEADF4-9F18-4BCF-A4EE-0CC813A68DFA}" type="presOf" srcId="{4BE3CB39-3164-41C7-B150-6561A2D006FE}" destId="{D25748C6-91E8-4174-82F4-4DD2C2F470C9}" srcOrd="0" destOrd="0" presId="urn:microsoft.com/office/officeart/2008/layout/VerticalCurvedList"/>
    <dgm:cxn modelId="{D07CE765-D8A0-482C-8FEF-8CE15BB84FA1}" type="presOf" srcId="{B8BAEF70-10C0-4887-B679-BF3511AC0903}" destId="{E203E0A6-872C-4BB8-B8C6-38A96C94548A}" srcOrd="0" destOrd="0" presId="urn:microsoft.com/office/officeart/2008/layout/VerticalCurvedList"/>
    <dgm:cxn modelId="{36B31CA8-9A46-4D82-8742-73CD492F3201}" type="presOf" srcId="{265197D8-5154-48A5-8D0D-88DBFC702B56}" destId="{E8928A01-BE0B-4929-A714-157E62837F0C}" srcOrd="0" destOrd="0" presId="urn:microsoft.com/office/officeart/2008/layout/VerticalCurvedList"/>
    <dgm:cxn modelId="{69815C6C-20EE-41ED-B0DB-439DAF238FD7}" srcId="{E93DD141-68DE-4D81-A230-C2B3F4884312}" destId="{265197D8-5154-48A5-8D0D-88DBFC702B56}" srcOrd="0" destOrd="0" parTransId="{F99C5A63-BCAD-4DD4-B4D6-DA4A90C5C9C6}" sibTransId="{FC747CA7-1AC3-4887-B30C-5F3E7DC49218}"/>
    <dgm:cxn modelId="{6DE35F3C-CD95-4B99-ABC6-F52EE18DAB3A}" type="presOf" srcId="{E93DD141-68DE-4D81-A230-C2B3F4884312}" destId="{6CE6F2D1-E4C2-4291-84F2-1686FDAF8CF9}" srcOrd="0" destOrd="0" presId="urn:microsoft.com/office/officeart/2008/layout/VerticalCurvedList"/>
    <dgm:cxn modelId="{D7E51AED-AF1E-4FE6-9368-DCFB363A7BFD}" type="presOf" srcId="{FC747CA7-1AC3-4887-B30C-5F3E7DC49218}" destId="{DC177348-F5C4-4ECE-B35B-AD31540E4D16}" srcOrd="0" destOrd="0" presId="urn:microsoft.com/office/officeart/2008/layout/VerticalCurvedList"/>
    <dgm:cxn modelId="{89C6E4EC-1DB5-4035-A888-FD8B78AB8636}" srcId="{E93DD141-68DE-4D81-A230-C2B3F4884312}" destId="{FEB76348-C359-4359-8DF2-E4CABBA830CA}" srcOrd="1" destOrd="0" parTransId="{0887313D-7395-4CC2-A9C9-DEA9413976B1}" sibTransId="{430F46A2-B61D-4D6F-846B-44E0082ED654}"/>
    <dgm:cxn modelId="{81E28E6B-C121-4C48-B6C0-8FB2266C8838}" type="presOf" srcId="{FEB76348-C359-4359-8DF2-E4CABBA830CA}" destId="{222D0FE5-0366-47B1-BE0C-7F76BDF7575C}" srcOrd="0" destOrd="0" presId="urn:microsoft.com/office/officeart/2008/layout/VerticalCurvedList"/>
    <dgm:cxn modelId="{3A40031D-535A-4047-967C-3CEB6A06BC2A}" type="presParOf" srcId="{6CE6F2D1-E4C2-4291-84F2-1686FDAF8CF9}" destId="{D8E834B1-2A3F-4591-9712-5A92149140FB}" srcOrd="0" destOrd="0" presId="urn:microsoft.com/office/officeart/2008/layout/VerticalCurvedList"/>
    <dgm:cxn modelId="{D32E8CE8-29EB-4D0C-AACC-2AF08106D161}" type="presParOf" srcId="{D8E834B1-2A3F-4591-9712-5A92149140FB}" destId="{AAF5FBDA-E06F-4E02-BF73-38729E9BF556}" srcOrd="0" destOrd="0" presId="urn:microsoft.com/office/officeart/2008/layout/VerticalCurvedList"/>
    <dgm:cxn modelId="{EE9976B1-1652-4181-AC83-F4E5AC533E72}" type="presParOf" srcId="{AAF5FBDA-E06F-4E02-BF73-38729E9BF556}" destId="{801E53A7-CF58-4CBB-B6C2-0065D1F6B175}" srcOrd="0" destOrd="0" presId="urn:microsoft.com/office/officeart/2008/layout/VerticalCurvedList"/>
    <dgm:cxn modelId="{609CBBFD-4EB0-4C31-B2B1-39197735725B}" type="presParOf" srcId="{AAF5FBDA-E06F-4E02-BF73-38729E9BF556}" destId="{DC177348-F5C4-4ECE-B35B-AD31540E4D16}" srcOrd="1" destOrd="0" presId="urn:microsoft.com/office/officeart/2008/layout/VerticalCurvedList"/>
    <dgm:cxn modelId="{D9C7739C-D0A7-4C65-8063-84DE54EB0D6B}" type="presParOf" srcId="{AAF5FBDA-E06F-4E02-BF73-38729E9BF556}" destId="{25E67378-DD77-4CA9-AA1D-0767EEDCEE1D}" srcOrd="2" destOrd="0" presId="urn:microsoft.com/office/officeart/2008/layout/VerticalCurvedList"/>
    <dgm:cxn modelId="{5055F6AF-A723-494A-A4B5-1A4E53667E44}" type="presParOf" srcId="{AAF5FBDA-E06F-4E02-BF73-38729E9BF556}" destId="{0E96FBCA-B530-4B0F-84A1-BC3FCE50D427}" srcOrd="3" destOrd="0" presId="urn:microsoft.com/office/officeart/2008/layout/VerticalCurvedList"/>
    <dgm:cxn modelId="{AB38C24C-8D10-4A45-A957-455EB5C323D4}" type="presParOf" srcId="{D8E834B1-2A3F-4591-9712-5A92149140FB}" destId="{E8928A01-BE0B-4929-A714-157E62837F0C}" srcOrd="1" destOrd="0" presId="urn:microsoft.com/office/officeart/2008/layout/VerticalCurvedList"/>
    <dgm:cxn modelId="{D25A5C6C-D8C3-4845-892C-EA877EB90F1E}" type="presParOf" srcId="{D8E834B1-2A3F-4591-9712-5A92149140FB}" destId="{A2ABC558-5BCC-46DB-9F29-644B5A59C1E5}" srcOrd="2" destOrd="0" presId="urn:microsoft.com/office/officeart/2008/layout/VerticalCurvedList"/>
    <dgm:cxn modelId="{070BD584-7324-4C1E-9C71-7C712D7AA07E}" type="presParOf" srcId="{A2ABC558-5BCC-46DB-9F29-644B5A59C1E5}" destId="{1A0C49FA-5B73-4FEE-B726-F556DABFDD57}" srcOrd="0" destOrd="0" presId="urn:microsoft.com/office/officeart/2008/layout/VerticalCurvedList"/>
    <dgm:cxn modelId="{896311DB-1681-4B76-AAE2-25C58A6A0E29}" type="presParOf" srcId="{D8E834B1-2A3F-4591-9712-5A92149140FB}" destId="{222D0FE5-0366-47B1-BE0C-7F76BDF7575C}" srcOrd="3" destOrd="0" presId="urn:microsoft.com/office/officeart/2008/layout/VerticalCurvedList"/>
    <dgm:cxn modelId="{756E079E-069B-420E-BF58-29B87ACDA484}" type="presParOf" srcId="{D8E834B1-2A3F-4591-9712-5A92149140FB}" destId="{70097A05-B4A2-47A7-B52D-2A748B929085}" srcOrd="4" destOrd="0" presId="urn:microsoft.com/office/officeart/2008/layout/VerticalCurvedList"/>
    <dgm:cxn modelId="{4D837B33-1E02-490C-AB83-013E60BA60C4}" type="presParOf" srcId="{70097A05-B4A2-47A7-B52D-2A748B929085}" destId="{63DB40E2-9274-426E-91D9-1F2AC373AB02}" srcOrd="0" destOrd="0" presId="urn:microsoft.com/office/officeart/2008/layout/VerticalCurvedList"/>
    <dgm:cxn modelId="{A6134B38-D5BB-4660-98C5-185F7B988190}" type="presParOf" srcId="{D8E834B1-2A3F-4591-9712-5A92149140FB}" destId="{E203E0A6-872C-4BB8-B8C6-38A96C94548A}" srcOrd="5" destOrd="0" presId="urn:microsoft.com/office/officeart/2008/layout/VerticalCurvedList"/>
    <dgm:cxn modelId="{FFD3D108-CD23-47CC-9E2C-3728442BD952}" type="presParOf" srcId="{D8E834B1-2A3F-4591-9712-5A92149140FB}" destId="{1C8A40AC-FC61-46FB-A1E6-E620CAFEA94A}" srcOrd="6" destOrd="0" presId="urn:microsoft.com/office/officeart/2008/layout/VerticalCurvedList"/>
    <dgm:cxn modelId="{9172DFCF-7340-47A2-B516-F1833C81691D}" type="presParOf" srcId="{1C8A40AC-FC61-46FB-A1E6-E620CAFEA94A}" destId="{5992778B-A02E-4D8C-B19F-F93A772EDCC5}" srcOrd="0" destOrd="0" presId="urn:microsoft.com/office/officeart/2008/layout/VerticalCurvedList"/>
    <dgm:cxn modelId="{316A45E5-681E-4587-960F-BAAEEC866449}" type="presParOf" srcId="{D8E834B1-2A3F-4591-9712-5A92149140FB}" destId="{D25748C6-91E8-4174-82F4-4DD2C2F470C9}" srcOrd="7" destOrd="0" presId="urn:microsoft.com/office/officeart/2008/layout/VerticalCurvedList"/>
    <dgm:cxn modelId="{0A3448D0-9381-4917-8AAB-B62C5E865AC4}" type="presParOf" srcId="{D8E834B1-2A3F-4591-9712-5A92149140FB}" destId="{96E30BBA-0772-4E8B-B679-72722206C4E2}" srcOrd="8" destOrd="0" presId="urn:microsoft.com/office/officeart/2008/layout/VerticalCurvedList"/>
    <dgm:cxn modelId="{812A35E6-8C21-4943-B2F1-C73B498600CE}" type="presParOf" srcId="{96E30BBA-0772-4E8B-B679-72722206C4E2}" destId="{CB131BF8-CC2E-4D96-80E1-C6D64D51064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r>
            <a:rPr lang="zh-TW" altLang="en-US" sz="2800" b="1" dirty="0" smtClean="0">
              <a:solidFill>
                <a:srgbClr val="FF0000"/>
              </a:solidFill>
              <a:latin typeface="微軟正黑體" panose="020B0604030504040204" pitchFamily="34" charset="-120"/>
              <a:ea typeface="微軟正黑體" panose="020B0604030504040204" pitchFamily="34" charset="-120"/>
            </a:rPr>
            <a:t>納入內部</a:t>
          </a:r>
          <a:r>
            <a:rPr lang="zh-TW" altLang="en-US" sz="2800" b="1" dirty="0">
              <a:solidFill>
                <a:srgbClr val="FF0000"/>
              </a:solidFill>
              <a:latin typeface="微軟正黑體" panose="020B0604030504040204" pitchFamily="34" charset="-120"/>
              <a:ea typeface="微軟正黑體" panose="020B0604030504040204" pitchFamily="34" charset="-120"/>
            </a:rPr>
            <a:t>控制制度標準規範。</a:t>
          </a:r>
          <a:endParaRPr lang="en-US" altLang="zh-TW" sz="2800" b="1" dirty="0">
            <a:solidFill>
              <a:srgbClr val="FF0000"/>
            </a:solidFill>
            <a:latin typeface="微軟正黑體" panose="020B0604030504040204" pitchFamily="34" charset="-120"/>
            <a:ea typeface="微軟正黑體" panose="020B0604030504040204" pitchFamily="34" charset="-120"/>
          </a:endParaRPr>
        </a:p>
        <a:p>
          <a:pPr marL="355600" indent="-355600"/>
          <a:r>
            <a:rPr lang="en-US" altLang="zh-TW" sz="2400" b="1" dirty="0">
              <a:solidFill>
                <a:schemeClr val="accent5">
                  <a:lumMod val="50000"/>
                </a:schemeClr>
              </a:solidFill>
              <a:latin typeface="微軟正黑體" panose="020B0604030504040204" pitchFamily="34" charset="-120"/>
              <a:ea typeface="微軟正黑體" panose="020B0604030504040204" pitchFamily="34" charset="-120"/>
            </a:rPr>
            <a:t>1. </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預計</a:t>
          </a:r>
          <a:r>
            <a:rPr lang="zh-TW" altLang="zh-TW" sz="2400" b="1" dirty="0">
              <a:solidFill>
                <a:schemeClr val="accent5">
                  <a:lumMod val="50000"/>
                </a:schemeClr>
              </a:solidFill>
              <a:latin typeface="微軟正黑體" panose="020B0604030504040204" pitchFamily="34" charset="-120"/>
              <a:ea typeface="微軟正黑體" panose="020B0604030504040204" pitchFamily="34" charset="-120"/>
            </a:rPr>
            <a:t>於</a:t>
          </a:r>
          <a:r>
            <a:rPr lang="en-US" altLang="zh-TW" sz="2400" b="1" dirty="0">
              <a:solidFill>
                <a:schemeClr val="accent5">
                  <a:lumMod val="50000"/>
                </a:schemeClr>
              </a:solidFill>
              <a:latin typeface="微軟正黑體" panose="020B0604030504040204" pitchFamily="34" charset="-120"/>
              <a:ea typeface="微軟正黑體" panose="020B0604030504040204" pitchFamily="34" charset="-120"/>
            </a:rPr>
            <a:t>112</a:t>
          </a:r>
          <a:r>
            <a:rPr lang="zh-TW" altLang="zh-TW" sz="2400" b="1" dirty="0">
              <a:solidFill>
                <a:schemeClr val="accent5">
                  <a:lumMod val="50000"/>
                </a:schemeClr>
              </a:solidFill>
              <a:latin typeface="微軟正黑體" panose="020B0604030504040204" pitchFamily="34" charset="-120"/>
              <a:ea typeface="微軟正黑體" panose="020B0604030504040204" pitchFamily="34" charset="-120"/>
            </a:rPr>
            <a:t>年</a:t>
          </a:r>
          <a:r>
            <a:rPr lang="zh-TW" altLang="en-US" sz="2400" b="1" dirty="0">
              <a:solidFill>
                <a:schemeClr val="accent5">
                  <a:lumMod val="50000"/>
                </a:schemeClr>
              </a:solidFill>
              <a:latin typeface="微軟正黑體" panose="020B0604030504040204" pitchFamily="34" charset="-120"/>
              <a:ea typeface="微軟正黑體" panose="020B0604030504040204" pitchFamily="34" charset="-120"/>
            </a:rPr>
            <a:t>年</a:t>
          </a:r>
          <a:r>
            <a:rPr lang="zh-TW" altLang="zh-TW" sz="2400" b="1" dirty="0">
              <a:solidFill>
                <a:schemeClr val="accent5">
                  <a:lumMod val="50000"/>
                </a:schemeClr>
              </a:solidFill>
              <a:latin typeface="微軟正黑體" panose="020B0604030504040204" pitchFamily="34" charset="-120"/>
              <a:ea typeface="微軟正黑體" panose="020B0604030504040204" pitchFamily="34" charset="-120"/>
            </a:rPr>
            <a:t>底</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前</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修訂「證券商內部控制制度標準規範」，將「證券商作業委託他人處理應注意事項」納入，並於奉核後公告證券商週知。</a:t>
          </a:r>
          <a:endParaRPr lang="en-US" altLang="zh-TW" sz="2400" b="1" dirty="0">
            <a:solidFill>
              <a:schemeClr val="accent5">
                <a:lumMod val="50000"/>
              </a:schemeClr>
            </a:solidFill>
            <a:latin typeface="微軟正黑體" panose="020B0604030504040204" pitchFamily="34" charset="-120"/>
            <a:ea typeface="微軟正黑體" panose="020B0604030504040204" pitchFamily="34" charset="-120"/>
          </a:endParaRPr>
        </a:p>
        <a:p>
          <a:pPr marL="365125" indent="-365125"/>
          <a:r>
            <a:rPr lang="en-US" altLang="zh-TW" sz="2400" b="1" dirty="0">
              <a:solidFill>
                <a:schemeClr val="accent5">
                  <a:lumMod val="50000"/>
                </a:schemeClr>
              </a:solidFill>
              <a:latin typeface="微軟正黑體" panose="020B0604030504040204" pitchFamily="34" charset="-120"/>
              <a:ea typeface="微軟正黑體" panose="020B0604030504040204" pitchFamily="34" charset="-120"/>
            </a:rPr>
            <a:t>2.</a:t>
          </a:r>
          <a:r>
            <a:rPr lang="zh-TW" altLang="en-US" sz="2400" b="1" dirty="0">
              <a:solidFill>
                <a:schemeClr val="accent5">
                  <a:lumMod val="50000"/>
                </a:schemeClr>
              </a:solidFill>
              <a:latin typeface="微軟正黑體" panose="020B0604030504040204" pitchFamily="34" charset="-120"/>
              <a:ea typeface="微軟正黑體" panose="020B0604030504040204" pitchFamily="34" charset="-120"/>
            </a:rPr>
            <a:t> </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證券商配合修訂內部控制制度。</a:t>
          </a:r>
          <a:endParaRPr lang="en-US" altLang="zh-TW" sz="2400" b="1" dirty="0">
            <a:solidFill>
              <a:schemeClr val="accent5">
                <a:lumMod val="50000"/>
              </a:schemeClr>
            </a:solidFill>
            <a:latin typeface="微軟正黑體" panose="020B0604030504040204" pitchFamily="34" charset="-120"/>
            <a:ea typeface="微軟正黑體" panose="020B0604030504040204" pitchFamily="34" charset="-120"/>
          </a:endParaRPr>
        </a:p>
      </dgm:t>
    </dgm:pt>
    <dgm:pt modelId="{02D38BAA-6FDC-4C40-91DF-5772DFEAE8F2}" type="sibTrans" cxnId="{7F49449F-AABF-4F9A-9FA8-1CCD707F58E6}">
      <dgm:prSet/>
      <dgm:spPr/>
      <dgm:t>
        <a:bodyPr/>
        <a:lstStyle/>
        <a:p>
          <a:endParaRPr lang="zh-TW" altLang="en-US"/>
        </a:p>
      </dgm:t>
    </dgm:pt>
    <dgm:pt modelId="{CA729601-1FFF-4798-AD10-42400B0EE1A1}" type="par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r>
            <a:rPr lang="zh-TW" altLang="en-US" sz="2400" b="1" dirty="0" smtClean="0">
              <a:solidFill>
                <a:srgbClr val="FF0000"/>
              </a:solidFill>
              <a:latin typeface="微軟正黑體" panose="020B0604030504040204" pitchFamily="34" charset="-120"/>
              <a:ea typeface="微軟正黑體" panose="020B0604030504040204" pitchFamily="34" charset="-120"/>
            </a:rPr>
            <a:t>有關證券商作業委託他人處理應注意事項相關問題適用解說問答集</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536575" indent="-536575"/>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二、</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外國證券商在臺分公司將資訊作業交由總公司或區域總部辦理者，是否屬證券商作業委外規範之範疇？</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三</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資訊系統之開發、監控、維護：</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715963" indent="-268288"/>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2. </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外國證券商在臺分公司將其辦理在臺業務相關作業</a:t>
          </a:r>
          <a:r>
            <a:rPr lang="zh-TW" altLang="en-US" sz="2400" b="1" dirty="0" smtClean="0">
              <a:solidFill>
                <a:schemeClr val="accent2"/>
              </a:solidFill>
              <a:latin typeface="微軟正黑體" panose="020B0604030504040204" pitchFamily="34" charset="-120"/>
              <a:ea typeface="微軟正黑體" panose="020B0604030504040204" pitchFamily="34" charset="-120"/>
            </a:rPr>
            <a:t>所需之專用系統</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交由總公司或區域總部辦理開發、監控、維護，應依本注意事項辦理。</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algn="l"/>
          <a:r>
            <a:rPr lang="zh-TW" altLang="en-US" sz="2400" b="1" dirty="0" smtClean="0">
              <a:solidFill>
                <a:srgbClr val="FF0000"/>
              </a:solidFill>
              <a:latin typeface="微軟正黑體" panose="020B0604030504040204" pitchFamily="34" charset="-120"/>
              <a:ea typeface="微軟正黑體" panose="020B0604030504040204" pitchFamily="34" charset="-120"/>
            </a:rPr>
            <a:t>有關證券商作業委託他人處理應注意事項相關問題適用解說問答集</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715963" indent="-268288" algn="just"/>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3. </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資訊系統如係總公司或區域總部為提供本身及海外分公司使用而建置，外國證券商在臺分公司利用該資訊系統進行在臺業務相關資料處理作業者，僅須依第一點就「資料處理」部分依委外注意事項辦理，而該資訊系統之開發、監控、維護係屬總公司或區域總部權責，非屬本注意事項規範範疇。</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r>
            <a:rPr lang="zh-TW" altLang="en-US" sz="2400" b="1" dirty="0" smtClean="0">
              <a:solidFill>
                <a:srgbClr val="FF0000"/>
              </a:solidFill>
              <a:latin typeface="微軟正黑體" panose="020B0604030504040204" pitchFamily="34" charset="-120"/>
              <a:ea typeface="微軟正黑體" panose="020B0604030504040204" pitchFamily="34" charset="-120"/>
            </a:rPr>
            <a:t>有關證券商作業委託他人處理應注意事項相關問題適用解說問答集</a:t>
          </a:r>
          <a:endParaRPr lang="en-US" altLang="zh-TW" sz="2400" b="1" dirty="0">
            <a:solidFill>
              <a:srgbClr val="FF0000"/>
            </a:solidFill>
            <a:latin typeface="微軟正黑體" panose="020B0604030504040204" pitchFamily="34" charset="-120"/>
            <a:ea typeface="微軟正黑體" panose="020B0604030504040204" pitchFamily="34" charset="-120"/>
          </a:endParaRPr>
        </a:p>
        <a:p>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三、 第十二點所稱「自然人客戶業務資訊系統」之範圍為何</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p>
        <a:p>
          <a:pPr marL="447675" indent="-447675"/>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直接提供自然人客戶交易或對支持交易業務持續運作必要之系統，包括交易系統</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含委託下單、成交回報</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、報價系統</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行情傳輸</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、中台風控</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含風控、下單線路管理作業</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、盤後結算系統</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款券結算</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、帳務系統</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出入金作業</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、金融商品買賣業務系統</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各項投資理財業務、客戶關係管理、客戶分級管理</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、徵信授信管理系統及信託業務管理系統等維持交易業務之必要系統。</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marL="273050" indent="-273050"/>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委外事項對方如為總公司、區域總部或集團內分支機構者，應免予填報盡職调查及獨立稽核等欄位。</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應注意事項第三</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點</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p>
        <a:p>
          <a:pPr marL="1435100" indent="-1435100"/>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說明：</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 </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委外對方為總公司及區域總部者，實際上分公司或子公司不可能亦無必要對其總公司及區域總部進行盡職调查或稽核，爰建議免除相關欄位的填報，包括「上次對委外廠商辦理盡職调查之時間？」，「在對委外廠商進行最近的盡職調查後，是否發生了重要性的變化？」，「對委外廠商的稽核頻率」，「委外廠商最近一次接受獨立稽核時間」以及「辦理稽核之單位」。</a:t>
          </a: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custScaleY="837917">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marL="1079500" indent="-454025"/>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(2) </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建議刪除項目「委外廠商</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分包商名稱」，應根據合約關係來訂定權利義務，無需區分委外廠商</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分包商名稱。</a:t>
          </a:r>
        </a:p>
        <a:p>
          <a:pPr marL="1079500" indent="-454025"/>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(3) </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另針對</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4</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28</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二項，爰建議修正為「委外廠商為服務供應商若有另行分包商時，是否將其承擔之責任明列至委外合約條款中？」，以及「委外廠商是否提供</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BCP</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測試計畫並定期執行測試？」。</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622300" indent="-622300"/>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答：依據證券商意見，將「上次對委外廠商辦理盡職调查之時間？」等欄位增列不適用選項，並修正部分內容。</a:t>
          </a:r>
          <a:endParaRPr lang="en-US" altLang="zh-TW" sz="1600" b="1" dirty="0" smtClean="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custScaleY="728594">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marL="355600" indent="-355600" algn="just"/>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2.</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外國證券商在台子公司是否得比照問答集中有關分公司的規定</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就母公司及區域總部基於管理所為之業務決策及風險管理，免予申報。 </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有關證券商作業委託他人處理應注意事項相關問題適用解說問答集第一點及第二點</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p>
        <a:p>
          <a:pPr marL="622300" indent="-622300" algn="l"/>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外國證券商在台子公司</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就母公司及區域總部基於管理所為之業務決策及風險管理</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2"/>
              </a:solidFill>
              <a:latin typeface="微軟正黑體" panose="020B0604030504040204" pitchFamily="34" charset="-120"/>
              <a:ea typeface="微軟正黑體" panose="020B0604030504040204" pitchFamily="34" charset="-120"/>
            </a:rPr>
            <a:t>如無涉及營業執照所載業務項目或客戶資訊之相關作業委外，可免予申報</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marL="273050" indent="-273050"/>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3.	</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自建雲端服務處理未涉及第三方雲端服務業者，得認定免予申報</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901700" indent="-901700"/>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說明：外國證券商在臺分公司或子公司將同一作業透過自建雲端服務處理。考量該作業不涉及第三方雲端服務業者，與一般自有系統無異，得認定免予申報。</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622300" indent="-622300"/>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答：如未涉及第三方雲端服務業者，應參照問答集第二題「外國證券商在臺分公司將資訊作業交由總公司或區域總部辦理者，是否屬證券商作業委外規範之範疇？ 」辦理。</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marL="273050" indent="-273050"/>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4.	</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委外廠商最近一次接受獨立稽核時間欄位可否改為會計師查核報告日期</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p>
        <a:p>
          <a:pPr marL="622300" indent="-622300"/>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答：欄位「委外廠商最近一次接受獨立稽核時間」將增列不適用選項，或增加「會計師查核出具報告日期」選項。</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marL="273050" indent="-273050"/>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5</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由於金融機構作業委託他人處理內部作業制度及程序辦法之問答集於近期將公告修訂版本，經瞭解修訂後之問答集將對銀行業之委外規範釋出更大程度的彈性，建議證券商得參考銀行業修訂後之問答集，同步放寬對證券商委外作業的限制</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應注意事項第</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十二點</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p>
        <a:p>
          <a:pPr marL="273050" indent="-273050"/>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答：已將建議內容提供主管機關。</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r>
            <a:rPr lang="zh-TW" altLang="en-US" sz="2800" b="1" dirty="0" smtClean="0">
              <a:solidFill>
                <a:srgbClr val="FF0000"/>
              </a:solidFill>
              <a:latin typeface="微軟正黑體" panose="020B0604030504040204" pitchFamily="34" charset="-120"/>
              <a:ea typeface="微軟正黑體" panose="020B0604030504040204" pitchFamily="34" charset="-120"/>
            </a:rPr>
            <a:t>委外申報依據</a:t>
          </a:r>
        </a:p>
        <a:p>
          <a:pPr marL="355600" indent="-355600"/>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a:t>
          </a:r>
          <a:r>
            <a:rPr lang="en-US" altLang="zh-TW" sz="2400" b="1" dirty="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a:solidFill>
                <a:schemeClr val="accent5">
                  <a:lumMod val="50000"/>
                </a:schemeClr>
              </a:solidFill>
              <a:latin typeface="微軟正黑體" panose="020B0604030504040204" pitchFamily="34" charset="-120"/>
              <a:ea typeface="微軟正黑體" panose="020B0604030504040204" pitchFamily="34" charset="-120"/>
            </a:rPr>
            <a:t> </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主管機關於</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8</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月</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31</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日公告</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證券商作業委託他人處理應注意事項</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，第三點第二項明定證券商應依主管機關、臺灣證券交易所股份有限公司、財團法人中華民國證券櫃檯買賣中心或中華民國證券商業同業公會規定方式，</a:t>
          </a:r>
          <a:r>
            <a:rPr lang="zh-TW" altLang="en-US" sz="2400" b="1" u="none" dirty="0" smtClean="0">
              <a:solidFill>
                <a:schemeClr val="accent2"/>
              </a:solidFill>
              <a:latin typeface="微軟正黑體" panose="020B0604030504040204" pitchFamily="34" charset="-120"/>
              <a:ea typeface="微軟正黑體" panose="020B0604030504040204" pitchFamily="34" charset="-120"/>
            </a:rPr>
            <a:t>確實申報有關作業委外項目、內容及範圍等資料</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，第十八點明定證券商作業委外，如有未符本注意事項規定事項，除本注意事項另有規定外，應於本注意事項發布</a:t>
          </a:r>
          <a:r>
            <a:rPr lang="zh-TW" altLang="en-US" sz="2400" b="1" u="none" dirty="0" smtClean="0">
              <a:solidFill>
                <a:schemeClr val="accent2"/>
              </a:solidFill>
              <a:latin typeface="微軟正黑體" panose="020B0604030504040204" pitchFamily="34" charset="-120"/>
              <a:ea typeface="微軟正黑體" panose="020B0604030504040204" pitchFamily="34" charset="-120"/>
            </a:rPr>
            <a:t>施行起一年內補正</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6.</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委外項目：若系統買回來後無修改，僅自行維運，算委外嗎？</a:t>
          </a:r>
        </a:p>
        <a:p>
          <a:pPr marL="622300" indent="-622300"/>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答：系統交由廠商開發，開發完自行維運，就</a:t>
          </a:r>
          <a:r>
            <a:rPr lang="zh-TW" altLang="en-US" sz="2400" b="1" dirty="0" smtClean="0">
              <a:solidFill>
                <a:schemeClr val="accent2"/>
              </a:solidFill>
              <a:latin typeface="微軟正黑體" panose="020B0604030504040204" pitchFamily="34" charset="-120"/>
              <a:ea typeface="微軟正黑體" panose="020B0604030504040204" pitchFamily="34" charset="-120"/>
            </a:rPr>
            <a:t>開發部分</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需依照證券商作業委託他人處理應注意事項辦理。</a:t>
          </a:r>
        </a:p>
        <a:p>
          <a:pPr marL="625475" indent="-625475"/>
          <a:endParaRPr lang="en-US" altLang="zh-TW" sz="1600" b="1" dirty="0" smtClean="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marL="355600" indent="-355600"/>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7.</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委外廠商統一編號：</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如受託方為外資券商集團分支機構，無統一編號可提供</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，建議增列不適用選項。</a:t>
          </a:r>
        </a:p>
        <a:p>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答：將增列不適用選項。</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355600" indent="-355600"/>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8.</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委外提供者為第三方</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集團：申報選項之</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三</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集團其他，所指為何不甚明確，建議修改。</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答：選項</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三</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「集團其他」將調整為「集團總部」。</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marL="355600" indent="-355600"/>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9.</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何謂重大性評估日期：是指系統一開始規劃時的評估日期？正式上線日期？還是此表的填寫日期？</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答：評估該系統或該作業是否具重大性之日期。</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10.</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何謂委外廠商提供之服務是否涉及關鍵業務：</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355600" indent="0"/>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關鍵業務的定義是依各公司之分級判斷</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723900" indent="-368300"/>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(2)</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關鍵業務是否為重大性</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消費金融</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委託境外，三項均成立，始為關鍵業務？</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355600" indent="0"/>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(3)</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建議提供</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關鍵業務</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的定義，是否與核心業務相同</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p>
        <a:p>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答：將調整為「委外廠商提供之服務是否涉及核心系統」。</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11.</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何謂服務提供商可替代性：</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0" indent="355600"/>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有關服務商可替性之申報選項高</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中</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低是否有參考值</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355600" indent="0"/>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(2)</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公司如可自行維運則替代性等級為何</a:t>
          </a: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p>
        <a:p>
          <a:pPr marL="622300" indent="-622300"/>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答：證券商應自行評估當服務提供商無法提供服務時，是否有其他服務提供商可取代或證券商可自行維運。</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marL="444500" lvl="0" indent="-444500" defTabSz="1066800">
            <a:lnSpc>
              <a:spcPct val="90000"/>
            </a:lnSpc>
            <a:spcBef>
              <a:spcPct val="0"/>
            </a:spcBef>
            <a:spcAft>
              <a:spcPct val="35000"/>
            </a:spcAft>
          </a:pP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12.</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服務開始日期：</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444500" lvl="0" indent="-444500" defTabSz="1066800">
            <a:lnSpc>
              <a:spcPct val="90000"/>
            </a:lnSpc>
            <a:spcBef>
              <a:spcPct val="0"/>
            </a:spcBef>
            <a:spcAft>
              <a:spcPct val="35000"/>
            </a:spcAft>
          </a:pP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當委外對象為外國總公司或區域總部時，合約並不會定義服務期間，建議委外對象為外國總公司或區域總部時可免除填寫</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444500" lvl="0" indent="-444500" defTabSz="1066800">
            <a:lnSpc>
              <a:spcPct val="90000"/>
            </a:lnSpc>
            <a:spcBef>
              <a:spcPct val="0"/>
            </a:spcBef>
            <a:spcAft>
              <a:spcPct val="35000"/>
            </a:spcAft>
          </a:pPr>
          <a:r>
            <a:rPr lang="en-US"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(2)</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券商在本注意事項頒布前已有諸多作業委託他人辦理，時間久遠者恐無法追溯服務開始時點</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723900" marR="0" lvl="0" indent="-723900" defTabSz="914400" eaLnBrk="1" fontAlgn="auto" latinLnBrk="0" hangingPunct="1">
            <a:lnSpc>
              <a:spcPct val="100000"/>
            </a:lnSpc>
            <a:spcBef>
              <a:spcPts val="0"/>
            </a:spcBef>
            <a:spcAft>
              <a:spcPts val="0"/>
            </a:spcAft>
            <a:buClrTx/>
            <a:buSzTx/>
            <a:buFontTx/>
            <a:buNone/>
            <a:tabLst/>
            <a:defRPr/>
          </a:pP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答：將增列不適用選項，並修正欄位名稱為「</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可追溯之最早服務開始日</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custScaleY="528114">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marL="533400" indent="-533400"/>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13.</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上次合約續約日期、服務到期或下一次合約續約日期、上次對委外廠商辦理盡職调查之時間、在對委外廠商進行最近的盡職調查後，是否發生了重要性的變化等欄位，建議委外對象為外國總公司或區域總部時可免除填寫？</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622300" marR="0" lvl="0" indent="-622300" defTabSz="914400" eaLnBrk="1" fontAlgn="auto" latinLnBrk="0" hangingPunct="1">
            <a:lnSpc>
              <a:spcPct val="100000"/>
            </a:lnSpc>
            <a:spcBef>
              <a:spcPts val="0"/>
            </a:spcBef>
            <a:spcAft>
              <a:spcPts val="0"/>
            </a:spcAft>
            <a:buClrTx/>
            <a:buSzTx/>
            <a:buFontTx/>
            <a:buNone/>
            <a:tabLst/>
            <a:defRPr/>
          </a:pP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答：將增列不適用選項，提供對集團內其他公司進行盡職調查及稽核實務上有窒礙難行之證券商選擇。</a:t>
          </a: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marL="444500" lvl="0" indent="-444500" defTabSz="1066800">
            <a:lnSpc>
              <a:spcPct val="90000"/>
            </a:lnSpc>
            <a:spcBef>
              <a:spcPct val="0"/>
            </a:spcBef>
            <a:spcAft>
              <a:spcPct val="35000"/>
            </a:spcAft>
          </a:pP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14.</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何謂委外廠商是否建置備援機制？</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是指委外之系統，廠商有無建立備援系統</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還是指是否有備援的委外廠商</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622300" marR="0" lvl="0" indent="-622300" defTabSz="914400" eaLnBrk="1" fontAlgn="auto" latinLnBrk="0" hangingPunct="1">
            <a:lnSpc>
              <a:spcPct val="100000"/>
            </a:lnSpc>
            <a:spcBef>
              <a:spcPts val="0"/>
            </a:spcBef>
            <a:spcAft>
              <a:spcPts val="0"/>
            </a:spcAft>
            <a:buClrTx/>
            <a:buSzTx/>
            <a:buFontTx/>
            <a:buNone/>
            <a:tabLst/>
            <a:defRPr/>
          </a:pP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答：是指委外</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之系統</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，廠商有無建立備援機制，如同地備援系統、異地備援系統。</a:t>
          </a: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custLinFactNeighborX="-873" custLinFactNeighborY="-1240">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marL="533400" lvl="0" indent="-533400" defTabSz="1066800">
            <a:lnSpc>
              <a:spcPct val="90000"/>
            </a:lnSpc>
            <a:spcBef>
              <a:spcPct val="0"/>
            </a:spcBef>
            <a:spcAft>
              <a:spcPct val="35000"/>
            </a:spcAft>
          </a:pP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15.</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何謂委外廠商執行營運持續演練或系統測試之頻率、委外廠商最近一次測試其營運持續計劃之時間？</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622300" marR="0" lvl="0" indent="-622300" defTabSz="914400" eaLnBrk="1" fontAlgn="auto" latinLnBrk="0" hangingPunct="1">
            <a:lnSpc>
              <a:spcPct val="100000"/>
            </a:lnSpc>
            <a:spcBef>
              <a:spcPts val="0"/>
            </a:spcBef>
            <a:spcAft>
              <a:spcPts val="0"/>
            </a:spcAft>
            <a:buClrTx/>
            <a:buSzTx/>
            <a:buFontTx/>
            <a:buNone/>
            <a:tabLst/>
            <a:defRPr/>
          </a:pP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答：是指委外廠商對證券商委外作業執行營運持續演練或系統測試之頻率及最近一次辦理時間。</a:t>
          </a: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marL="444500" lvl="0" indent="-444500" defTabSz="1066800">
            <a:lnSpc>
              <a:spcPct val="90000"/>
            </a:lnSpc>
            <a:spcBef>
              <a:spcPct val="0"/>
            </a:spcBef>
            <a:spcAft>
              <a:spcPct val="35000"/>
            </a:spcAft>
          </a:pP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16.</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何謂專責單位、單位主管、聯絡窗口？</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622300" marR="0" lvl="0" indent="-622300" defTabSz="914400" eaLnBrk="1" fontAlgn="auto" latinLnBrk="0" hangingPunct="1">
            <a:lnSpc>
              <a:spcPct val="100000"/>
            </a:lnSpc>
            <a:spcBef>
              <a:spcPts val="0"/>
            </a:spcBef>
            <a:spcAft>
              <a:spcPts val="0"/>
            </a:spcAft>
            <a:buClrTx/>
            <a:buSzTx/>
            <a:buFontTx/>
            <a:buNone/>
            <a:tabLst/>
            <a:defRPr/>
          </a:pP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答：注意事項第四點第二項第二款明定委外內部作業規範應載明下列事項：專責單位及相關單位對委外事項控管之權責分工。</a:t>
          </a: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r>
            <a:rPr lang="zh-TW" altLang="en-US" sz="2800" b="1" dirty="0" smtClean="0">
              <a:solidFill>
                <a:srgbClr val="FF0000"/>
              </a:solidFill>
              <a:latin typeface="微軟正黑體" panose="020B0604030504040204" pitchFamily="34" charset="-120"/>
              <a:ea typeface="微軟正黑體" panose="020B0604030504040204" pitchFamily="34" charset="-120"/>
            </a:rPr>
            <a:t>委外申報依據</a:t>
          </a:r>
        </a:p>
        <a:p>
          <a:pPr marL="263525" indent="-263525"/>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2. </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依據</a:t>
          </a:r>
          <a:r>
            <a:rPr lang="zh-TW" altLang="en-US" sz="2400" b="1" dirty="0">
              <a:solidFill>
                <a:schemeClr val="accent5">
                  <a:lumMod val="50000"/>
                </a:schemeClr>
              </a:solidFill>
              <a:latin typeface="微軟正黑體" panose="020B0604030504040204" pitchFamily="34" charset="-120"/>
              <a:ea typeface="微軟正黑體" panose="020B0604030504040204" pitchFamily="34" charset="-120"/>
            </a:rPr>
            <a:t>主管機關提供歐洲銀行管理局</a:t>
          </a:r>
          <a:r>
            <a:rPr lang="en-US" altLang="zh-TW" sz="2400" b="1" dirty="0">
              <a:solidFill>
                <a:schemeClr val="accent5">
                  <a:lumMod val="50000"/>
                </a:schemeClr>
              </a:solidFill>
              <a:latin typeface="微軟正黑體" panose="020B0604030504040204" pitchFamily="34" charset="-120"/>
              <a:ea typeface="微軟正黑體" panose="020B0604030504040204" pitchFamily="34" charset="-120"/>
            </a:rPr>
            <a:t>(</a:t>
          </a:r>
          <a:r>
            <a:rPr lang="en-US" altLang="en-US" sz="2400" b="1" dirty="0">
              <a:solidFill>
                <a:schemeClr val="accent5">
                  <a:lumMod val="50000"/>
                </a:schemeClr>
              </a:solidFill>
              <a:latin typeface="微軟正黑體" panose="020B0604030504040204" pitchFamily="34" charset="-120"/>
              <a:ea typeface="微軟正黑體" panose="020B0604030504040204" pitchFamily="34" charset="-120"/>
            </a:rPr>
            <a:t>EBA</a:t>
          </a:r>
          <a:r>
            <a:rPr lang="en-US" altLang="zh-TW" sz="2400" b="1" dirty="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a:solidFill>
                <a:schemeClr val="accent5">
                  <a:lumMod val="50000"/>
                </a:schemeClr>
              </a:solidFill>
              <a:latin typeface="微軟正黑體" panose="020B0604030504040204" pitchFamily="34" charset="-120"/>
              <a:ea typeface="微軟正黑體" panose="020B0604030504040204" pitchFamily="34" charset="-120"/>
            </a:rPr>
            <a:t>及新加坡金管局</a:t>
          </a:r>
          <a:r>
            <a:rPr lang="en-US" altLang="zh-TW" sz="2400" b="1" dirty="0">
              <a:solidFill>
                <a:schemeClr val="accent5">
                  <a:lumMod val="50000"/>
                </a:schemeClr>
              </a:solidFill>
              <a:latin typeface="微軟正黑體" panose="020B0604030504040204" pitchFamily="34" charset="-120"/>
              <a:ea typeface="微軟正黑體" panose="020B0604030504040204" pitchFamily="34" charset="-120"/>
            </a:rPr>
            <a:t>(</a:t>
          </a:r>
          <a:r>
            <a:rPr lang="en-US" altLang="en-US" sz="2400" b="1" dirty="0">
              <a:solidFill>
                <a:schemeClr val="accent5">
                  <a:lumMod val="50000"/>
                </a:schemeClr>
              </a:solidFill>
              <a:latin typeface="微軟正黑體" panose="020B0604030504040204" pitchFamily="34" charset="-120"/>
              <a:ea typeface="微軟正黑體" panose="020B0604030504040204" pitchFamily="34" charset="-120"/>
            </a:rPr>
            <a:t>MAS</a:t>
          </a:r>
          <a:r>
            <a:rPr lang="en-US" altLang="zh-TW" sz="2400" b="1" dirty="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a:solidFill>
                <a:schemeClr val="accent5">
                  <a:lumMod val="50000"/>
                </a:schemeClr>
              </a:solidFill>
              <a:latin typeface="微軟正黑體" panose="020B0604030504040204" pitchFamily="34" charset="-120"/>
              <a:ea typeface="微軟正黑體" panose="020B0604030504040204" pitchFamily="34" charset="-120"/>
            </a:rPr>
            <a:t>申報資料，</a:t>
          </a:r>
          <a:r>
            <a:rPr lang="zh-TW" altLang="zh-TW" sz="2400" b="1" dirty="0">
              <a:solidFill>
                <a:schemeClr val="accent5">
                  <a:lumMod val="50000"/>
                </a:schemeClr>
              </a:solidFill>
              <a:latin typeface="微軟正黑體" panose="020B0604030504040204" pitchFamily="34" charset="-120"/>
              <a:ea typeface="微軟正黑體" panose="020B0604030504040204" pitchFamily="34" charset="-120"/>
            </a:rPr>
            <a:t>規劃</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申報證券商委外申報彙總表，於</a:t>
          </a:r>
          <a:r>
            <a:rPr lang="en-US" altLang="zh-TW" sz="2400" b="1" dirty="0">
              <a:solidFill>
                <a:schemeClr val="accent5">
                  <a:lumMod val="50000"/>
                </a:schemeClr>
              </a:solidFill>
              <a:latin typeface="微軟正黑體" panose="020B0604030504040204" pitchFamily="34" charset="-120"/>
              <a:ea typeface="微軟正黑體" panose="020B0604030504040204" pitchFamily="34" charset="-120"/>
            </a:rPr>
            <a:t>10</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月</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11</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日</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提供</a:t>
          </a:r>
          <a:r>
            <a:rPr lang="zh-TW" altLang="zh-TW" sz="2400" b="1" dirty="0">
              <a:solidFill>
                <a:schemeClr val="accent5">
                  <a:lumMod val="50000"/>
                </a:schemeClr>
              </a:solidFill>
              <a:latin typeface="微軟正黑體" panose="020B0604030504040204" pitchFamily="34" charset="-120"/>
              <a:ea typeface="微軟正黑體" panose="020B0604030504040204" pitchFamily="34" charset="-120"/>
            </a:rPr>
            <a:t>全體證券商</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填寫</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，並請</a:t>
          </a:r>
          <a:r>
            <a:rPr lang="zh-TW" altLang="zh-TW" sz="2400" b="1" dirty="0" smtClean="0">
              <a:solidFill>
                <a:schemeClr val="accent2"/>
              </a:solidFill>
              <a:latin typeface="微軟正黑體" panose="020B0604030504040204" pitchFamily="34" charset="-120"/>
              <a:ea typeface="微軟正黑體" panose="020B0604030504040204" pitchFamily="34" charset="-120"/>
            </a:rPr>
            <a:t>證券商於</a:t>
          </a:r>
          <a:r>
            <a:rPr lang="en-US" altLang="zh-TW" sz="2400" b="1" dirty="0" smtClean="0">
              <a:solidFill>
                <a:schemeClr val="accent2"/>
              </a:solidFill>
              <a:latin typeface="微軟正黑體" panose="020B0604030504040204" pitchFamily="34" charset="-120"/>
              <a:ea typeface="微軟正黑體" panose="020B0604030504040204" pitchFamily="34" charset="-120"/>
            </a:rPr>
            <a:t>10</a:t>
          </a:r>
          <a:r>
            <a:rPr lang="zh-TW" altLang="zh-TW" sz="2400" b="1" dirty="0" smtClean="0">
              <a:solidFill>
                <a:schemeClr val="accent2"/>
              </a:solidFill>
              <a:latin typeface="微軟正黑體" panose="020B0604030504040204" pitchFamily="34" charset="-120"/>
              <a:ea typeface="微軟正黑體" panose="020B0604030504040204" pitchFamily="34" charset="-120"/>
            </a:rPr>
            <a:t>月</a:t>
          </a:r>
          <a:r>
            <a:rPr lang="en-US" altLang="zh-TW" sz="2400" b="1" dirty="0" smtClean="0">
              <a:solidFill>
                <a:schemeClr val="accent2"/>
              </a:solidFill>
              <a:latin typeface="微軟正黑體" panose="020B0604030504040204" pitchFamily="34" charset="-120"/>
              <a:ea typeface="微軟正黑體" panose="020B0604030504040204" pitchFamily="34" charset="-120"/>
            </a:rPr>
            <a:t>31</a:t>
          </a:r>
          <a:r>
            <a:rPr lang="zh-TW" altLang="en-US" sz="2400" b="1" dirty="0" smtClean="0">
              <a:solidFill>
                <a:schemeClr val="accent2"/>
              </a:solidFill>
              <a:latin typeface="微軟正黑體" panose="020B0604030504040204" pitchFamily="34" charset="-120"/>
              <a:ea typeface="微軟正黑體" panose="020B0604030504040204" pitchFamily="34" charset="-120"/>
            </a:rPr>
            <a:t>日前回復</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zh-TW" altLang="zh-TW" sz="2400" b="1" dirty="0">
            <a:solidFill>
              <a:schemeClr val="accent5">
                <a:lumMod val="50000"/>
              </a:schemeClr>
            </a:solidFill>
            <a:latin typeface="微軟正黑體" panose="020B0604030504040204" pitchFamily="34" charset="-120"/>
            <a:ea typeface="微軟正黑體" panose="020B0604030504040204" pitchFamily="34" charset="-120"/>
          </a:endParaRPr>
        </a:p>
        <a:p>
          <a:pPr marL="355600" indent="-355600"/>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3.</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dirty="0">
              <a:solidFill>
                <a:schemeClr val="accent5">
                  <a:lumMod val="50000"/>
                </a:schemeClr>
              </a:solidFill>
              <a:latin typeface="微軟正黑體" panose="020B0604030504040204" pitchFamily="34" charset="-120"/>
              <a:ea typeface="微軟正黑體" panose="020B0604030504040204" pitchFamily="34" charset="-120"/>
            </a:rPr>
            <a:t>系統申報功能開發作業完成前，以</a:t>
          </a:r>
          <a:r>
            <a:rPr lang="en-US" altLang="zh-TW" sz="2400" b="1" dirty="0">
              <a:solidFill>
                <a:schemeClr val="accent1">
                  <a:lumMod val="75000"/>
                </a:schemeClr>
              </a:solidFill>
              <a:latin typeface="微軟正黑體" panose="020B0604030504040204" pitchFamily="34" charset="-120"/>
              <a:ea typeface="微軟正黑體" panose="020B0604030504040204" pitchFamily="34" charset="-120"/>
            </a:rPr>
            <a:t>email</a:t>
          </a:r>
          <a:r>
            <a:rPr lang="zh-TW" altLang="zh-TW" sz="2400" b="1" dirty="0">
              <a:solidFill>
                <a:schemeClr val="accent1">
                  <a:lumMod val="75000"/>
                </a:schemeClr>
              </a:solidFill>
              <a:latin typeface="微軟正黑體" panose="020B0604030504040204" pitchFamily="34" charset="-120"/>
              <a:ea typeface="微軟正黑體" panose="020B0604030504040204" pitchFamily="34" charset="-120"/>
            </a:rPr>
            <a:t>方式</a:t>
          </a:r>
          <a:r>
            <a:rPr lang="zh-TW" altLang="zh-TW" sz="2400" b="1" dirty="0" smtClean="0">
              <a:solidFill>
                <a:schemeClr val="accent1">
                  <a:lumMod val="75000"/>
                </a:schemeClr>
              </a:solidFill>
              <a:latin typeface="微軟正黑體" panose="020B0604030504040204" pitchFamily="34" charset="-120"/>
              <a:ea typeface="微軟正黑體" panose="020B0604030504040204" pitchFamily="34" charset="-120"/>
            </a:rPr>
            <a:t>申報</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開發作業</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完成後</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，證券商</a:t>
          </a:r>
          <a:r>
            <a:rPr lang="zh-TW" altLang="en-US" sz="2400" b="1" dirty="0" smtClean="0">
              <a:solidFill>
                <a:schemeClr val="accent2"/>
              </a:solidFill>
              <a:latin typeface="微軟正黑體" panose="020B0604030504040204" pitchFamily="34" charset="-120"/>
              <a:ea typeface="微軟正黑體" panose="020B0604030504040204" pitchFamily="34" charset="-120"/>
            </a:rPr>
            <a:t>「</a:t>
          </a:r>
          <a:r>
            <a:rPr lang="zh-TW" altLang="zh-TW" sz="2400" b="1" u="none" dirty="0" smtClean="0">
              <a:solidFill>
                <a:schemeClr val="accent2"/>
              </a:solidFill>
              <a:latin typeface="微軟正黑體" panose="020B0604030504040204" pitchFamily="34" charset="-120"/>
              <a:ea typeface="微軟正黑體" panose="020B0604030504040204" pitchFamily="34" charset="-120"/>
            </a:rPr>
            <a:t>每</a:t>
          </a:r>
          <a:r>
            <a:rPr lang="zh-TW" altLang="en-US" sz="2400" b="1" u="none" dirty="0" smtClean="0">
              <a:solidFill>
                <a:schemeClr val="accent2"/>
              </a:solidFill>
              <a:latin typeface="微軟正黑體" panose="020B0604030504040204" pitchFamily="34" charset="-120"/>
              <a:ea typeface="微軟正黑體" panose="020B0604030504040204" pitchFamily="34" charset="-120"/>
            </a:rPr>
            <a:t>季」</a:t>
          </a:r>
          <a:r>
            <a:rPr lang="zh-TW" altLang="en-US" sz="2400" b="1" u="none" dirty="0" smtClean="0">
              <a:solidFill>
                <a:schemeClr val="accent5">
                  <a:lumMod val="50000"/>
                </a:schemeClr>
              </a:solidFill>
              <a:latin typeface="微軟正黑體" panose="020B0604030504040204" pitchFamily="34" charset="-120"/>
              <a:ea typeface="微軟正黑體" panose="020B0604030504040204" pitchFamily="34" charset="-120"/>
            </a:rPr>
            <a:t>於證券商申報單一窗口</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進行申報</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本公司並定期將</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申報內容之分析結果，於系統公告提供證券商參考。</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355600" indent="-355600"/>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4. </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系統申報方式多為選單點選方式，隔次申報時帶入前次申報結果，再針對需異動部分進行修改。</a:t>
          </a:r>
          <a:endParaRPr lang="zh-TW" altLang="en-US" sz="2400" b="1" dirty="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marL="533400" lvl="0" indent="-533400" defTabSz="1066800">
            <a:lnSpc>
              <a:spcPct val="90000"/>
            </a:lnSpc>
            <a:spcBef>
              <a:spcPct val="0"/>
            </a:spcBef>
            <a:spcAft>
              <a:spcPct val="35000"/>
            </a:spcAft>
          </a:pP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17.</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何謂是否使用雲端服務？是指券商是否有用雲端服務？還是指委外廠商自己是否有使用雲？</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622300" indent="-622300"/>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答：問答集第八題明定證券商將作業委託他人處理涉及使用雲端服務                     情形，係以第三點所定之事項範圍為限，例如，委外作業涉及資料處理，包括資訊系統之資料登錄、處理、輸出、資訊系統之開發、監控、維護，且涉及雲端服務者。此外，委外模式除證券商直接委託雲端服務業者，亦包括證券商之受託機構複委託予雲端服務業者處理之情形。</a:t>
          </a: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custScaleY="983199">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lvl="0" algn="l" defTabSz="1066800">
            <a:lnSpc>
              <a:spcPct val="90000"/>
            </a:lnSpc>
            <a:spcBef>
              <a:spcPct val="0"/>
            </a:spcBef>
            <a:spcAft>
              <a:spcPct val="35000"/>
            </a:spcAft>
          </a:pPr>
          <a:r>
            <a:rPr lang="zh-TW" altLang="en-US" sz="2400" b="1" dirty="0">
              <a:solidFill>
                <a:srgbClr val="FF0000"/>
              </a:solidFill>
              <a:latin typeface="微軟正黑體" panose="020B0604030504040204" pitchFamily="34" charset="-120"/>
              <a:ea typeface="微軟正黑體" panose="020B0604030504040204" pitchFamily="34" charset="-120"/>
            </a:rPr>
            <a:t> </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申報項目</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調整如下：</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361950" marR="0" lvl="0" indent="-361950" algn="l" defTabSz="914400" eaLnBrk="1" fontAlgn="auto" latinLnBrk="0" hangingPunct="1">
            <a:lnSpc>
              <a:spcPct val="100000"/>
            </a:lnSpc>
            <a:spcBef>
              <a:spcPts val="0"/>
            </a:spcBef>
            <a:spcAft>
              <a:spcPts val="0"/>
            </a:spcAft>
            <a:buClrTx/>
            <a:buSzTx/>
            <a:buFontTx/>
            <a:buNone/>
            <a:tabLst/>
            <a:defRPr/>
          </a:pP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增加填寫</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核心系統</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項目</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核心系統：係指直接提供客戶交易或支持交易業務持續運作之必要系統（如交易系統、報價系統、中台風控、盤後結算系統、帳務系統等維持交易業務之必要系統），其餘皆為非核心系統</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361950" marR="0" lvl="0" indent="-361950" algn="just" defTabSz="914400" eaLnBrk="1" fontAlgn="auto" latinLnBrk="0" hangingPunct="1">
            <a:lnSpc>
              <a:spcPct val="100000"/>
            </a:lnSpc>
            <a:spcBef>
              <a:spcPts val="0"/>
            </a:spcBef>
            <a:spcAft>
              <a:spcPts val="0"/>
            </a:spcAft>
            <a:buClrTx/>
            <a:buSzTx/>
            <a:buFontTx/>
            <a:buNone/>
            <a:tabLst/>
            <a:defRPr/>
          </a:pP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2.</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依據</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證券商</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建議調整</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申報項目</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內容，</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並將函請證券商</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依照新版表格填寫</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於</a:t>
          </a:r>
          <a:r>
            <a:rPr lang="en-US" altLang="zh-TW" sz="2400" b="1" dirty="0" smtClean="0">
              <a:solidFill>
                <a:schemeClr val="accent2"/>
              </a:solidFill>
              <a:latin typeface="微軟正黑體" panose="020B0604030504040204" pitchFamily="34" charset="-120"/>
              <a:ea typeface="微軟正黑體" panose="020B0604030504040204" pitchFamily="34" charset="-120"/>
            </a:rPr>
            <a:t>10</a:t>
          </a:r>
          <a:r>
            <a:rPr lang="zh-TW" altLang="zh-TW" sz="2400" b="1" dirty="0" smtClean="0">
              <a:solidFill>
                <a:schemeClr val="accent2"/>
              </a:solidFill>
              <a:latin typeface="微軟正黑體" panose="020B0604030504040204" pitchFamily="34" charset="-120"/>
              <a:ea typeface="微軟正黑體" panose="020B0604030504040204" pitchFamily="34" charset="-120"/>
            </a:rPr>
            <a:t>月</a:t>
          </a:r>
          <a:r>
            <a:rPr lang="en-US" altLang="zh-TW" sz="2400" b="1" dirty="0" smtClean="0">
              <a:solidFill>
                <a:schemeClr val="accent2"/>
              </a:solidFill>
              <a:latin typeface="微軟正黑體" panose="020B0604030504040204" pitchFamily="34" charset="-120"/>
              <a:ea typeface="微軟正黑體" panose="020B0604030504040204" pitchFamily="34" charset="-120"/>
            </a:rPr>
            <a:t>31</a:t>
          </a:r>
          <a:r>
            <a:rPr lang="zh-TW" altLang="en-US" sz="2400" b="1" dirty="0" smtClean="0">
              <a:solidFill>
                <a:schemeClr val="accent2"/>
              </a:solidFill>
              <a:latin typeface="微軟正黑體" panose="020B0604030504040204" pitchFamily="34" charset="-120"/>
              <a:ea typeface="微軟正黑體" panose="020B0604030504040204" pitchFamily="34" charset="-120"/>
            </a:rPr>
            <a:t>日前回復</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 </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r>
            <a:rPr lang="zh-TW" altLang="en-US" sz="2800" b="1" dirty="0" smtClean="0">
              <a:solidFill>
                <a:srgbClr val="FF0000"/>
              </a:solidFill>
              <a:latin typeface="微軟正黑體" panose="020B0604030504040204" pitchFamily="34" charset="-120"/>
              <a:ea typeface="微軟正黑體" panose="020B0604030504040204" pitchFamily="34" charset="-120"/>
            </a:rPr>
            <a:t>  應訂定之規範及書件。</a:t>
          </a:r>
          <a:endParaRPr lang="en-US" altLang="zh-TW" sz="2800" b="1" dirty="0">
            <a:solidFill>
              <a:srgbClr val="FF0000"/>
            </a:solidFill>
            <a:latin typeface="微軟正黑體" panose="020B0604030504040204" pitchFamily="34" charset="-120"/>
            <a:ea typeface="微軟正黑體" panose="020B0604030504040204" pitchFamily="34" charset="-120"/>
          </a:endParaRPr>
        </a:p>
        <a:p>
          <a:pPr marL="268288" indent="-268288"/>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	</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委外內部作業規範</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注意事項第</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4</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點第</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2</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項</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2.</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風險基礎方法之委外管理架構</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注意事項第</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4</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點第</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3</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項</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3.</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委外契約</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注意事項第</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10</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點</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355600" indent="-355600"/>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4.</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必要性及適法性分析書件</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注意事項第</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5</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點第</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項第</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3</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款、第</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12</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點第</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項第</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3</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款</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p>
        <a:p>
          <a:pPr marL="355600" indent="-355600"/>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5. </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作業委外計畫書</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第</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12</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點第</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1</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項第</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4</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款</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custScaleY="384015">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r>
            <a:rPr lang="zh-TW" altLang="en-US" sz="2800" b="1" dirty="0" smtClean="0">
              <a:solidFill>
                <a:srgbClr val="FF0000"/>
              </a:solidFill>
              <a:latin typeface="微軟正黑體" panose="020B0604030504040204" pitchFamily="34" charset="-120"/>
              <a:ea typeface="微軟正黑體" panose="020B0604030504040204" pitchFamily="34" charset="-120"/>
            </a:rPr>
            <a:t>注意事項</a:t>
          </a:r>
          <a:r>
            <a:rPr lang="zh-TW" altLang="en-US" sz="2800" b="1" dirty="0">
              <a:solidFill>
                <a:srgbClr val="FF0000"/>
              </a:solidFill>
              <a:latin typeface="微軟正黑體" panose="020B0604030504040204" pitchFamily="34" charset="-120"/>
              <a:ea typeface="微軟正黑體" panose="020B0604030504040204" pitchFamily="34" charset="-120"/>
            </a:rPr>
            <a:t>第</a:t>
          </a:r>
          <a:r>
            <a:rPr lang="en-US" altLang="en-US" sz="2800" b="1" dirty="0">
              <a:solidFill>
                <a:srgbClr val="FF0000"/>
              </a:solidFill>
              <a:latin typeface="微軟正黑體" panose="020B0604030504040204" pitchFamily="34" charset="-120"/>
              <a:ea typeface="微軟正黑體" panose="020B0604030504040204" pitchFamily="34" charset="-120"/>
            </a:rPr>
            <a:t>5</a:t>
          </a:r>
          <a:r>
            <a:rPr lang="zh-TW" altLang="en-US" sz="2800" b="1" dirty="0">
              <a:solidFill>
                <a:srgbClr val="FF0000"/>
              </a:solidFill>
              <a:latin typeface="微軟正黑體" panose="020B0604030504040204" pitchFamily="34" charset="-120"/>
              <a:ea typeface="微軟正黑體" panose="020B0604030504040204" pitchFamily="34" charset="-120"/>
            </a:rPr>
            <a:t>點</a:t>
          </a:r>
          <a:r>
            <a:rPr lang="zh-TW" altLang="en-US" sz="2800" b="1" dirty="0" smtClean="0">
              <a:solidFill>
                <a:srgbClr val="FF0000"/>
              </a:solidFill>
              <a:latin typeface="微軟正黑體" panose="020B0604030504040204" pitchFamily="34" charset="-120"/>
              <a:ea typeface="微軟正黑體" panose="020B0604030504040204" pitchFamily="34" charset="-120"/>
            </a:rPr>
            <a:t>及第</a:t>
          </a:r>
          <a:r>
            <a:rPr lang="en-US" altLang="en-US" sz="2800" b="1" dirty="0" smtClean="0">
              <a:solidFill>
                <a:srgbClr val="FF0000"/>
              </a:solidFill>
              <a:latin typeface="微軟正黑體" panose="020B0604030504040204" pitchFamily="34" charset="-120"/>
              <a:ea typeface="微軟正黑體" panose="020B0604030504040204" pitchFamily="34" charset="-120"/>
            </a:rPr>
            <a:t>12</a:t>
          </a:r>
          <a:r>
            <a:rPr lang="zh-TW" altLang="en-US" sz="2800" b="1" dirty="0" smtClean="0">
              <a:solidFill>
                <a:srgbClr val="FF0000"/>
              </a:solidFill>
              <a:latin typeface="微軟正黑體" panose="020B0604030504040204" pitchFamily="34" charset="-120"/>
              <a:ea typeface="微軟正黑體" panose="020B0604030504040204" pitchFamily="34" charset="-120"/>
            </a:rPr>
            <a:t>點。</a:t>
          </a:r>
          <a:endParaRPr lang="en-US" altLang="zh-TW" sz="2800" b="1" dirty="0">
            <a:solidFill>
              <a:srgbClr val="FF0000"/>
            </a:solidFill>
            <a:latin typeface="微軟正黑體" panose="020B0604030504040204" pitchFamily="34" charset="-120"/>
            <a:ea typeface="微軟正黑體" panose="020B0604030504040204" pitchFamily="34" charset="-120"/>
          </a:endParaRPr>
        </a:p>
        <a:p>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注意事項第五點明定</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證券商辦理第三點第一項第五款</a:t>
          </a:r>
          <a:r>
            <a:rPr lang="zh-TW" altLang="zh-TW" sz="2400" b="1" dirty="0" smtClean="0">
              <a:solidFill>
                <a:schemeClr val="accent2"/>
              </a:solidFill>
              <a:latin typeface="微軟正黑體" panose="020B0604030504040204" pitchFamily="34" charset="-120"/>
              <a:ea typeface="微軟正黑體" panose="020B0604030504040204" pitchFamily="34" charset="-120"/>
            </a:rPr>
            <a:t>其他經主管機關核定事項之委外</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，應檢具下列書件送臺灣證券交易所、證券櫃檯買賣中心或證券商同業公會審查後轉報主管機關核准：</a:t>
          </a:r>
          <a:endParaRPr lang="en-US" altLang="zh-TW" sz="2400" b="1" dirty="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custScaleY="154760">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一</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委外內部作業規範。</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 </a:t>
          </a:r>
        </a:p>
        <a:p>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二</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董事會決議之議事錄</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533400" indent="-533400"/>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三</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委外對營運之必要性及適法性分析、委外事項之風險程度、重大性及對營運與客戶影響之評估情形、對受委託機構盡職調查情形及委外風險控管措施。</a:t>
          </a:r>
        </a:p>
        <a:p>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四</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作業流程。</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 </a:t>
          </a:r>
        </a:p>
        <a:p>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五</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其他經主管機關指定事項。</a:t>
          </a:r>
          <a:endParaRPr lang="en-US" altLang="zh-TW" sz="2400" b="1" dirty="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r>
            <a:rPr lang="zh-TW" altLang="en-US" sz="2800" b="1" dirty="0" smtClean="0">
              <a:solidFill>
                <a:srgbClr val="FF0000"/>
              </a:solidFill>
              <a:latin typeface="微軟正黑體" panose="020B0604030504040204" pitchFamily="34" charset="-120"/>
              <a:ea typeface="微軟正黑體" panose="020B0604030504040204" pitchFamily="34" charset="-120"/>
            </a:rPr>
            <a:t>注意事項</a:t>
          </a:r>
          <a:r>
            <a:rPr lang="zh-TW" altLang="en-US" sz="2800" b="1" dirty="0">
              <a:solidFill>
                <a:srgbClr val="FF0000"/>
              </a:solidFill>
              <a:latin typeface="微軟正黑體" panose="020B0604030504040204" pitchFamily="34" charset="-120"/>
              <a:ea typeface="微軟正黑體" panose="020B0604030504040204" pitchFamily="34" charset="-120"/>
            </a:rPr>
            <a:t>第</a:t>
          </a:r>
          <a:r>
            <a:rPr lang="en-US" altLang="en-US" sz="2800" b="1" dirty="0">
              <a:solidFill>
                <a:srgbClr val="FF0000"/>
              </a:solidFill>
              <a:latin typeface="微軟正黑體" panose="020B0604030504040204" pitchFamily="34" charset="-120"/>
              <a:ea typeface="微軟正黑體" panose="020B0604030504040204" pitchFamily="34" charset="-120"/>
            </a:rPr>
            <a:t>5</a:t>
          </a:r>
          <a:r>
            <a:rPr lang="zh-TW" altLang="en-US" sz="2800" b="1" dirty="0">
              <a:solidFill>
                <a:srgbClr val="FF0000"/>
              </a:solidFill>
              <a:latin typeface="微軟正黑體" panose="020B0604030504040204" pitchFamily="34" charset="-120"/>
              <a:ea typeface="微軟正黑體" panose="020B0604030504040204" pitchFamily="34" charset="-120"/>
            </a:rPr>
            <a:t>點</a:t>
          </a:r>
          <a:r>
            <a:rPr lang="zh-TW" altLang="en-US" sz="2800" b="1" dirty="0" smtClean="0">
              <a:solidFill>
                <a:srgbClr val="FF0000"/>
              </a:solidFill>
              <a:latin typeface="微軟正黑體" panose="020B0604030504040204" pitchFamily="34" charset="-120"/>
              <a:ea typeface="微軟正黑體" panose="020B0604030504040204" pitchFamily="34" charset="-120"/>
            </a:rPr>
            <a:t>及第</a:t>
          </a:r>
          <a:r>
            <a:rPr lang="en-US" altLang="en-US" sz="2800" b="1" dirty="0" smtClean="0">
              <a:solidFill>
                <a:srgbClr val="FF0000"/>
              </a:solidFill>
              <a:latin typeface="微軟正黑體" panose="020B0604030504040204" pitchFamily="34" charset="-120"/>
              <a:ea typeface="微軟正黑體" panose="020B0604030504040204" pitchFamily="34" charset="-120"/>
            </a:rPr>
            <a:t>12</a:t>
          </a:r>
          <a:r>
            <a:rPr lang="zh-TW" altLang="en-US" sz="2800" b="1" dirty="0" smtClean="0">
              <a:solidFill>
                <a:srgbClr val="FF0000"/>
              </a:solidFill>
              <a:latin typeface="微軟正黑體" panose="020B0604030504040204" pitchFamily="34" charset="-120"/>
              <a:ea typeface="微軟正黑體" panose="020B0604030504040204" pitchFamily="34" charset="-120"/>
            </a:rPr>
            <a:t>點。</a:t>
          </a:r>
          <a:endParaRPr lang="en-US" altLang="zh-TW" sz="2800" b="1" dirty="0">
            <a:solidFill>
              <a:srgbClr val="FF0000"/>
            </a:solidFill>
            <a:latin typeface="微軟正黑體" panose="020B0604030504040204" pitchFamily="34" charset="-120"/>
            <a:ea typeface="微軟正黑體" panose="020B0604030504040204" pitchFamily="34" charset="-120"/>
          </a:endParaRPr>
        </a:p>
        <a:p>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注意事項第十二點明定證券商辦理作業委外，</a:t>
          </a:r>
          <a:r>
            <a:rPr lang="zh-TW" altLang="en-US" sz="2400" b="1" dirty="0" smtClean="0">
              <a:solidFill>
                <a:schemeClr val="accent2"/>
              </a:solidFill>
              <a:latin typeface="微軟正黑體" panose="020B0604030504040204" pitchFamily="34" charset="-120"/>
              <a:ea typeface="微軟正黑體" panose="020B0604030504040204" pitchFamily="34" charset="-120"/>
            </a:rPr>
            <a:t>涉及重大性自然人客戶業務資訊系統委託至境外處理</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，應檢具下列書件送臺灣證券交易所、證券櫃檯買賣中心或證券商同業公會審查後轉報主管機關核准：</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一</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委外內部作業規範。</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 </a:t>
          </a:r>
        </a:p>
        <a:p>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二</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董事會決議之議事錄</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dirty="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pPr marL="533400" indent="-533400"/>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三</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委外對營運之必要性及適法性分析。</a:t>
          </a:r>
        </a:p>
        <a:p>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四</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作業委外計畫書</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五</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受委託機構出具之同意函或委外契約。</a:t>
          </a:r>
          <a:endPar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endParaRPr>
        </a:p>
        <a:p>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六</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受委託機構出具近三年內未發生造成客戶權益受損或影響機</a:t>
          </a:r>
        </a:p>
        <a:p>
          <a:pPr marL="533400" indent="0"/>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構健全營運之人員舞弊、資通安全及其他事件之聲明書。</a:t>
          </a:r>
          <a:endParaRPr lang="en-US" altLang="zh-TW" sz="2400" b="1" dirty="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29CBD03-B2FE-4B4B-8F74-70D84DFEC0F2}"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zh-TW" altLang="en-US"/>
        </a:p>
      </dgm:t>
    </dgm:pt>
    <dgm:pt modelId="{89D985F4-4467-4253-AD6B-132608F74C2B}">
      <dgm:prSet custT="1">
        <dgm:style>
          <a:lnRef idx="2">
            <a:schemeClr val="accent5"/>
          </a:lnRef>
          <a:fillRef idx="1">
            <a:schemeClr val="lt1"/>
          </a:fillRef>
          <a:effectRef idx="0">
            <a:schemeClr val="accent5"/>
          </a:effectRef>
          <a:fontRef idx="minor">
            <a:schemeClr val="dk1"/>
          </a:fontRef>
        </dgm:style>
      </dgm:prSet>
      <dgm:spPr/>
      <dgm:t>
        <a:bodyPr/>
        <a:lstStyle/>
        <a:p>
          <a:r>
            <a:rPr lang="zh-TW" altLang="en-US" sz="2800" b="1" dirty="0" smtClean="0">
              <a:solidFill>
                <a:srgbClr val="FF0000"/>
              </a:solidFill>
              <a:latin typeface="微軟正黑體" panose="020B0604030504040204" pitchFamily="34" charset="-120"/>
              <a:ea typeface="微軟正黑體" panose="020B0604030504040204" pitchFamily="34" charset="-120"/>
            </a:rPr>
            <a:t>證券商</a:t>
          </a:r>
          <a:r>
            <a:rPr lang="zh-TW" altLang="en-US" sz="2800" b="1" dirty="0">
              <a:solidFill>
                <a:srgbClr val="FF0000"/>
              </a:solidFill>
              <a:latin typeface="微軟正黑體" panose="020B0604030504040204" pitchFamily="34" charset="-120"/>
              <a:ea typeface="微軟正黑體" panose="020B0604030504040204" pitchFamily="34" charset="-120"/>
            </a:rPr>
            <a:t>依注意事項第</a:t>
          </a:r>
          <a:r>
            <a:rPr lang="en-US" altLang="en-US" sz="2800" b="1" dirty="0">
              <a:solidFill>
                <a:srgbClr val="FF0000"/>
              </a:solidFill>
              <a:latin typeface="微軟正黑體" panose="020B0604030504040204" pitchFamily="34" charset="-120"/>
              <a:ea typeface="微軟正黑體" panose="020B0604030504040204" pitchFamily="34" charset="-120"/>
            </a:rPr>
            <a:t>5</a:t>
          </a:r>
          <a:r>
            <a:rPr lang="zh-TW" altLang="en-US" sz="2800" b="1" dirty="0">
              <a:solidFill>
                <a:srgbClr val="FF0000"/>
              </a:solidFill>
              <a:latin typeface="微軟正黑體" panose="020B0604030504040204" pitchFamily="34" charset="-120"/>
              <a:ea typeface="微軟正黑體" panose="020B0604030504040204" pitchFamily="34" charset="-120"/>
            </a:rPr>
            <a:t>點及</a:t>
          </a:r>
          <a:r>
            <a:rPr lang="en-US" altLang="en-US" sz="2800" b="1" dirty="0">
              <a:solidFill>
                <a:srgbClr val="FF0000"/>
              </a:solidFill>
              <a:latin typeface="微軟正黑體" panose="020B0604030504040204" pitchFamily="34" charset="-120"/>
              <a:ea typeface="微軟正黑體" panose="020B0604030504040204" pitchFamily="34" charset="-120"/>
            </a:rPr>
            <a:t>12</a:t>
          </a:r>
          <a:r>
            <a:rPr lang="zh-TW" altLang="en-US" sz="2800" b="1" dirty="0">
              <a:solidFill>
                <a:srgbClr val="FF0000"/>
              </a:solidFill>
              <a:latin typeface="微軟正黑體" panose="020B0604030504040204" pitchFamily="34" charset="-120"/>
              <a:ea typeface="微軟正黑體" panose="020B0604030504040204" pitchFamily="34" charset="-120"/>
            </a:rPr>
            <a:t>點之委外業務相關申請</a:t>
          </a:r>
          <a:r>
            <a:rPr lang="zh-TW" altLang="en-US" sz="2800" b="1" dirty="0" smtClean="0">
              <a:solidFill>
                <a:srgbClr val="FF0000"/>
              </a:solidFill>
              <a:latin typeface="微軟正黑體" panose="020B0604030504040204" pitchFamily="34" charset="-120"/>
              <a:ea typeface="微軟正黑體" panose="020B0604030504040204" pitchFamily="34" charset="-120"/>
            </a:rPr>
            <a:t>程序。</a:t>
          </a:r>
          <a:endParaRPr lang="en-US" altLang="zh-TW" sz="2800" b="1" dirty="0">
            <a:solidFill>
              <a:srgbClr val="FF0000"/>
            </a:solidFill>
            <a:latin typeface="微軟正黑體" panose="020B0604030504040204" pitchFamily="34" charset="-120"/>
            <a:ea typeface="微軟正黑體" panose="020B0604030504040204" pitchFamily="34" charset="-120"/>
          </a:endParaRPr>
        </a:p>
        <a:p>
          <a:pPr marL="355600" indent="-355600"/>
          <a:r>
            <a:rPr lang="en-US" altLang="zh-TW" sz="2400" b="1" dirty="0">
              <a:solidFill>
                <a:schemeClr val="accent5">
                  <a:lumMod val="50000"/>
                </a:schemeClr>
              </a:solidFill>
              <a:latin typeface="微軟正黑體" panose="020B0604030504040204" pitchFamily="34" charset="-120"/>
              <a:ea typeface="微軟正黑體" panose="020B0604030504040204" pitchFamily="34" charset="-120"/>
            </a:rPr>
            <a:t>1. </a:t>
          </a:r>
          <a:r>
            <a:rPr lang="zh-TW" altLang="zh-TW" sz="2400" b="1" dirty="0">
              <a:solidFill>
                <a:schemeClr val="accent5">
                  <a:lumMod val="50000"/>
                </a:schemeClr>
              </a:solidFill>
              <a:latin typeface="微軟正黑體" panose="020B0604030504040204" pitchFamily="34" charset="-120"/>
              <a:ea typeface="微軟正黑體" panose="020B0604030504040204" pitchFamily="34" charset="-120"/>
            </a:rPr>
            <a:t>申請程序由證券商</a:t>
          </a:r>
          <a:r>
            <a:rPr lang="zh-TW" altLang="en-US" sz="2400" b="1" dirty="0">
              <a:solidFill>
                <a:schemeClr val="accent5">
                  <a:lumMod val="50000"/>
                </a:schemeClr>
              </a:solidFill>
              <a:latin typeface="微軟正黑體" panose="020B0604030504040204" pitchFamily="34" charset="-120"/>
              <a:ea typeface="微軟正黑體" panose="020B0604030504040204" pitchFamily="34" charset="-120"/>
            </a:rPr>
            <a:t>填具</a:t>
          </a:r>
          <a:r>
            <a:rPr lang="zh-TW" altLang="zh-TW" sz="2400" b="1" dirty="0">
              <a:solidFill>
                <a:schemeClr val="accent5">
                  <a:lumMod val="50000"/>
                </a:schemeClr>
              </a:solidFill>
              <a:latin typeface="微軟正黑體" panose="020B0604030504040204" pitchFamily="34" charset="-120"/>
              <a:ea typeface="微軟正黑體" panose="020B0604030504040204" pitchFamily="34" charset="-120"/>
            </a:rPr>
            <a:t>證券商作業委託他人處理應注意事項申請書</a:t>
          </a:r>
          <a:r>
            <a:rPr lang="zh-TW" altLang="en-US" sz="2400" b="1" dirty="0">
              <a:solidFill>
                <a:schemeClr val="accent5">
                  <a:lumMod val="50000"/>
                </a:schemeClr>
              </a:solidFill>
              <a:latin typeface="微軟正黑體" panose="020B0604030504040204" pitchFamily="34" charset="-120"/>
              <a:ea typeface="微軟正黑體" panose="020B0604030504040204" pitchFamily="34" charset="-120"/>
            </a:rPr>
            <a:t>並檢附相關書件，檢送證交所</a:t>
          </a:r>
          <a:r>
            <a:rPr lang="zh-TW" altLang="zh-TW" sz="2400" b="1" dirty="0">
              <a:solidFill>
                <a:schemeClr val="accent5">
                  <a:lumMod val="50000"/>
                </a:schemeClr>
              </a:solidFill>
              <a:latin typeface="微軟正黑體" panose="020B0604030504040204" pitchFamily="34" charset="-120"/>
              <a:ea typeface="微軟正黑體" panose="020B0604030504040204" pitchFamily="34" charset="-120"/>
            </a:rPr>
            <a:t>、櫃買中心或券商公會</a:t>
          </a:r>
          <a:r>
            <a:rPr lang="zh-TW" altLang="en-US" sz="2400" b="1" dirty="0">
              <a:solidFill>
                <a:schemeClr val="accent5">
                  <a:lumMod val="50000"/>
                </a:schemeClr>
              </a:solidFill>
              <a:latin typeface="微軟正黑體" panose="020B0604030504040204" pitchFamily="34" charset="-120"/>
              <a:ea typeface="微軟正黑體" panose="020B0604030504040204" pitchFamily="34" charset="-120"/>
            </a:rPr>
            <a:t>審查後，</a:t>
          </a:r>
          <a:r>
            <a:rPr lang="zh-TW" altLang="zh-TW" sz="2400" b="1" dirty="0">
              <a:solidFill>
                <a:schemeClr val="accent5">
                  <a:lumMod val="50000"/>
                </a:schemeClr>
              </a:solidFill>
              <a:latin typeface="微軟正黑體" panose="020B0604030504040204" pitchFamily="34" charset="-120"/>
              <a:ea typeface="微軟正黑體" panose="020B0604030504040204" pitchFamily="34" charset="-120"/>
            </a:rPr>
            <a:t>轉</a:t>
          </a:r>
          <a:r>
            <a:rPr lang="zh-TW" altLang="en-US" sz="2400" b="1" dirty="0">
              <a:solidFill>
                <a:schemeClr val="accent5">
                  <a:lumMod val="50000"/>
                </a:schemeClr>
              </a:solidFill>
              <a:latin typeface="微軟正黑體" panose="020B0604030504040204" pitchFamily="34" charset="-120"/>
              <a:ea typeface="微軟正黑體" panose="020B0604030504040204" pitchFamily="34" charset="-120"/>
            </a:rPr>
            <a:t>陳</a:t>
          </a:r>
          <a:r>
            <a:rPr lang="zh-TW" altLang="zh-TW" sz="2400" b="1" dirty="0">
              <a:solidFill>
                <a:schemeClr val="accent5">
                  <a:lumMod val="50000"/>
                </a:schemeClr>
              </a:solidFill>
              <a:latin typeface="微軟正黑體" panose="020B0604030504040204" pitchFamily="34" charset="-120"/>
              <a:ea typeface="微軟正黑體" panose="020B0604030504040204" pitchFamily="34" charset="-120"/>
            </a:rPr>
            <a:t>主管機關</a:t>
          </a:r>
          <a:r>
            <a:rPr lang="zh-TW" altLang="en-US" sz="2400" b="1" dirty="0">
              <a:solidFill>
                <a:schemeClr val="accent5">
                  <a:lumMod val="50000"/>
                </a:schemeClr>
              </a:solidFill>
              <a:latin typeface="微軟正黑體" panose="020B0604030504040204" pitchFamily="34" charset="-120"/>
              <a:ea typeface="微軟正黑體" panose="020B0604030504040204" pitchFamily="34" charset="-120"/>
            </a:rPr>
            <a:t>核准</a:t>
          </a:r>
          <a:r>
            <a:rPr lang="zh-TW" altLang="zh-TW" sz="2400" b="1" dirty="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dirty="0">
            <a:solidFill>
              <a:schemeClr val="accent5">
                <a:lumMod val="50000"/>
              </a:schemeClr>
            </a:solidFill>
            <a:latin typeface="微軟正黑體" panose="020B0604030504040204" pitchFamily="34" charset="-120"/>
            <a:ea typeface="微軟正黑體" panose="020B0604030504040204" pitchFamily="34" charset="-120"/>
          </a:endParaRPr>
        </a:p>
        <a:p>
          <a:pPr marL="355600" indent="-355600"/>
          <a:r>
            <a:rPr lang="en-US" altLang="zh-TW" sz="2400" b="1" dirty="0">
              <a:solidFill>
                <a:schemeClr val="accent5">
                  <a:lumMod val="50000"/>
                </a:schemeClr>
              </a:solidFill>
              <a:latin typeface="微軟正黑體" panose="020B0604030504040204" pitchFamily="34" charset="-120"/>
              <a:ea typeface="微軟正黑體" panose="020B0604030504040204" pitchFamily="34" charset="-120"/>
            </a:rPr>
            <a:t>2</a:t>
          </a:r>
          <a:r>
            <a:rPr lang="en-US"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證券商作業委託他人處理應注意事項申請書</a:t>
          </a:r>
          <a:r>
            <a:rPr lang="zh-TW" altLang="en-US" sz="2400" b="1" dirty="0" smtClean="0">
              <a:solidFill>
                <a:schemeClr val="accent5">
                  <a:lumMod val="50000"/>
                </a:schemeClr>
              </a:solidFill>
              <a:latin typeface="微軟正黑體" panose="020B0604030504040204" pitchFamily="34" charset="-120"/>
              <a:ea typeface="微軟正黑體" panose="020B0604030504040204" pitchFamily="34" charset="-120"/>
            </a:rPr>
            <a:t>可在主管機關網站下載</a:t>
          </a:r>
          <a:r>
            <a:rPr lang="zh-TW" altLang="zh-TW" sz="2400" b="1"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zh-TW" altLang="en-US" sz="2400" b="1" dirty="0">
            <a:solidFill>
              <a:schemeClr val="accent5">
                <a:lumMod val="50000"/>
              </a:schemeClr>
            </a:solidFill>
            <a:latin typeface="微軟正黑體" panose="020B0604030504040204" pitchFamily="34" charset="-120"/>
            <a:ea typeface="微軟正黑體" panose="020B0604030504040204" pitchFamily="34" charset="-120"/>
          </a:endParaRPr>
        </a:p>
      </dgm:t>
    </dgm:pt>
    <dgm:pt modelId="{CA729601-1FFF-4798-AD10-42400B0EE1A1}" type="parTrans" cxnId="{7F49449F-AABF-4F9A-9FA8-1CCD707F58E6}">
      <dgm:prSet/>
      <dgm:spPr/>
      <dgm:t>
        <a:bodyPr/>
        <a:lstStyle/>
        <a:p>
          <a:endParaRPr lang="zh-TW" altLang="en-US"/>
        </a:p>
      </dgm:t>
    </dgm:pt>
    <dgm:pt modelId="{02D38BAA-6FDC-4C40-91DF-5772DFEAE8F2}" type="sibTrans" cxnId="{7F49449F-AABF-4F9A-9FA8-1CCD707F58E6}">
      <dgm:prSet/>
      <dgm:spPr/>
      <dgm:t>
        <a:bodyPr/>
        <a:lstStyle/>
        <a:p>
          <a:endParaRPr lang="zh-TW" altLang="en-US"/>
        </a:p>
      </dgm:t>
    </dgm:pt>
    <dgm:pt modelId="{5FA068F9-2689-452D-8FAC-13B235B35353}" type="pres">
      <dgm:prSet presAssocID="{329CBD03-B2FE-4B4B-8F74-70D84DFEC0F2}" presName="linear" presStyleCnt="0">
        <dgm:presLayoutVars>
          <dgm:animLvl val="lvl"/>
          <dgm:resizeHandles val="exact"/>
        </dgm:presLayoutVars>
      </dgm:prSet>
      <dgm:spPr/>
      <dgm:t>
        <a:bodyPr/>
        <a:lstStyle/>
        <a:p>
          <a:endParaRPr lang="zh-TW" altLang="en-US"/>
        </a:p>
      </dgm:t>
    </dgm:pt>
    <dgm:pt modelId="{C6F6E924-AC22-46EF-8C2D-3F7A46EA0C27}" type="pres">
      <dgm:prSet presAssocID="{89D985F4-4467-4253-AD6B-132608F74C2B}" presName="parentText" presStyleLbl="node1" presStyleIdx="0" presStyleCnt="1">
        <dgm:presLayoutVars>
          <dgm:chMax val="0"/>
          <dgm:bulletEnabled val="1"/>
        </dgm:presLayoutVars>
      </dgm:prSet>
      <dgm:spPr/>
      <dgm:t>
        <a:bodyPr/>
        <a:lstStyle/>
        <a:p>
          <a:endParaRPr lang="zh-TW" altLang="en-US"/>
        </a:p>
      </dgm:t>
    </dgm:pt>
  </dgm:ptLst>
  <dgm:cxnLst>
    <dgm:cxn modelId="{452B269D-ABC6-451B-99FE-A00D8BF643F2}" type="presOf" srcId="{329CBD03-B2FE-4B4B-8F74-70D84DFEC0F2}" destId="{5FA068F9-2689-452D-8FAC-13B235B35353}" srcOrd="0" destOrd="0" presId="urn:microsoft.com/office/officeart/2005/8/layout/vList2"/>
    <dgm:cxn modelId="{2211D776-4C12-4428-9543-265ADE7002F5}" type="presOf" srcId="{89D985F4-4467-4253-AD6B-132608F74C2B}" destId="{C6F6E924-AC22-46EF-8C2D-3F7A46EA0C27}" srcOrd="0" destOrd="0" presId="urn:microsoft.com/office/officeart/2005/8/layout/vList2"/>
    <dgm:cxn modelId="{7F49449F-AABF-4F9A-9FA8-1CCD707F58E6}" srcId="{329CBD03-B2FE-4B4B-8F74-70D84DFEC0F2}" destId="{89D985F4-4467-4253-AD6B-132608F74C2B}" srcOrd="0" destOrd="0" parTransId="{CA729601-1FFF-4798-AD10-42400B0EE1A1}" sibTransId="{02D38BAA-6FDC-4C40-91DF-5772DFEAE8F2}"/>
    <dgm:cxn modelId="{8DAAD6FB-DCBF-4C2B-8735-6FAC6D77E9AA}" type="presParOf" srcId="{5FA068F9-2689-452D-8FAC-13B235B35353}" destId="{C6F6E924-AC22-46EF-8C2D-3F7A46EA0C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77348-F5C4-4ECE-B35B-AD31540E4D16}">
      <dsp:nvSpPr>
        <dsp:cNvPr id="0" name=""/>
        <dsp:cNvSpPr/>
      </dsp:nvSpPr>
      <dsp:spPr>
        <a:xfrm>
          <a:off x="-4594335" y="-704407"/>
          <a:ext cx="5472816" cy="5472816"/>
        </a:xfrm>
        <a:prstGeom prst="blockArc">
          <a:avLst>
            <a:gd name="adj1" fmla="val 18900000"/>
            <a:gd name="adj2" fmla="val 2700000"/>
            <a:gd name="adj3" fmla="val 395"/>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928A01-BE0B-4929-A714-157E62837F0C}">
      <dsp:nvSpPr>
        <dsp:cNvPr id="0" name=""/>
        <dsp:cNvSpPr/>
      </dsp:nvSpPr>
      <dsp:spPr>
        <a:xfrm>
          <a:off x="460128" y="312440"/>
          <a:ext cx="6546894" cy="625205"/>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1280" rIns="81280" bIns="81280" numCol="1" spcCol="1270" anchor="ctr" anchorCtr="0">
          <a:noAutofit/>
        </a:bodyPr>
        <a:lstStyle/>
        <a:p>
          <a:pPr lvl="0" algn="l" defTabSz="1422400">
            <a:lnSpc>
              <a:spcPct val="90000"/>
            </a:lnSpc>
            <a:spcBef>
              <a:spcPct val="0"/>
            </a:spcBef>
            <a:spcAft>
              <a:spcPct val="35000"/>
            </a:spcAft>
          </a:pPr>
          <a:r>
            <a:rPr lang="zh-TW" altLang="en-US" sz="3200" b="1" kern="1200" dirty="0" smtClean="0">
              <a:latin typeface="微軟正黑體" panose="020B0604030504040204" pitchFamily="34" charset="-120"/>
              <a:ea typeface="微軟正黑體" panose="020B0604030504040204" pitchFamily="34" charset="-120"/>
            </a:rPr>
            <a:t>證券商應辦理事項</a:t>
          </a:r>
        </a:p>
      </dsp:txBody>
      <dsp:txXfrm>
        <a:off x="460128" y="312440"/>
        <a:ext cx="6546894" cy="625205"/>
      </dsp:txXfrm>
    </dsp:sp>
    <dsp:sp modelId="{1A0C49FA-5B73-4FEE-B726-F556DABFDD57}">
      <dsp:nvSpPr>
        <dsp:cNvPr id="0" name=""/>
        <dsp:cNvSpPr/>
      </dsp:nvSpPr>
      <dsp:spPr>
        <a:xfrm>
          <a:off x="69375" y="234289"/>
          <a:ext cx="781507" cy="781507"/>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2D0FE5-0366-47B1-BE0C-7F76BDF7575C}">
      <dsp:nvSpPr>
        <dsp:cNvPr id="0" name=""/>
        <dsp:cNvSpPr/>
      </dsp:nvSpPr>
      <dsp:spPr>
        <a:xfrm>
          <a:off x="818573" y="1250411"/>
          <a:ext cx="6188450" cy="62520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1280" rIns="81280" bIns="81280" numCol="1" spcCol="1270" anchor="ctr" anchorCtr="0">
          <a:noAutofit/>
        </a:bodyPr>
        <a:lstStyle/>
        <a:p>
          <a:pPr lvl="0" algn="l" defTabSz="1422400">
            <a:lnSpc>
              <a:spcPct val="90000"/>
            </a:lnSpc>
            <a:spcBef>
              <a:spcPct val="0"/>
            </a:spcBef>
            <a:spcAft>
              <a:spcPct val="35000"/>
            </a:spcAft>
          </a:pPr>
          <a:r>
            <a:rPr lang="zh-TW" altLang="en-US" sz="3200" b="1" kern="1200" dirty="0" smtClean="0">
              <a:latin typeface="微軟正黑體" panose="020B0604030504040204" pitchFamily="34" charset="-120"/>
              <a:ea typeface="微軟正黑體" panose="020B0604030504040204" pitchFamily="34" charset="-120"/>
            </a:rPr>
            <a:t>委外問答集說明</a:t>
          </a:r>
          <a:endParaRPr lang="en-US" altLang="zh-TW" sz="3200" b="1" kern="1200" dirty="0" smtClean="0">
            <a:latin typeface="微軟正黑體" panose="020B0604030504040204" pitchFamily="34" charset="-120"/>
            <a:ea typeface="微軟正黑體" panose="020B0604030504040204" pitchFamily="34" charset="-120"/>
          </a:endParaRPr>
        </a:p>
      </dsp:txBody>
      <dsp:txXfrm>
        <a:off x="818573" y="1250411"/>
        <a:ext cx="6188450" cy="625205"/>
      </dsp:txXfrm>
    </dsp:sp>
    <dsp:sp modelId="{63DB40E2-9274-426E-91D9-1F2AC373AB02}">
      <dsp:nvSpPr>
        <dsp:cNvPr id="0" name=""/>
        <dsp:cNvSpPr/>
      </dsp:nvSpPr>
      <dsp:spPr>
        <a:xfrm>
          <a:off x="427819" y="1172260"/>
          <a:ext cx="781507" cy="781507"/>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203E0A6-872C-4BB8-B8C6-38A96C94548A}">
      <dsp:nvSpPr>
        <dsp:cNvPr id="0" name=""/>
        <dsp:cNvSpPr/>
      </dsp:nvSpPr>
      <dsp:spPr>
        <a:xfrm>
          <a:off x="818573" y="2188382"/>
          <a:ext cx="6188450" cy="62520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1280" rIns="81280" bIns="81280" numCol="1" spcCol="1270" anchor="ctr" anchorCtr="0">
          <a:noAutofit/>
        </a:bodyPr>
        <a:lstStyle/>
        <a:p>
          <a:pPr lvl="0" algn="l" defTabSz="1422400">
            <a:lnSpc>
              <a:spcPct val="90000"/>
            </a:lnSpc>
            <a:spcBef>
              <a:spcPct val="0"/>
            </a:spcBef>
            <a:spcAft>
              <a:spcPct val="35000"/>
            </a:spcAft>
          </a:pPr>
          <a:r>
            <a:rPr lang="zh-TW" altLang="en-US" sz="3200" b="1" kern="1200" dirty="0" smtClean="0">
              <a:latin typeface="微軟正黑體" panose="020B0604030504040204" pitchFamily="34" charset="-120"/>
              <a:ea typeface="微軟正黑體" panose="020B0604030504040204" pitchFamily="34" charset="-120"/>
            </a:rPr>
            <a:t>券商公會彙整建議</a:t>
          </a:r>
          <a:endParaRPr lang="en-US" altLang="zh-TW" sz="3200" b="1" kern="1200" dirty="0" smtClean="0">
            <a:latin typeface="微軟正黑體" panose="020B0604030504040204" pitchFamily="34" charset="-120"/>
            <a:ea typeface="微軟正黑體" panose="020B0604030504040204" pitchFamily="34" charset="-120"/>
          </a:endParaRPr>
        </a:p>
      </dsp:txBody>
      <dsp:txXfrm>
        <a:off x="818573" y="2188382"/>
        <a:ext cx="6188450" cy="625205"/>
      </dsp:txXfrm>
    </dsp:sp>
    <dsp:sp modelId="{5992778B-A02E-4D8C-B19F-F93A772EDCC5}">
      <dsp:nvSpPr>
        <dsp:cNvPr id="0" name=""/>
        <dsp:cNvSpPr/>
      </dsp:nvSpPr>
      <dsp:spPr>
        <a:xfrm>
          <a:off x="427819" y="2110232"/>
          <a:ext cx="781507" cy="781507"/>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5748C6-91E8-4174-82F4-4DD2C2F470C9}">
      <dsp:nvSpPr>
        <dsp:cNvPr id="0" name=""/>
        <dsp:cNvSpPr/>
      </dsp:nvSpPr>
      <dsp:spPr>
        <a:xfrm>
          <a:off x="460128" y="3126353"/>
          <a:ext cx="6546894" cy="625205"/>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6257" tIns="81280" rIns="81280" bIns="81280" numCol="1" spcCol="1270" anchor="ctr" anchorCtr="0">
          <a:noAutofit/>
        </a:bodyPr>
        <a:lstStyle/>
        <a:p>
          <a:pPr lvl="0" algn="l" defTabSz="1422400">
            <a:lnSpc>
              <a:spcPct val="90000"/>
            </a:lnSpc>
            <a:spcBef>
              <a:spcPct val="0"/>
            </a:spcBef>
            <a:spcAft>
              <a:spcPct val="35000"/>
            </a:spcAft>
          </a:pPr>
          <a:r>
            <a:rPr lang="zh-TW" altLang="en-US" sz="3200" b="1" kern="1200" dirty="0" smtClean="0">
              <a:latin typeface="微軟正黑體" panose="020B0604030504040204" pitchFamily="34" charset="-120"/>
              <a:ea typeface="微軟正黑體" panose="020B0604030504040204" pitchFamily="34" charset="-120"/>
            </a:rPr>
            <a:t>委外申報說明</a:t>
          </a:r>
          <a:endParaRPr lang="en-US" altLang="zh-TW" sz="3200" b="1" kern="1200" dirty="0" smtClean="0">
            <a:latin typeface="微軟正黑體" panose="020B0604030504040204" pitchFamily="34" charset="-120"/>
            <a:ea typeface="微軟正黑體" panose="020B0604030504040204" pitchFamily="34" charset="-120"/>
          </a:endParaRPr>
        </a:p>
      </dsp:txBody>
      <dsp:txXfrm>
        <a:off x="460128" y="3126353"/>
        <a:ext cx="6546894" cy="625205"/>
      </dsp:txXfrm>
    </dsp:sp>
    <dsp:sp modelId="{CB131BF8-CC2E-4D96-80E1-C6D64D510642}">
      <dsp:nvSpPr>
        <dsp:cNvPr id="0" name=""/>
        <dsp:cNvSpPr/>
      </dsp:nvSpPr>
      <dsp:spPr>
        <a:xfrm>
          <a:off x="69375" y="3048203"/>
          <a:ext cx="781507" cy="781507"/>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407386"/>
          <a:ext cx="9508259" cy="342225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b="1" kern="1200" dirty="0" smtClean="0">
              <a:solidFill>
                <a:srgbClr val="FF0000"/>
              </a:solidFill>
              <a:latin typeface="微軟正黑體" panose="020B0604030504040204" pitchFamily="34" charset="-120"/>
              <a:ea typeface="微軟正黑體" panose="020B0604030504040204" pitchFamily="34" charset="-120"/>
            </a:rPr>
            <a:t>納入內部</a:t>
          </a:r>
          <a:r>
            <a:rPr lang="zh-TW" altLang="en-US" sz="2800" b="1" kern="1200" dirty="0">
              <a:solidFill>
                <a:srgbClr val="FF0000"/>
              </a:solidFill>
              <a:latin typeface="微軟正黑體" panose="020B0604030504040204" pitchFamily="34" charset="-120"/>
              <a:ea typeface="微軟正黑體" panose="020B0604030504040204" pitchFamily="34" charset="-120"/>
            </a:rPr>
            <a:t>控制制度標準規範。</a:t>
          </a:r>
          <a:endParaRPr lang="en-US" altLang="zh-TW" sz="2800" b="1" kern="1200" dirty="0">
            <a:solidFill>
              <a:srgbClr val="FF0000"/>
            </a:solidFill>
            <a:latin typeface="微軟正黑體" panose="020B0604030504040204" pitchFamily="34" charset="-120"/>
            <a:ea typeface="微軟正黑體" panose="020B0604030504040204" pitchFamily="34" charset="-120"/>
          </a:endParaRPr>
        </a:p>
        <a:p>
          <a:pPr marL="355600" lvl="0" indent="-355600" algn="l" defTabSz="1244600">
            <a:lnSpc>
              <a:spcPct val="90000"/>
            </a:lnSpc>
            <a:spcBef>
              <a:spcPct val="0"/>
            </a:spcBef>
            <a:spcAft>
              <a:spcPct val="35000"/>
            </a:spcAft>
          </a:pPr>
          <a:r>
            <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1. </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預計</a:t>
          </a:r>
          <a:r>
            <a:rPr lang="zh-TW"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於</a:t>
          </a:r>
          <a:r>
            <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112</a:t>
          </a:r>
          <a:r>
            <a:rPr lang="zh-TW"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年</a:t>
          </a:r>
          <a:r>
            <a:rPr lang="zh-TW" altLang="en-US" sz="2400" b="1" kern="1200" dirty="0">
              <a:solidFill>
                <a:schemeClr val="accent5">
                  <a:lumMod val="50000"/>
                </a:schemeClr>
              </a:solidFill>
              <a:latin typeface="微軟正黑體" panose="020B0604030504040204" pitchFamily="34" charset="-120"/>
              <a:ea typeface="微軟正黑體" panose="020B0604030504040204" pitchFamily="34" charset="-120"/>
            </a:rPr>
            <a:t>年</a:t>
          </a:r>
          <a:r>
            <a:rPr lang="zh-TW"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底</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前</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修訂「證券商內部控制制度標準規範」，將「證券商作業委託他人處理應注意事項」納入，並於奉核後公告證券商週知。</a:t>
          </a:r>
          <a:endPar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endParaRPr>
        </a:p>
        <a:p>
          <a:pPr marL="365125" lvl="0" indent="-365125" algn="l" defTabSz="1244600">
            <a:lnSpc>
              <a:spcPct val="90000"/>
            </a:lnSpc>
            <a:spcBef>
              <a:spcPct val="0"/>
            </a:spcBef>
            <a:spcAft>
              <a:spcPct val="35000"/>
            </a:spcAft>
          </a:pPr>
          <a:r>
            <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2.</a:t>
          </a:r>
          <a:r>
            <a:rPr lang="zh-TW" altLang="en-US" sz="2400" b="1" kern="1200" dirty="0">
              <a:solidFill>
                <a:schemeClr val="accent5">
                  <a:lumMod val="50000"/>
                </a:schemeClr>
              </a:solidFill>
              <a:latin typeface="微軟正黑體" panose="020B0604030504040204" pitchFamily="34" charset="-120"/>
              <a:ea typeface="微軟正黑體" panose="020B0604030504040204" pitchFamily="34" charset="-120"/>
            </a:rPr>
            <a:t> </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證券商配合修訂內部控制制度。</a:t>
          </a:r>
          <a:endPar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endParaRPr>
        </a:p>
      </dsp:txBody>
      <dsp:txXfrm>
        <a:off x="167060" y="574446"/>
        <a:ext cx="9174139" cy="30881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2227"/>
          <a:ext cx="9508259" cy="4232566"/>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altLang="en-US" sz="2400" b="1" kern="1200" dirty="0" smtClean="0">
              <a:solidFill>
                <a:srgbClr val="FF0000"/>
              </a:solidFill>
              <a:latin typeface="微軟正黑體" panose="020B0604030504040204" pitchFamily="34" charset="-120"/>
              <a:ea typeface="微軟正黑體" panose="020B0604030504040204" pitchFamily="34" charset="-120"/>
            </a:rPr>
            <a:t>有關證券商作業委託他人處理應注意事項相關問題適用解說問答集</a:t>
          </a:r>
          <a:endParaRPr lang="en-US" altLang="zh-TW" sz="2400" b="1" kern="1200" dirty="0">
            <a:solidFill>
              <a:srgbClr val="FF0000"/>
            </a:solidFill>
            <a:latin typeface="微軟正黑體" panose="020B0604030504040204" pitchFamily="34" charset="-120"/>
            <a:ea typeface="微軟正黑體" panose="020B0604030504040204" pitchFamily="34" charset="-120"/>
          </a:endParaRPr>
        </a:p>
        <a:p>
          <a:pPr marL="536575" lvl="0" indent="-536575" algn="l" defTabSz="1066800">
            <a:lnSpc>
              <a:spcPct val="90000"/>
            </a:lnSpc>
            <a:spcBef>
              <a:spcPct val="0"/>
            </a:spcBef>
            <a:spcAft>
              <a:spcPct val="35000"/>
            </a:spcAft>
          </a:pP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二、</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外國證券商在臺分公司將資訊作業交由總公司或區域總部辦理者，是否屬證券商作業委外規範之範疇？</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lvl="0" algn="l" defTabSz="10668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三</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資訊系統之開發、監控、維護：</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715963" lvl="0" indent="-268288"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2. </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外國證券商在臺分公司將其辦理在臺業務相關作業</a:t>
          </a:r>
          <a:r>
            <a:rPr lang="zh-TW" altLang="en-US" sz="2400" b="1" kern="1200" dirty="0" smtClean="0">
              <a:solidFill>
                <a:schemeClr val="accent2"/>
              </a:solidFill>
              <a:latin typeface="微軟正黑體" panose="020B0604030504040204" pitchFamily="34" charset="-120"/>
              <a:ea typeface="微軟正黑體" panose="020B0604030504040204" pitchFamily="34" charset="-120"/>
            </a:rPr>
            <a:t>所需之專用系統</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交由總公司或區域總部辦理開發、監控、維護，應依本注意事項辦理。</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dsp:txBody>
      <dsp:txXfrm>
        <a:off x="206617" y="208844"/>
        <a:ext cx="9095025" cy="381933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331336"/>
          <a:ext cx="9508259" cy="357435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altLang="en-US" sz="2400" b="1" kern="1200" dirty="0" smtClean="0">
              <a:solidFill>
                <a:srgbClr val="FF0000"/>
              </a:solidFill>
              <a:latin typeface="微軟正黑體" panose="020B0604030504040204" pitchFamily="34" charset="-120"/>
              <a:ea typeface="微軟正黑體" panose="020B0604030504040204" pitchFamily="34" charset="-120"/>
            </a:rPr>
            <a:t>有關證券商作業委託他人處理應注意事項相關問題適用解說問答集</a:t>
          </a:r>
          <a:endParaRPr lang="en-US" altLang="zh-TW" sz="2400" b="1" kern="1200" dirty="0">
            <a:solidFill>
              <a:srgbClr val="FF0000"/>
            </a:solidFill>
            <a:latin typeface="微軟正黑體" panose="020B0604030504040204" pitchFamily="34" charset="-120"/>
            <a:ea typeface="微軟正黑體" panose="020B0604030504040204" pitchFamily="34" charset="-120"/>
          </a:endParaRPr>
        </a:p>
        <a:p>
          <a:pPr marL="715963" lvl="0" indent="-268288" algn="just"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3. </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資訊系統如係總公司或區域總部為提供本身及海外分公司使用而建置，外國證券商在臺分公司利用該資訊系統進行在臺業務相關資料處理作業者，僅須依第一點就「資料處理」部分依委外注意事項辦理，而該資訊系統之開發、監控、維護係屬總公司或區域總部權責，非屬本注意事項規範範疇。</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dsp:txBody>
      <dsp:txXfrm>
        <a:off x="174485" y="505821"/>
        <a:ext cx="9159289" cy="322538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993"/>
          <a:ext cx="9508259" cy="4235034"/>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altLang="en-US" sz="2400" b="1" kern="1200" dirty="0" smtClean="0">
              <a:solidFill>
                <a:srgbClr val="FF0000"/>
              </a:solidFill>
              <a:latin typeface="微軟正黑體" panose="020B0604030504040204" pitchFamily="34" charset="-120"/>
              <a:ea typeface="微軟正黑體" panose="020B0604030504040204" pitchFamily="34" charset="-120"/>
            </a:rPr>
            <a:t>有關證券商作業委託他人處理應注意事項相關問題適用解說問答集</a:t>
          </a:r>
          <a:endParaRPr lang="en-US" altLang="zh-TW" sz="2400" b="1" kern="1200" dirty="0">
            <a:solidFill>
              <a:srgbClr val="FF0000"/>
            </a:solidFill>
            <a:latin typeface="微軟正黑體" panose="020B0604030504040204" pitchFamily="34" charset="-120"/>
            <a:ea typeface="微軟正黑體" panose="020B0604030504040204" pitchFamily="34" charset="-120"/>
          </a:endParaRPr>
        </a:p>
        <a:p>
          <a:pPr lvl="0" algn="l" defTabSz="1066800">
            <a:lnSpc>
              <a:spcPct val="90000"/>
            </a:lnSpc>
            <a:spcBef>
              <a:spcPct val="0"/>
            </a:spcBef>
            <a:spcAft>
              <a:spcPct val="35000"/>
            </a:spcAft>
          </a:pP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三、 第十二點所稱「自然人客戶業務資訊系統」之範圍為何</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p>
        <a:p>
          <a:pPr marL="447675" lvl="0" indent="-447675" algn="l" defTabSz="10668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直接提供自然人客戶交易或對支持交易業務持續運作必要之系統，包括交易系統</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含委託下單、成交回報</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、報價系統</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行情傳輸</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、中台風控</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含風控、下單線路管理作業</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、盤後結算系統</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款券結算</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、帳務系統</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出入金作業</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、金融商品買賣業務系統</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各項投資理財業務、客戶關係管理、客戶分級管理</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、徵信授信管理系統及信託業務管理系統等維持交易業務之必要系統。</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dsp:txBody>
      <dsp:txXfrm>
        <a:off x="206737" y="207730"/>
        <a:ext cx="9094785" cy="382156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209946"/>
          <a:ext cx="9508259" cy="4897027"/>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marL="273050" lvl="0" indent="-27305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委外事項對方如為總公司、區域總部或集團內分支機構者，應免予填報盡職调查及獨立稽核等欄位。</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應注意事項第三</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點</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p>
        <a:p>
          <a:pPr marL="1435100" lvl="0" indent="-1435100" algn="l" defTabSz="10668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說明：</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 </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委外對方為總公司及區域總部者，實際上分公司或子公司不可能亦無必要對其總公司及區域總部進行盡職调查或稽核，爰建議免除相關欄位的填報，包括「上次對委外廠商辦理盡職调查之時間？」，「在對委外廠商進行最近的盡職調查後，是否發生了重要性的變化？」，「對委外廠商的稽核頻率」，「委外廠商最近一次接受獨立稽核時間」以及「辦理稽核之單位」。</a:t>
          </a:r>
        </a:p>
      </dsp:txBody>
      <dsp:txXfrm>
        <a:off x="239053" y="448999"/>
        <a:ext cx="9030153" cy="441892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200966"/>
          <a:ext cx="9508259" cy="4513599"/>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marL="1079500" lvl="0" indent="-454025"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(2) </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建議刪除項目「委外廠商</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分包商名稱」，應根據合約關係來訂定權利義務，無需區分委外廠商</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分包商名稱。</a:t>
          </a:r>
        </a:p>
        <a:p>
          <a:pPr marL="1079500" lvl="0" indent="-454025"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(3) </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另針對</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4</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28</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二項，爰建議修正為「委外廠商為服務供應商若有另行分包商時，是否將其承擔之責任明列至委外合約條款中？」，以及「委外廠商是否提供</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BCP</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測試計畫並定期執行測試？」。</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622300" lvl="0" indent="-622300" algn="l" defTabSz="10668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答：依據證券商意見，將「上次對委外廠商辦理盡職调查之時間？」等欄位增列不適用選項，並修正部分內容。</a:t>
          </a:r>
          <a:endParaRPr lang="en-US" altLang="zh-TW" sz="16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dsp:txBody>
      <dsp:txXfrm>
        <a:off x="220336" y="421302"/>
        <a:ext cx="9067587" cy="407292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65160"/>
          <a:ext cx="9508259" cy="410670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marL="355600" lvl="0" indent="-355600" algn="just"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2.</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外國證券商在台子公司是否得比照問答集中有關分公司的規定</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就母公司及區域總部基於管理所為之業務決策及風險管理，免予申報。 </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有關證券商作業委託他人處理應注意事項相關問題適用解說問答集第一點及第二點</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p>
        <a:p>
          <a:pPr marL="622300" lvl="0" indent="-622300" algn="l" defTabSz="10668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外國證券商在台子公司</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就母公司及區域總部基於管理所為之業務決策及風險管理</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2"/>
              </a:solidFill>
              <a:latin typeface="微軟正黑體" panose="020B0604030504040204" pitchFamily="34" charset="-120"/>
              <a:ea typeface="微軟正黑體" panose="020B0604030504040204" pitchFamily="34" charset="-120"/>
            </a:rPr>
            <a:t>如無涉及營業執照所載業務項目或客戶資訊之相關作業委外，可免予申報</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dsp:txBody>
      <dsp:txXfrm>
        <a:off x="200473" y="265633"/>
        <a:ext cx="9107313" cy="370575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1450"/>
          <a:ext cx="9508259" cy="423412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marL="273050" lvl="0" indent="-273050" algn="l" defTabSz="1066800">
            <a:lnSpc>
              <a:spcPct val="90000"/>
            </a:lnSpc>
            <a:spcBef>
              <a:spcPct val="0"/>
            </a:spcBef>
            <a:spcAft>
              <a:spcPct val="35000"/>
            </a:spcAft>
          </a:pP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3.	</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自建雲端服務處理未涉及第三方雲端服務業者，得認定免予申報</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901700" lvl="0" indent="-901700" algn="l" defTabSz="10668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說明：外國證券商在臺分公司或子公司將同一作業透過自建雲端服務處理。考量該作業不涉及第三方雲端服務業者，與一般自有系統無異，得認定免予申報。</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622300" lvl="0" indent="-622300" algn="l" defTabSz="10668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答：如未涉及第三方雲端服務業者，應參照問答集第二題「外國證券商在臺分公司將資訊作業交由總公司或區域總部辦理者，是否屬證券商作業委外規範之範疇？ 」辦理。</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dsp:txBody>
      <dsp:txXfrm>
        <a:off x="206693" y="208143"/>
        <a:ext cx="9094873" cy="382073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825660"/>
          <a:ext cx="9508259" cy="258570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marL="273050" lvl="0" indent="-273050" algn="l" defTabSz="1066800">
            <a:lnSpc>
              <a:spcPct val="90000"/>
            </a:lnSpc>
            <a:spcBef>
              <a:spcPct val="0"/>
            </a:spcBef>
            <a:spcAft>
              <a:spcPct val="35000"/>
            </a:spcAft>
          </a:pP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4.	</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委外廠商最近一次接受獨立稽核時間欄位可否改為會計師查核報告日期</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p>
        <a:p>
          <a:pPr marL="622300" lvl="0" indent="-622300" algn="l" defTabSz="10668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答：欄位「委外廠商最近一次接受獨立稽核時間」將增列不適用選項，或增加「會計師查核出具報告日期」選項。</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dsp:txBody>
      <dsp:txXfrm>
        <a:off x="126223" y="951883"/>
        <a:ext cx="9255813" cy="233325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331336"/>
          <a:ext cx="9508259" cy="357435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marL="273050" lvl="0" indent="-27305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5</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由於金融機構作業委託他人處理內部作業制度及程序辦法之問答集於近期將公告修訂版本，經瞭解修訂後之問答集將對銀行業之委外規範釋出更大程度的彈性，建議證券商得參考銀行業修訂後之問答集，同步放寬對證券商委外作業的限制</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應注意事項第</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十二點</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p>
        <a:p>
          <a:pPr marL="273050" lvl="0" indent="-273050" algn="l" defTabSz="10668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答：已將建議內容提供主管機關。</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dsp:txBody>
      <dsp:txXfrm>
        <a:off x="174485" y="505821"/>
        <a:ext cx="9159289" cy="3225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15564"/>
          <a:ext cx="9508259" cy="479115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b="1" kern="1200" dirty="0" smtClean="0">
              <a:solidFill>
                <a:srgbClr val="FF0000"/>
              </a:solidFill>
              <a:latin typeface="微軟正黑體" panose="020B0604030504040204" pitchFamily="34" charset="-120"/>
              <a:ea typeface="微軟正黑體" panose="020B0604030504040204" pitchFamily="34" charset="-120"/>
            </a:rPr>
            <a:t>委外申報依據</a:t>
          </a:r>
        </a:p>
        <a:p>
          <a:pPr marL="355600" lvl="0" indent="-355600" algn="l" defTabSz="12446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a:t>
          </a:r>
          <a:r>
            <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a:solidFill>
                <a:schemeClr val="accent5">
                  <a:lumMod val="50000"/>
                </a:schemeClr>
              </a:solidFill>
              <a:latin typeface="微軟正黑體" panose="020B0604030504040204" pitchFamily="34" charset="-120"/>
              <a:ea typeface="微軟正黑體" panose="020B0604030504040204" pitchFamily="34" charset="-120"/>
            </a:rPr>
            <a:t> </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主管機關於</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8</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月</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31</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日公告</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證券商作業委託他人處理應注意事項</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，第三點第二項明定證券商應依主管機關、臺灣證券交易所股份有限公司、財團法人中華民國證券櫃檯買賣中心或中華民國證券商業同業公會規定方式，</a:t>
          </a:r>
          <a:r>
            <a:rPr lang="zh-TW" altLang="en-US" sz="2400" b="1" u="none" kern="1200" dirty="0" smtClean="0">
              <a:solidFill>
                <a:schemeClr val="accent2"/>
              </a:solidFill>
              <a:latin typeface="微軟正黑體" panose="020B0604030504040204" pitchFamily="34" charset="-120"/>
              <a:ea typeface="微軟正黑體" panose="020B0604030504040204" pitchFamily="34" charset="-120"/>
            </a:rPr>
            <a:t>確實申報有關作業委外項目、內容及範圍等資料</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，第十八點明定證券商作業委外，如有未符本注意事項規定事項，除本注意事項另有規定外，應於本注意事項發布</a:t>
          </a:r>
          <a:r>
            <a:rPr lang="zh-TW" altLang="en-US" sz="2400" b="1" u="none" kern="1200" dirty="0" smtClean="0">
              <a:solidFill>
                <a:schemeClr val="accent2"/>
              </a:solidFill>
              <a:latin typeface="微軟正黑體" panose="020B0604030504040204" pitchFamily="34" charset="-120"/>
              <a:ea typeface="微軟正黑體" panose="020B0604030504040204" pitchFamily="34" charset="-120"/>
            </a:rPr>
            <a:t>施行起一年內補正</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dsp:txBody>
      <dsp:txXfrm>
        <a:off x="233885" y="249449"/>
        <a:ext cx="9040489" cy="432338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825660"/>
          <a:ext cx="9508259" cy="258570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6.</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委外項目：若系統買回來後無修改，僅自行維運，算委外嗎？</a:t>
          </a:r>
        </a:p>
        <a:p>
          <a:pPr marL="622300" lvl="0" indent="-622300" algn="l" defTabSz="10668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答：系統交由廠商開發，開發完自行維運，就</a:t>
          </a:r>
          <a:r>
            <a:rPr lang="zh-TW" altLang="en-US" sz="2400" b="1" kern="1200" dirty="0" smtClean="0">
              <a:solidFill>
                <a:schemeClr val="accent2"/>
              </a:solidFill>
              <a:latin typeface="微軟正黑體" panose="020B0604030504040204" pitchFamily="34" charset="-120"/>
              <a:ea typeface="微軟正黑體" panose="020B0604030504040204" pitchFamily="34" charset="-120"/>
            </a:rPr>
            <a:t>開發部分</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需依照證券商作業委託他人處理應注意事項辦理。</a:t>
          </a:r>
        </a:p>
        <a:p>
          <a:pPr marL="625475" lvl="0" indent="-625475" algn="l" defTabSz="1066800">
            <a:lnSpc>
              <a:spcPct val="90000"/>
            </a:lnSpc>
            <a:spcBef>
              <a:spcPct val="0"/>
            </a:spcBef>
            <a:spcAft>
              <a:spcPct val="35000"/>
            </a:spcAft>
          </a:pPr>
          <a:endParaRPr lang="en-US" altLang="zh-TW" sz="16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dsp:txBody>
      <dsp:txXfrm>
        <a:off x="126223" y="951883"/>
        <a:ext cx="9255813" cy="233325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103185"/>
          <a:ext cx="9508259" cy="403065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marL="355600" lvl="0" indent="-35560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7.</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委外廠商統一編號：</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如受託方為外資券商集團分支機構，無統一編號可提供</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，建議增列不適用選項。</a:t>
          </a:r>
        </a:p>
        <a:p>
          <a:pPr lvl="0" algn="l" defTabSz="10668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答：將增列不適用選項。</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355600" lvl="0" indent="-35560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8.</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委外提供者為第三方</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集團：申報選項之</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三</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集團其他，所指為何不甚明確，建議修改。</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lvl="0" algn="l" defTabSz="10668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答：選項</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三</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「集團其他」將調整為「集團總部」。</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dsp:txBody>
      <dsp:txXfrm>
        <a:off x="196760" y="299945"/>
        <a:ext cx="9114739" cy="3637130"/>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1110848"/>
          <a:ext cx="9508259" cy="2015325"/>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marL="355600" lvl="0" indent="-35560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9.</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何謂重大性評估日期：是指系統一開始規劃時的評估日期？正式上線日期？還是此表的填寫日期？</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lvl="0" algn="l" defTabSz="10668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答：評估該系統或該作業是否具重大性之日期。</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dsp:txBody>
      <dsp:txXfrm>
        <a:off x="98380" y="1209228"/>
        <a:ext cx="9311499" cy="181856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27135"/>
          <a:ext cx="9508259" cy="418275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10.</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何謂委外廠商提供之服務是否涉及關鍵業務：</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355600" lvl="0" indent="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關鍵業務的定義是依各公司之分級判斷</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723900" lvl="0" indent="-368300" algn="l" defTabSz="1066800">
            <a:lnSpc>
              <a:spcPct val="90000"/>
            </a:lnSpc>
            <a:spcBef>
              <a:spcPct val="0"/>
            </a:spcBef>
            <a:spcAft>
              <a:spcPct val="35000"/>
            </a:spcAft>
          </a:pP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(2)</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關鍵業務是否為重大性</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消費金融</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委託境外，三項均成立，始為關鍵業務？</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355600" lvl="0" indent="0" algn="l" defTabSz="1066800">
            <a:lnSpc>
              <a:spcPct val="90000"/>
            </a:lnSpc>
            <a:spcBef>
              <a:spcPct val="0"/>
            </a:spcBef>
            <a:spcAft>
              <a:spcPct val="35000"/>
            </a:spcAft>
          </a:pP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(3)</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建議提供</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關鍵業務</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的定義，是否與核心業務相同</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p>
        <a:p>
          <a:pPr lvl="0" algn="l" defTabSz="10668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答：將調整為「委外廠商提供之服務是否涉及核心系統」。</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dsp:txBody>
      <dsp:txXfrm>
        <a:off x="204185" y="231320"/>
        <a:ext cx="9099889" cy="377438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369361"/>
          <a:ext cx="9508259" cy="349830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11.</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何謂服務提供商可替代性：</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0" lvl="0" indent="35560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有關服務商可替性之申報選項高</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中</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低是否有參考值</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355600" lvl="0" indent="0" algn="l" defTabSz="1066800">
            <a:lnSpc>
              <a:spcPct val="90000"/>
            </a:lnSpc>
            <a:spcBef>
              <a:spcPct val="0"/>
            </a:spcBef>
            <a:spcAft>
              <a:spcPct val="35000"/>
            </a:spcAft>
          </a:pP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(2)</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公司如可自行維運則替代性等級為何</a:t>
          </a: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p>
        <a:p>
          <a:pPr marL="622300" lvl="0" indent="-622300" algn="l" defTabSz="10668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答：證券商應自行評估當服務提供商無法提供服務時，是否有其他服務提供商可取代或證券商可自行維運。</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dsp:txBody>
      <dsp:txXfrm>
        <a:off x="170773" y="540134"/>
        <a:ext cx="9166713" cy="3156754"/>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372789"/>
          <a:ext cx="9508259" cy="4197571"/>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marL="444500" lvl="0" indent="-44450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12.</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服務開始日期：</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444500" lvl="0" indent="-44450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當委外對象為外國總公司或區域總部時，合約並不會定義服務期間，建議委外對象為外國總公司或區域總部時可免除填寫</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444500" lvl="0" indent="-444500" algn="l" defTabSz="1066800">
            <a:lnSpc>
              <a:spcPct val="90000"/>
            </a:lnSpc>
            <a:spcBef>
              <a:spcPct val="0"/>
            </a:spcBef>
            <a:spcAft>
              <a:spcPct val="35000"/>
            </a:spcAft>
          </a:pPr>
          <a:r>
            <a:rPr lang="en-US"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(2)</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券商在本注意事項頒布前已有諸多作業委託他人辦理，時間久遠者恐無法追溯服務開始時點</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723900" marR="0" lvl="0" indent="-723900" algn="l" defTabSz="914400" eaLnBrk="1" fontAlgn="auto" latinLnBrk="0" hangingPunct="1">
            <a:lnSpc>
              <a:spcPct val="100000"/>
            </a:lnSpc>
            <a:spcBef>
              <a:spcPct val="0"/>
            </a:spcBef>
            <a:spcAft>
              <a:spcPts val="0"/>
            </a:spcAft>
            <a:buClrTx/>
            <a:buSzTx/>
            <a:buFontTx/>
            <a:buNone/>
            <a:tabLst/>
            <a:defRPr/>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答：將增列不適用選項，並修正欄位名稱為「</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可追溯之最早服務開始日</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p>
      </dsp:txBody>
      <dsp:txXfrm>
        <a:off x="204909" y="577698"/>
        <a:ext cx="9098441" cy="3787753"/>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255285"/>
          <a:ext cx="9508259" cy="372645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marL="533400" indent="-533400" algn="l">
            <a:spcBef>
              <a:spcPct val="0"/>
            </a:spcBef>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13.</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上次合約續約日期、服務到期或下一次合約續約日期、上次對委外廠商辦理盡職调查之時間、在對委外廠商進行最近的盡職調查後，是否發生了重要性的變化等欄位，建議委外對象為外國總公司或區域總部時可免除填寫？</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622300" marR="0" lvl="0" indent="-622300" algn="l" defTabSz="914400" eaLnBrk="1" fontAlgn="auto" latinLnBrk="0" hangingPunct="1">
            <a:lnSpc>
              <a:spcPct val="100000"/>
            </a:lnSpc>
            <a:spcBef>
              <a:spcPct val="0"/>
            </a:spcBef>
            <a:spcAft>
              <a:spcPts val="0"/>
            </a:spcAft>
            <a:buClrTx/>
            <a:buSzTx/>
            <a:buFontTx/>
            <a:buNone/>
            <a:tabLst/>
            <a:defRPr/>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答：將增列不適用選項，提供對集團內其他公司進行盡職調查及稽核實務上有窒礙難行之證券商選擇。</a:t>
          </a:r>
        </a:p>
      </dsp:txBody>
      <dsp:txXfrm>
        <a:off x="181910" y="437195"/>
        <a:ext cx="9144439" cy="3362630"/>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754630"/>
          <a:ext cx="9508259" cy="266175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marL="444500" lvl="0" indent="-44450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14.</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何謂委外廠商是否建置備援機制？</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是指委外之系統，廠商有無建立備援系統</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還是指是否有備援的委外廠商</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622300" marR="0" lvl="0" indent="-622300" algn="l" defTabSz="914400" eaLnBrk="1" fontAlgn="auto" latinLnBrk="0" hangingPunct="1">
            <a:lnSpc>
              <a:spcPct val="100000"/>
            </a:lnSpc>
            <a:spcBef>
              <a:spcPct val="0"/>
            </a:spcBef>
            <a:spcAft>
              <a:spcPts val="0"/>
            </a:spcAft>
            <a:buClrTx/>
            <a:buSzTx/>
            <a:buFontTx/>
            <a:buNone/>
            <a:tabLst/>
            <a:defRPr/>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答：是指委外</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之系統</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，廠商有無建立備援機制，如同地備援系統、異地備援系統。</a:t>
          </a:r>
        </a:p>
      </dsp:txBody>
      <dsp:txXfrm>
        <a:off x="129936" y="884566"/>
        <a:ext cx="9248387" cy="2401878"/>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787636"/>
          <a:ext cx="9508259" cy="266175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marL="533400" lvl="0" indent="-53340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15.</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何謂委外廠商執行營運持續演練或系統測試之頻率、委外廠商最近一次測試其營運持續計劃之時間？</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622300" marR="0" lvl="0" indent="-622300" algn="l" defTabSz="914400" eaLnBrk="1" fontAlgn="auto" latinLnBrk="0" hangingPunct="1">
            <a:lnSpc>
              <a:spcPct val="100000"/>
            </a:lnSpc>
            <a:spcBef>
              <a:spcPct val="0"/>
            </a:spcBef>
            <a:spcAft>
              <a:spcPts val="0"/>
            </a:spcAft>
            <a:buClrTx/>
            <a:buSzTx/>
            <a:buFontTx/>
            <a:buNone/>
            <a:tabLst/>
            <a:defRPr/>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答：是指委外廠商對證券商委外作業執行營運持續演練或系統測試之頻率及最近一次辦理時間。</a:t>
          </a:r>
        </a:p>
      </dsp:txBody>
      <dsp:txXfrm>
        <a:off x="129936" y="917572"/>
        <a:ext cx="9248387" cy="2401878"/>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1053810"/>
          <a:ext cx="9508259" cy="212940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marL="444500" lvl="0" indent="-44450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16.</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何謂專責單位、單位主管、聯絡窗口？</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622300" marR="0" lvl="0" indent="-622300" algn="l" defTabSz="914400" eaLnBrk="1" fontAlgn="auto" latinLnBrk="0" hangingPunct="1">
            <a:lnSpc>
              <a:spcPct val="100000"/>
            </a:lnSpc>
            <a:spcBef>
              <a:spcPct val="0"/>
            </a:spcBef>
            <a:spcAft>
              <a:spcPts val="0"/>
            </a:spcAft>
            <a:buClrTx/>
            <a:buSzTx/>
            <a:buFontTx/>
            <a:buNone/>
            <a:tabLst/>
            <a:defRPr/>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答：注意事項第四點第二項第二款明定委外內部作業規範應載明下列事項：專責單位及相關單位對委外事項控管之權責分工。</a:t>
          </a:r>
        </a:p>
      </dsp:txBody>
      <dsp:txXfrm>
        <a:off x="103949" y="1157759"/>
        <a:ext cx="9300361" cy="19215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2584"/>
          <a:ext cx="9508259" cy="4817109"/>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b="1" kern="1200" dirty="0" smtClean="0">
              <a:solidFill>
                <a:srgbClr val="FF0000"/>
              </a:solidFill>
              <a:latin typeface="微軟正黑體" panose="020B0604030504040204" pitchFamily="34" charset="-120"/>
              <a:ea typeface="微軟正黑體" panose="020B0604030504040204" pitchFamily="34" charset="-120"/>
            </a:rPr>
            <a:t>委外申報依據</a:t>
          </a:r>
        </a:p>
        <a:p>
          <a:pPr marL="263525" lvl="0" indent="-263525" algn="l" defTabSz="12446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2. </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依據</a:t>
          </a:r>
          <a:r>
            <a:rPr lang="zh-TW" altLang="en-US" sz="2400" b="1" kern="1200" dirty="0">
              <a:solidFill>
                <a:schemeClr val="accent5">
                  <a:lumMod val="50000"/>
                </a:schemeClr>
              </a:solidFill>
              <a:latin typeface="微軟正黑體" panose="020B0604030504040204" pitchFamily="34" charset="-120"/>
              <a:ea typeface="微軟正黑體" panose="020B0604030504040204" pitchFamily="34" charset="-120"/>
            </a:rPr>
            <a:t>主管機關提供歐洲銀行管理局</a:t>
          </a:r>
          <a:r>
            <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a:t>
          </a:r>
          <a:r>
            <a:rPr lang="en-US" altLang="en-US" sz="2400" b="1" kern="1200" dirty="0">
              <a:solidFill>
                <a:schemeClr val="accent5">
                  <a:lumMod val="50000"/>
                </a:schemeClr>
              </a:solidFill>
              <a:latin typeface="微軟正黑體" panose="020B0604030504040204" pitchFamily="34" charset="-120"/>
              <a:ea typeface="微軟正黑體" panose="020B0604030504040204" pitchFamily="34" charset="-120"/>
            </a:rPr>
            <a:t>EBA</a:t>
          </a:r>
          <a:r>
            <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a:solidFill>
                <a:schemeClr val="accent5">
                  <a:lumMod val="50000"/>
                </a:schemeClr>
              </a:solidFill>
              <a:latin typeface="微軟正黑體" panose="020B0604030504040204" pitchFamily="34" charset="-120"/>
              <a:ea typeface="微軟正黑體" panose="020B0604030504040204" pitchFamily="34" charset="-120"/>
            </a:rPr>
            <a:t>及新加坡金管局</a:t>
          </a:r>
          <a:r>
            <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a:t>
          </a:r>
          <a:r>
            <a:rPr lang="en-US" altLang="en-US" sz="2400" b="1" kern="1200" dirty="0">
              <a:solidFill>
                <a:schemeClr val="accent5">
                  <a:lumMod val="50000"/>
                </a:schemeClr>
              </a:solidFill>
              <a:latin typeface="微軟正黑體" panose="020B0604030504040204" pitchFamily="34" charset="-120"/>
              <a:ea typeface="微軟正黑體" panose="020B0604030504040204" pitchFamily="34" charset="-120"/>
            </a:rPr>
            <a:t>MAS</a:t>
          </a:r>
          <a:r>
            <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a:solidFill>
                <a:schemeClr val="accent5">
                  <a:lumMod val="50000"/>
                </a:schemeClr>
              </a:solidFill>
              <a:latin typeface="微軟正黑體" panose="020B0604030504040204" pitchFamily="34" charset="-120"/>
              <a:ea typeface="微軟正黑體" panose="020B0604030504040204" pitchFamily="34" charset="-120"/>
            </a:rPr>
            <a:t>申報資料，</a:t>
          </a:r>
          <a:r>
            <a:rPr lang="zh-TW"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規劃</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申報證券商委外申報彙總表，於</a:t>
          </a:r>
          <a:r>
            <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10</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月</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11</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日</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提供</a:t>
          </a:r>
          <a:r>
            <a:rPr lang="zh-TW"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全體證券商</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填寫</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，並請</a:t>
          </a:r>
          <a:r>
            <a:rPr lang="zh-TW" altLang="zh-TW" sz="2400" b="1" kern="1200" dirty="0" smtClean="0">
              <a:solidFill>
                <a:schemeClr val="accent2"/>
              </a:solidFill>
              <a:latin typeface="微軟正黑體" panose="020B0604030504040204" pitchFamily="34" charset="-120"/>
              <a:ea typeface="微軟正黑體" panose="020B0604030504040204" pitchFamily="34" charset="-120"/>
            </a:rPr>
            <a:t>證券商於</a:t>
          </a:r>
          <a:r>
            <a:rPr lang="en-US" altLang="zh-TW" sz="2400" b="1" kern="1200" dirty="0" smtClean="0">
              <a:solidFill>
                <a:schemeClr val="accent2"/>
              </a:solidFill>
              <a:latin typeface="微軟正黑體" panose="020B0604030504040204" pitchFamily="34" charset="-120"/>
              <a:ea typeface="微軟正黑體" panose="020B0604030504040204" pitchFamily="34" charset="-120"/>
            </a:rPr>
            <a:t>10</a:t>
          </a:r>
          <a:r>
            <a:rPr lang="zh-TW" altLang="zh-TW" sz="2400" b="1" kern="1200" dirty="0" smtClean="0">
              <a:solidFill>
                <a:schemeClr val="accent2"/>
              </a:solidFill>
              <a:latin typeface="微軟正黑體" panose="020B0604030504040204" pitchFamily="34" charset="-120"/>
              <a:ea typeface="微軟正黑體" panose="020B0604030504040204" pitchFamily="34" charset="-120"/>
            </a:rPr>
            <a:t>月</a:t>
          </a:r>
          <a:r>
            <a:rPr lang="en-US" altLang="zh-TW" sz="2400" b="1" kern="1200" dirty="0" smtClean="0">
              <a:solidFill>
                <a:schemeClr val="accent2"/>
              </a:solidFill>
              <a:latin typeface="微軟正黑體" panose="020B0604030504040204" pitchFamily="34" charset="-120"/>
              <a:ea typeface="微軟正黑體" panose="020B0604030504040204" pitchFamily="34" charset="-120"/>
            </a:rPr>
            <a:t>31</a:t>
          </a:r>
          <a:r>
            <a:rPr lang="zh-TW" altLang="en-US" sz="2400" b="1" kern="1200" dirty="0" smtClean="0">
              <a:solidFill>
                <a:schemeClr val="accent2"/>
              </a:solidFill>
              <a:latin typeface="微軟正黑體" panose="020B0604030504040204" pitchFamily="34" charset="-120"/>
              <a:ea typeface="微軟正黑體" panose="020B0604030504040204" pitchFamily="34" charset="-120"/>
            </a:rPr>
            <a:t>日前回復</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zh-TW" altLang="zh-TW" sz="2400" b="1" kern="1200" dirty="0">
            <a:solidFill>
              <a:schemeClr val="accent5">
                <a:lumMod val="50000"/>
              </a:schemeClr>
            </a:solidFill>
            <a:latin typeface="微軟正黑體" panose="020B0604030504040204" pitchFamily="34" charset="-120"/>
            <a:ea typeface="微軟正黑體" panose="020B0604030504040204" pitchFamily="34" charset="-120"/>
          </a:endParaRPr>
        </a:p>
        <a:p>
          <a:pPr marL="355600" lvl="0" indent="-355600" algn="l" defTabSz="12446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3.</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系統申報功能開發作業完成前，以</a:t>
          </a:r>
          <a:r>
            <a:rPr lang="en-US" altLang="zh-TW" sz="2400" b="1" kern="1200" dirty="0">
              <a:solidFill>
                <a:schemeClr val="accent1">
                  <a:lumMod val="75000"/>
                </a:schemeClr>
              </a:solidFill>
              <a:latin typeface="微軟正黑體" panose="020B0604030504040204" pitchFamily="34" charset="-120"/>
              <a:ea typeface="微軟正黑體" panose="020B0604030504040204" pitchFamily="34" charset="-120"/>
            </a:rPr>
            <a:t>email</a:t>
          </a:r>
          <a:r>
            <a:rPr lang="zh-TW" altLang="zh-TW" sz="2400" b="1" kern="1200" dirty="0">
              <a:solidFill>
                <a:schemeClr val="accent1">
                  <a:lumMod val="75000"/>
                </a:schemeClr>
              </a:solidFill>
              <a:latin typeface="微軟正黑體" panose="020B0604030504040204" pitchFamily="34" charset="-120"/>
              <a:ea typeface="微軟正黑體" panose="020B0604030504040204" pitchFamily="34" charset="-120"/>
            </a:rPr>
            <a:t>方式</a:t>
          </a:r>
          <a:r>
            <a:rPr lang="zh-TW" altLang="zh-TW" sz="2400" b="1" kern="1200" dirty="0" smtClean="0">
              <a:solidFill>
                <a:schemeClr val="accent1">
                  <a:lumMod val="75000"/>
                </a:schemeClr>
              </a:solidFill>
              <a:latin typeface="微軟正黑體" panose="020B0604030504040204" pitchFamily="34" charset="-120"/>
              <a:ea typeface="微軟正黑體" panose="020B0604030504040204" pitchFamily="34" charset="-120"/>
            </a:rPr>
            <a:t>申報</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開發作業</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完成後</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，證券商</a:t>
          </a:r>
          <a:r>
            <a:rPr lang="zh-TW" altLang="en-US" sz="2400" b="1" kern="1200" dirty="0" smtClean="0">
              <a:solidFill>
                <a:schemeClr val="accent2"/>
              </a:solidFill>
              <a:latin typeface="微軟正黑體" panose="020B0604030504040204" pitchFamily="34" charset="-120"/>
              <a:ea typeface="微軟正黑體" panose="020B0604030504040204" pitchFamily="34" charset="-120"/>
            </a:rPr>
            <a:t>「</a:t>
          </a:r>
          <a:r>
            <a:rPr lang="zh-TW" altLang="zh-TW" sz="2400" b="1" u="none" kern="1200" dirty="0" smtClean="0">
              <a:solidFill>
                <a:schemeClr val="accent2"/>
              </a:solidFill>
              <a:latin typeface="微軟正黑體" panose="020B0604030504040204" pitchFamily="34" charset="-120"/>
              <a:ea typeface="微軟正黑體" panose="020B0604030504040204" pitchFamily="34" charset="-120"/>
            </a:rPr>
            <a:t>每</a:t>
          </a:r>
          <a:r>
            <a:rPr lang="zh-TW" altLang="en-US" sz="2400" b="1" u="none" kern="1200" dirty="0" smtClean="0">
              <a:solidFill>
                <a:schemeClr val="accent2"/>
              </a:solidFill>
              <a:latin typeface="微軟正黑體" panose="020B0604030504040204" pitchFamily="34" charset="-120"/>
              <a:ea typeface="微軟正黑體" panose="020B0604030504040204" pitchFamily="34" charset="-120"/>
            </a:rPr>
            <a:t>季」</a:t>
          </a:r>
          <a:r>
            <a:rPr lang="zh-TW" altLang="en-US" sz="2400" b="1" u="none" kern="1200" dirty="0" smtClean="0">
              <a:solidFill>
                <a:schemeClr val="accent5">
                  <a:lumMod val="50000"/>
                </a:schemeClr>
              </a:solidFill>
              <a:latin typeface="微軟正黑體" panose="020B0604030504040204" pitchFamily="34" charset="-120"/>
              <a:ea typeface="微軟正黑體" panose="020B0604030504040204" pitchFamily="34" charset="-120"/>
            </a:rPr>
            <a:t>於證券商申報單一窗口</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進行申報</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本公司並定期將</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申報內容之分析結果，於系統公告提供證券商參考。</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355600" lvl="0" indent="-355600" algn="l" defTabSz="12446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4. </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系統申報方式多為選單點選方式，隔次申報時帶入前次申報結果，再針對需異動部分進行修改。</a:t>
          </a:r>
          <a:endParaRPr lang="zh-TW" altLang="en-US" sz="2400" b="1" kern="1200" dirty="0">
            <a:solidFill>
              <a:schemeClr val="accent5">
                <a:lumMod val="50000"/>
              </a:schemeClr>
            </a:solidFill>
            <a:latin typeface="微軟正黑體" panose="020B0604030504040204" pitchFamily="34" charset="-120"/>
            <a:ea typeface="微軟正黑體" panose="020B0604030504040204" pitchFamily="34" charset="-120"/>
          </a:endParaRPr>
        </a:p>
      </dsp:txBody>
      <dsp:txXfrm>
        <a:off x="235152" y="237736"/>
        <a:ext cx="9037955" cy="4346805"/>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197586"/>
          <a:ext cx="10289077" cy="4711799"/>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marL="533400" lvl="0" indent="-53340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17.</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何謂是否使用雲端服務？是指券商是否有用雲端服務？還是指委外廠商自己是否有使用雲？</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622300" indent="-622300" algn="l">
            <a:spcBef>
              <a:spcPct val="0"/>
            </a:spcBef>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答：問答集第八題明定證券商將作業委託他人處理涉及使用雲端服務                     情形，係以第三點所定之事項範圍為限，例如，委外作業涉及資料處理，包括資訊系統之資料登錄、處理、輸出、資訊系統之開發、監控、維護，且涉及雲端服務者。此外，委外模式除證券商直接委託雲端服務業者，亦包括證券商之受託機構複委託予雲端服務業者處理之情形。</a:t>
          </a:r>
        </a:p>
      </dsp:txBody>
      <dsp:txXfrm>
        <a:off x="230011" y="427597"/>
        <a:ext cx="9829055" cy="4251777"/>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1542"/>
          <a:ext cx="9508259" cy="4233937"/>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TW" altLang="en-US" sz="2400" b="1" kern="1200" dirty="0">
              <a:solidFill>
                <a:srgbClr val="FF0000"/>
              </a:solidFill>
              <a:latin typeface="微軟正黑體" panose="020B0604030504040204" pitchFamily="34" charset="-120"/>
              <a:ea typeface="微軟正黑體" panose="020B0604030504040204" pitchFamily="34" charset="-120"/>
            </a:rPr>
            <a:t> </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申報項目</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調整如下：</a:t>
          </a:r>
          <a:endParaRPr lang="en-US" altLang="zh-TW" sz="2400" b="1" kern="1200" dirty="0">
            <a:solidFill>
              <a:srgbClr val="FF0000"/>
            </a:solidFill>
            <a:latin typeface="微軟正黑體" panose="020B0604030504040204" pitchFamily="34" charset="-120"/>
            <a:ea typeface="微軟正黑體" panose="020B0604030504040204" pitchFamily="34" charset="-120"/>
          </a:endParaRPr>
        </a:p>
        <a:p>
          <a:pPr marL="361950" marR="0" lvl="0" indent="-361950" algn="l" defTabSz="914400" eaLnBrk="1" fontAlgn="auto" latinLnBrk="0" hangingPunct="1">
            <a:lnSpc>
              <a:spcPct val="100000"/>
            </a:lnSpc>
            <a:spcBef>
              <a:spcPct val="0"/>
            </a:spcBef>
            <a:spcAft>
              <a:spcPts val="0"/>
            </a:spcAft>
            <a:buClrTx/>
            <a:buSzTx/>
            <a:buFontTx/>
            <a:buNone/>
            <a:tabLst/>
            <a:defRPr/>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增加填寫</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核心系統</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項目</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核心系統：係指直接提供客戶交易或支持交易業務持續運作之必要系統（如交易系統、報價系統、中台風控、盤後結算系統、帳務系統等維持交易業務之必要系統），其餘皆為非核心系統</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361950" marR="0" lvl="0" indent="-361950" algn="just" defTabSz="914400" eaLnBrk="1" fontAlgn="auto" latinLnBrk="0" hangingPunct="1">
            <a:lnSpc>
              <a:spcPct val="100000"/>
            </a:lnSpc>
            <a:spcBef>
              <a:spcPct val="0"/>
            </a:spcBef>
            <a:spcAft>
              <a:spcPts val="0"/>
            </a:spcAft>
            <a:buClrTx/>
            <a:buSzTx/>
            <a:buFontTx/>
            <a:buNone/>
            <a:tabLst/>
            <a:defRPr/>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2.</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依據</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證券商</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建議調整</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申報項目</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內容，</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並將函請證券商</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依照新版表格填寫</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於</a:t>
          </a:r>
          <a:r>
            <a:rPr lang="en-US" altLang="zh-TW" sz="2400" b="1" kern="1200" dirty="0" smtClean="0">
              <a:solidFill>
                <a:schemeClr val="accent2"/>
              </a:solidFill>
              <a:latin typeface="微軟正黑體" panose="020B0604030504040204" pitchFamily="34" charset="-120"/>
              <a:ea typeface="微軟正黑體" panose="020B0604030504040204" pitchFamily="34" charset="-120"/>
            </a:rPr>
            <a:t>10</a:t>
          </a:r>
          <a:r>
            <a:rPr lang="zh-TW" altLang="zh-TW" sz="2400" b="1" kern="1200" dirty="0" smtClean="0">
              <a:solidFill>
                <a:schemeClr val="accent2"/>
              </a:solidFill>
              <a:latin typeface="微軟正黑體" panose="020B0604030504040204" pitchFamily="34" charset="-120"/>
              <a:ea typeface="微軟正黑體" panose="020B0604030504040204" pitchFamily="34" charset="-120"/>
            </a:rPr>
            <a:t>月</a:t>
          </a:r>
          <a:r>
            <a:rPr lang="en-US" altLang="zh-TW" sz="2400" b="1" kern="1200" dirty="0" smtClean="0">
              <a:solidFill>
                <a:schemeClr val="accent2"/>
              </a:solidFill>
              <a:latin typeface="微軟正黑體" panose="020B0604030504040204" pitchFamily="34" charset="-120"/>
              <a:ea typeface="微軟正黑體" panose="020B0604030504040204" pitchFamily="34" charset="-120"/>
            </a:rPr>
            <a:t>31</a:t>
          </a:r>
          <a:r>
            <a:rPr lang="zh-TW" altLang="en-US" sz="2400" b="1" kern="1200" dirty="0" smtClean="0">
              <a:solidFill>
                <a:schemeClr val="accent2"/>
              </a:solidFill>
              <a:latin typeface="微軟正黑體" panose="020B0604030504040204" pitchFamily="34" charset="-120"/>
              <a:ea typeface="微軟正黑體" panose="020B0604030504040204" pitchFamily="34" charset="-120"/>
            </a:rPr>
            <a:t>日前回復</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dsp:txBody>
      <dsp:txXfrm>
        <a:off x="206684" y="208226"/>
        <a:ext cx="9094891" cy="38205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269317"/>
          <a:ext cx="9508259" cy="4309044"/>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b="1" kern="1200" dirty="0" smtClean="0">
              <a:solidFill>
                <a:srgbClr val="FF0000"/>
              </a:solidFill>
              <a:latin typeface="微軟正黑體" panose="020B0604030504040204" pitchFamily="34" charset="-120"/>
              <a:ea typeface="微軟正黑體" panose="020B0604030504040204" pitchFamily="34" charset="-120"/>
            </a:rPr>
            <a:t>  應訂定之規範及書件。</a:t>
          </a:r>
          <a:endParaRPr lang="en-US" altLang="zh-TW" sz="2800" b="1" kern="1200" dirty="0">
            <a:solidFill>
              <a:srgbClr val="FF0000"/>
            </a:solidFill>
            <a:latin typeface="微軟正黑體" panose="020B0604030504040204" pitchFamily="34" charset="-120"/>
            <a:ea typeface="微軟正黑體" panose="020B0604030504040204" pitchFamily="34" charset="-120"/>
          </a:endParaRPr>
        </a:p>
        <a:p>
          <a:pPr marL="268288" lvl="0" indent="-268288" algn="l" defTabSz="12446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	</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委外內部作業規範</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注意事項第</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4</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點第</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2</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項</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lvl="0" algn="l" defTabSz="12446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2.</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風險基礎方法之委外管理架構</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注意事項第</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4</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點第</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3</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項</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lvl="0" algn="l" defTabSz="12446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3.</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委外契約</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注意事項第</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10</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點</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355600" lvl="0" indent="-355600" algn="l" defTabSz="12446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4.</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必要性及適法性分析書件</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注意事項第</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5</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點第</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項第</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3</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款、第</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12</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點第</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項第</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3</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款</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p>
        <a:p>
          <a:pPr marL="355600" lvl="0" indent="-355600" algn="l" defTabSz="12446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5. </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作業委外計畫書</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第</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12</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點第</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1</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項第</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4</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款</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p>
      </dsp:txBody>
      <dsp:txXfrm>
        <a:off x="210350" y="479667"/>
        <a:ext cx="9087559" cy="38883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1"/>
          <a:ext cx="9508259" cy="4237019"/>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b="1" kern="1200" dirty="0" smtClean="0">
              <a:solidFill>
                <a:srgbClr val="FF0000"/>
              </a:solidFill>
              <a:latin typeface="微軟正黑體" panose="020B0604030504040204" pitchFamily="34" charset="-120"/>
              <a:ea typeface="微軟正黑體" panose="020B0604030504040204" pitchFamily="34" charset="-120"/>
            </a:rPr>
            <a:t>注意事項</a:t>
          </a:r>
          <a:r>
            <a:rPr lang="zh-TW" altLang="en-US" sz="2800" b="1" kern="1200" dirty="0">
              <a:solidFill>
                <a:srgbClr val="FF0000"/>
              </a:solidFill>
              <a:latin typeface="微軟正黑體" panose="020B0604030504040204" pitchFamily="34" charset="-120"/>
              <a:ea typeface="微軟正黑體" panose="020B0604030504040204" pitchFamily="34" charset="-120"/>
            </a:rPr>
            <a:t>第</a:t>
          </a:r>
          <a:r>
            <a:rPr lang="en-US" altLang="en-US" sz="2800" b="1" kern="1200" dirty="0">
              <a:solidFill>
                <a:srgbClr val="FF0000"/>
              </a:solidFill>
              <a:latin typeface="微軟正黑體" panose="020B0604030504040204" pitchFamily="34" charset="-120"/>
              <a:ea typeface="微軟正黑體" panose="020B0604030504040204" pitchFamily="34" charset="-120"/>
            </a:rPr>
            <a:t>5</a:t>
          </a:r>
          <a:r>
            <a:rPr lang="zh-TW" altLang="en-US" sz="2800" b="1" kern="1200" dirty="0">
              <a:solidFill>
                <a:srgbClr val="FF0000"/>
              </a:solidFill>
              <a:latin typeface="微軟正黑體" panose="020B0604030504040204" pitchFamily="34" charset="-120"/>
              <a:ea typeface="微軟正黑體" panose="020B0604030504040204" pitchFamily="34" charset="-120"/>
            </a:rPr>
            <a:t>點</a:t>
          </a:r>
          <a:r>
            <a:rPr lang="zh-TW" altLang="en-US" sz="2800" b="1" kern="1200" dirty="0" smtClean="0">
              <a:solidFill>
                <a:srgbClr val="FF0000"/>
              </a:solidFill>
              <a:latin typeface="微軟正黑體" panose="020B0604030504040204" pitchFamily="34" charset="-120"/>
              <a:ea typeface="微軟正黑體" panose="020B0604030504040204" pitchFamily="34" charset="-120"/>
            </a:rPr>
            <a:t>及第</a:t>
          </a:r>
          <a:r>
            <a:rPr lang="en-US" altLang="en-US" sz="2800" b="1" kern="1200" dirty="0" smtClean="0">
              <a:solidFill>
                <a:srgbClr val="FF0000"/>
              </a:solidFill>
              <a:latin typeface="微軟正黑體" panose="020B0604030504040204" pitchFamily="34" charset="-120"/>
              <a:ea typeface="微軟正黑體" panose="020B0604030504040204" pitchFamily="34" charset="-120"/>
            </a:rPr>
            <a:t>12</a:t>
          </a:r>
          <a:r>
            <a:rPr lang="zh-TW" altLang="en-US" sz="2800" b="1" kern="1200" dirty="0" smtClean="0">
              <a:solidFill>
                <a:srgbClr val="FF0000"/>
              </a:solidFill>
              <a:latin typeface="微軟正黑體" panose="020B0604030504040204" pitchFamily="34" charset="-120"/>
              <a:ea typeface="微軟正黑體" panose="020B0604030504040204" pitchFamily="34" charset="-120"/>
            </a:rPr>
            <a:t>點。</a:t>
          </a:r>
          <a:endParaRPr lang="en-US" altLang="zh-TW" sz="2800" b="1" kern="1200" dirty="0">
            <a:solidFill>
              <a:srgbClr val="FF0000"/>
            </a:solidFill>
            <a:latin typeface="微軟正黑體" panose="020B0604030504040204" pitchFamily="34" charset="-120"/>
            <a:ea typeface="微軟正黑體" panose="020B0604030504040204" pitchFamily="34" charset="-120"/>
          </a:endParaRPr>
        </a:p>
        <a:p>
          <a:pPr lvl="0" algn="l" defTabSz="12446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注意事項第五點明定</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證券商辦理第三點第一項第五款</a:t>
          </a:r>
          <a:r>
            <a:rPr lang="zh-TW" altLang="zh-TW" sz="2400" b="1" kern="1200" dirty="0" smtClean="0">
              <a:solidFill>
                <a:schemeClr val="accent2"/>
              </a:solidFill>
              <a:latin typeface="微軟正黑體" panose="020B0604030504040204" pitchFamily="34" charset="-120"/>
              <a:ea typeface="微軟正黑體" panose="020B0604030504040204" pitchFamily="34" charset="-120"/>
            </a:rPr>
            <a:t>其他經主管機關核定事項之委外</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，應檢具下列書件送臺灣證券交易所、證券櫃檯買賣中心或證券商同業公會審查後轉報主管機關核准：</a:t>
          </a:r>
          <a:endPar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endParaRPr>
        </a:p>
      </dsp:txBody>
      <dsp:txXfrm>
        <a:off x="206834" y="206835"/>
        <a:ext cx="9094591" cy="382335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2090"/>
          <a:ext cx="9508259" cy="423284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一</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委外內部作業規範。</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a:t>
          </a:r>
        </a:p>
        <a:p>
          <a:pPr lvl="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二</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董事會決議之議事錄</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marL="533400" lvl="0" indent="-53340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三</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委外對營運之必要性及適法性分析、委外事項之風險程度、重大性及對營運與客戶影響之評估情形、對受委託機構盡職調查情形及委外風險控管措施。</a:t>
          </a:r>
        </a:p>
        <a:p>
          <a:pPr lvl="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四</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作業流程。</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a:t>
          </a:r>
        </a:p>
        <a:p>
          <a:pPr lvl="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五</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其他經主管機關指定事項。</a:t>
          </a:r>
          <a:endPar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endParaRPr>
        </a:p>
      </dsp:txBody>
      <dsp:txXfrm>
        <a:off x="206630" y="208720"/>
        <a:ext cx="9094999" cy="38195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27135"/>
          <a:ext cx="9508259" cy="418275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b="1" kern="1200" dirty="0" smtClean="0">
              <a:solidFill>
                <a:srgbClr val="FF0000"/>
              </a:solidFill>
              <a:latin typeface="微軟正黑體" panose="020B0604030504040204" pitchFamily="34" charset="-120"/>
              <a:ea typeface="微軟正黑體" panose="020B0604030504040204" pitchFamily="34" charset="-120"/>
            </a:rPr>
            <a:t>注意事項</a:t>
          </a:r>
          <a:r>
            <a:rPr lang="zh-TW" altLang="en-US" sz="2800" b="1" kern="1200" dirty="0">
              <a:solidFill>
                <a:srgbClr val="FF0000"/>
              </a:solidFill>
              <a:latin typeface="微軟正黑體" panose="020B0604030504040204" pitchFamily="34" charset="-120"/>
              <a:ea typeface="微軟正黑體" panose="020B0604030504040204" pitchFamily="34" charset="-120"/>
            </a:rPr>
            <a:t>第</a:t>
          </a:r>
          <a:r>
            <a:rPr lang="en-US" altLang="en-US" sz="2800" b="1" kern="1200" dirty="0">
              <a:solidFill>
                <a:srgbClr val="FF0000"/>
              </a:solidFill>
              <a:latin typeface="微軟正黑體" panose="020B0604030504040204" pitchFamily="34" charset="-120"/>
              <a:ea typeface="微軟正黑體" panose="020B0604030504040204" pitchFamily="34" charset="-120"/>
            </a:rPr>
            <a:t>5</a:t>
          </a:r>
          <a:r>
            <a:rPr lang="zh-TW" altLang="en-US" sz="2800" b="1" kern="1200" dirty="0">
              <a:solidFill>
                <a:srgbClr val="FF0000"/>
              </a:solidFill>
              <a:latin typeface="微軟正黑體" panose="020B0604030504040204" pitchFamily="34" charset="-120"/>
              <a:ea typeface="微軟正黑體" panose="020B0604030504040204" pitchFamily="34" charset="-120"/>
            </a:rPr>
            <a:t>點</a:t>
          </a:r>
          <a:r>
            <a:rPr lang="zh-TW" altLang="en-US" sz="2800" b="1" kern="1200" dirty="0" smtClean="0">
              <a:solidFill>
                <a:srgbClr val="FF0000"/>
              </a:solidFill>
              <a:latin typeface="微軟正黑體" panose="020B0604030504040204" pitchFamily="34" charset="-120"/>
              <a:ea typeface="微軟正黑體" panose="020B0604030504040204" pitchFamily="34" charset="-120"/>
            </a:rPr>
            <a:t>及第</a:t>
          </a:r>
          <a:r>
            <a:rPr lang="en-US" altLang="en-US" sz="2800" b="1" kern="1200" dirty="0" smtClean="0">
              <a:solidFill>
                <a:srgbClr val="FF0000"/>
              </a:solidFill>
              <a:latin typeface="微軟正黑體" panose="020B0604030504040204" pitchFamily="34" charset="-120"/>
              <a:ea typeface="微軟正黑體" panose="020B0604030504040204" pitchFamily="34" charset="-120"/>
            </a:rPr>
            <a:t>12</a:t>
          </a:r>
          <a:r>
            <a:rPr lang="zh-TW" altLang="en-US" sz="2800" b="1" kern="1200" dirty="0" smtClean="0">
              <a:solidFill>
                <a:srgbClr val="FF0000"/>
              </a:solidFill>
              <a:latin typeface="微軟正黑體" panose="020B0604030504040204" pitchFamily="34" charset="-120"/>
              <a:ea typeface="微軟正黑體" panose="020B0604030504040204" pitchFamily="34" charset="-120"/>
            </a:rPr>
            <a:t>點。</a:t>
          </a:r>
          <a:endParaRPr lang="en-US" altLang="zh-TW" sz="2800" b="1" kern="1200" dirty="0">
            <a:solidFill>
              <a:srgbClr val="FF0000"/>
            </a:solidFill>
            <a:latin typeface="微軟正黑體" panose="020B0604030504040204" pitchFamily="34" charset="-120"/>
            <a:ea typeface="微軟正黑體" panose="020B0604030504040204" pitchFamily="34" charset="-120"/>
          </a:endParaRPr>
        </a:p>
        <a:p>
          <a:pPr lvl="0" algn="l" defTabSz="1244600">
            <a:lnSpc>
              <a:spcPct val="90000"/>
            </a:lnSpc>
            <a:spcBef>
              <a:spcPct val="0"/>
            </a:spcBef>
            <a:spcAft>
              <a:spcPct val="35000"/>
            </a:spcAft>
          </a:pP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注意事項第十二點明定證券商辦理作業委外，</a:t>
          </a:r>
          <a:r>
            <a:rPr lang="zh-TW" altLang="en-US" sz="2400" b="1" kern="1200" dirty="0" smtClean="0">
              <a:solidFill>
                <a:schemeClr val="accent2"/>
              </a:solidFill>
              <a:latin typeface="微軟正黑體" panose="020B0604030504040204" pitchFamily="34" charset="-120"/>
              <a:ea typeface="微軟正黑體" panose="020B0604030504040204" pitchFamily="34" charset="-120"/>
            </a:rPr>
            <a:t>涉及重大性自然人客戶業務資訊系統委託至境外處理</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，應檢具下列書件送臺灣證券交易所、證券櫃檯買賣中心或證券商同業公會審查後轉報主管機關核准：</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lvl="0" algn="l" defTabSz="12446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一</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委外內部作業規範。</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a:t>
          </a:r>
        </a:p>
        <a:p>
          <a:pPr lvl="0" algn="l" defTabSz="12446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二</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董事會決議之議事錄</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endParaRPr>
        </a:p>
      </dsp:txBody>
      <dsp:txXfrm>
        <a:off x="204185" y="231320"/>
        <a:ext cx="9099889" cy="37743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293310"/>
          <a:ext cx="9508259" cy="365040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1440" tIns="91440" rIns="91440" bIns="91440" numCol="1" spcCol="1270" anchor="ctr" anchorCtr="0">
          <a:noAutofit/>
        </a:bodyPr>
        <a:lstStyle/>
        <a:p>
          <a:pPr marL="533400" lvl="0" indent="-53340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三</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委外對營運之必要性及適法性分析。</a:t>
          </a:r>
        </a:p>
        <a:p>
          <a:pPr lvl="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四</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作業委外計畫書</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lvl="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五</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受委託機構出具之同意函或委外契約。</a:t>
          </a:r>
          <a:endPar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endParaRPr>
        </a:p>
        <a:p>
          <a:pPr lvl="0" algn="l" defTabSz="1066800">
            <a:lnSpc>
              <a:spcPct val="90000"/>
            </a:lnSpc>
            <a:spcBef>
              <a:spcPct val="0"/>
            </a:spcBef>
            <a:spcAft>
              <a:spcPct val="35000"/>
            </a:spcAft>
          </a:pP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六</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受委託機構出具近三年內未發生造成客戶權益受損或影響機</a:t>
          </a:r>
        </a:p>
        <a:p>
          <a:pPr marL="533400" lvl="0" indent="0" algn="l" defTabSz="1066800">
            <a:lnSpc>
              <a:spcPct val="90000"/>
            </a:lnSpc>
            <a:spcBef>
              <a:spcPct val="0"/>
            </a:spcBef>
            <a:spcAft>
              <a:spcPct val="35000"/>
            </a:spcAft>
          </a:pP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構健全營運之人員舞弊、資通安全及其他事件之聲明書。</a:t>
          </a:r>
          <a:endPar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endParaRPr>
        </a:p>
      </dsp:txBody>
      <dsp:txXfrm>
        <a:off x="178198" y="471508"/>
        <a:ext cx="9151863" cy="329400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6E924-AC22-46EF-8C2D-3F7A46EA0C27}">
      <dsp:nvSpPr>
        <dsp:cNvPr id="0" name=""/>
        <dsp:cNvSpPr/>
      </dsp:nvSpPr>
      <dsp:spPr>
        <a:xfrm>
          <a:off x="0" y="141210"/>
          <a:ext cx="9508259" cy="3954600"/>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b="1" kern="1200" dirty="0" smtClean="0">
              <a:solidFill>
                <a:srgbClr val="FF0000"/>
              </a:solidFill>
              <a:latin typeface="微軟正黑體" panose="020B0604030504040204" pitchFamily="34" charset="-120"/>
              <a:ea typeface="微軟正黑體" panose="020B0604030504040204" pitchFamily="34" charset="-120"/>
            </a:rPr>
            <a:t>證券商</a:t>
          </a:r>
          <a:r>
            <a:rPr lang="zh-TW" altLang="en-US" sz="2800" b="1" kern="1200" dirty="0">
              <a:solidFill>
                <a:srgbClr val="FF0000"/>
              </a:solidFill>
              <a:latin typeface="微軟正黑體" panose="020B0604030504040204" pitchFamily="34" charset="-120"/>
              <a:ea typeface="微軟正黑體" panose="020B0604030504040204" pitchFamily="34" charset="-120"/>
            </a:rPr>
            <a:t>依注意事項第</a:t>
          </a:r>
          <a:r>
            <a:rPr lang="en-US" altLang="en-US" sz="2800" b="1" kern="1200" dirty="0">
              <a:solidFill>
                <a:srgbClr val="FF0000"/>
              </a:solidFill>
              <a:latin typeface="微軟正黑體" panose="020B0604030504040204" pitchFamily="34" charset="-120"/>
              <a:ea typeface="微軟正黑體" panose="020B0604030504040204" pitchFamily="34" charset="-120"/>
            </a:rPr>
            <a:t>5</a:t>
          </a:r>
          <a:r>
            <a:rPr lang="zh-TW" altLang="en-US" sz="2800" b="1" kern="1200" dirty="0">
              <a:solidFill>
                <a:srgbClr val="FF0000"/>
              </a:solidFill>
              <a:latin typeface="微軟正黑體" panose="020B0604030504040204" pitchFamily="34" charset="-120"/>
              <a:ea typeface="微軟正黑體" panose="020B0604030504040204" pitchFamily="34" charset="-120"/>
            </a:rPr>
            <a:t>點及</a:t>
          </a:r>
          <a:r>
            <a:rPr lang="en-US" altLang="en-US" sz="2800" b="1" kern="1200" dirty="0">
              <a:solidFill>
                <a:srgbClr val="FF0000"/>
              </a:solidFill>
              <a:latin typeface="微軟正黑體" panose="020B0604030504040204" pitchFamily="34" charset="-120"/>
              <a:ea typeface="微軟正黑體" panose="020B0604030504040204" pitchFamily="34" charset="-120"/>
            </a:rPr>
            <a:t>12</a:t>
          </a:r>
          <a:r>
            <a:rPr lang="zh-TW" altLang="en-US" sz="2800" b="1" kern="1200" dirty="0">
              <a:solidFill>
                <a:srgbClr val="FF0000"/>
              </a:solidFill>
              <a:latin typeface="微軟正黑體" panose="020B0604030504040204" pitchFamily="34" charset="-120"/>
              <a:ea typeface="微軟正黑體" panose="020B0604030504040204" pitchFamily="34" charset="-120"/>
            </a:rPr>
            <a:t>點之委外業務相關申請</a:t>
          </a:r>
          <a:r>
            <a:rPr lang="zh-TW" altLang="en-US" sz="2800" b="1" kern="1200" dirty="0" smtClean="0">
              <a:solidFill>
                <a:srgbClr val="FF0000"/>
              </a:solidFill>
              <a:latin typeface="微軟正黑體" panose="020B0604030504040204" pitchFamily="34" charset="-120"/>
              <a:ea typeface="微軟正黑體" panose="020B0604030504040204" pitchFamily="34" charset="-120"/>
            </a:rPr>
            <a:t>程序。</a:t>
          </a:r>
          <a:endParaRPr lang="en-US" altLang="zh-TW" sz="2800" b="1" kern="1200" dirty="0">
            <a:solidFill>
              <a:srgbClr val="FF0000"/>
            </a:solidFill>
            <a:latin typeface="微軟正黑體" panose="020B0604030504040204" pitchFamily="34" charset="-120"/>
            <a:ea typeface="微軟正黑體" panose="020B0604030504040204" pitchFamily="34" charset="-120"/>
          </a:endParaRPr>
        </a:p>
        <a:p>
          <a:pPr marL="355600" lvl="0" indent="-355600" algn="l" defTabSz="1244600">
            <a:lnSpc>
              <a:spcPct val="90000"/>
            </a:lnSpc>
            <a:spcBef>
              <a:spcPct val="0"/>
            </a:spcBef>
            <a:spcAft>
              <a:spcPct val="35000"/>
            </a:spcAft>
          </a:pPr>
          <a:r>
            <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1. </a:t>
          </a:r>
          <a:r>
            <a:rPr lang="zh-TW"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申請程序由證券商</a:t>
          </a:r>
          <a:r>
            <a:rPr lang="zh-TW" altLang="en-US" sz="2400" b="1" kern="1200" dirty="0">
              <a:solidFill>
                <a:schemeClr val="accent5">
                  <a:lumMod val="50000"/>
                </a:schemeClr>
              </a:solidFill>
              <a:latin typeface="微軟正黑體" panose="020B0604030504040204" pitchFamily="34" charset="-120"/>
              <a:ea typeface="微軟正黑體" panose="020B0604030504040204" pitchFamily="34" charset="-120"/>
            </a:rPr>
            <a:t>填具</a:t>
          </a:r>
          <a:r>
            <a:rPr lang="zh-TW"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證券商作業委託他人處理應注意事項申請書</a:t>
          </a:r>
          <a:r>
            <a:rPr lang="zh-TW" altLang="en-US" sz="2400" b="1" kern="1200" dirty="0">
              <a:solidFill>
                <a:schemeClr val="accent5">
                  <a:lumMod val="50000"/>
                </a:schemeClr>
              </a:solidFill>
              <a:latin typeface="微軟正黑體" panose="020B0604030504040204" pitchFamily="34" charset="-120"/>
              <a:ea typeface="微軟正黑體" panose="020B0604030504040204" pitchFamily="34" charset="-120"/>
            </a:rPr>
            <a:t>並檢附相關書件，檢送證交所</a:t>
          </a:r>
          <a:r>
            <a:rPr lang="zh-TW"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、櫃買中心或券商公會</a:t>
          </a:r>
          <a:r>
            <a:rPr lang="zh-TW" altLang="en-US" sz="2400" b="1" kern="1200" dirty="0">
              <a:solidFill>
                <a:schemeClr val="accent5">
                  <a:lumMod val="50000"/>
                </a:schemeClr>
              </a:solidFill>
              <a:latin typeface="微軟正黑體" panose="020B0604030504040204" pitchFamily="34" charset="-120"/>
              <a:ea typeface="微軟正黑體" panose="020B0604030504040204" pitchFamily="34" charset="-120"/>
            </a:rPr>
            <a:t>審查後，</a:t>
          </a:r>
          <a:r>
            <a:rPr lang="zh-TW"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轉</a:t>
          </a:r>
          <a:r>
            <a:rPr lang="zh-TW" altLang="en-US" sz="2400" b="1" kern="1200" dirty="0">
              <a:solidFill>
                <a:schemeClr val="accent5">
                  <a:lumMod val="50000"/>
                </a:schemeClr>
              </a:solidFill>
              <a:latin typeface="微軟正黑體" panose="020B0604030504040204" pitchFamily="34" charset="-120"/>
              <a:ea typeface="微軟正黑體" panose="020B0604030504040204" pitchFamily="34" charset="-120"/>
            </a:rPr>
            <a:t>陳</a:t>
          </a:r>
          <a:r>
            <a:rPr lang="zh-TW"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主管機關</a:t>
          </a:r>
          <a:r>
            <a:rPr lang="zh-TW" altLang="en-US" sz="2400" b="1" kern="1200" dirty="0">
              <a:solidFill>
                <a:schemeClr val="accent5">
                  <a:lumMod val="50000"/>
                </a:schemeClr>
              </a:solidFill>
              <a:latin typeface="微軟正黑體" panose="020B0604030504040204" pitchFamily="34" charset="-120"/>
              <a:ea typeface="微軟正黑體" panose="020B0604030504040204" pitchFamily="34" charset="-120"/>
            </a:rPr>
            <a:t>核准</a:t>
          </a:r>
          <a:r>
            <a:rPr lang="zh-TW"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a:t>
          </a:r>
          <a:endPar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endParaRPr>
        </a:p>
        <a:p>
          <a:pPr marL="355600" lvl="0" indent="-355600" algn="l" defTabSz="1244600">
            <a:lnSpc>
              <a:spcPct val="90000"/>
            </a:lnSpc>
            <a:spcBef>
              <a:spcPct val="0"/>
            </a:spcBef>
            <a:spcAft>
              <a:spcPct val="35000"/>
            </a:spcAft>
          </a:pPr>
          <a:r>
            <a:rPr lang="en-US" altLang="zh-TW" sz="2400" b="1" kern="1200" dirty="0">
              <a:solidFill>
                <a:schemeClr val="accent5">
                  <a:lumMod val="50000"/>
                </a:schemeClr>
              </a:solidFill>
              <a:latin typeface="微軟正黑體" panose="020B0604030504040204" pitchFamily="34" charset="-120"/>
              <a:ea typeface="微軟正黑體" panose="020B0604030504040204" pitchFamily="34" charset="-120"/>
            </a:rPr>
            <a:t>2</a:t>
          </a:r>
          <a:r>
            <a:rPr lang="en-US"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 </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證券商作業委託他人處理應注意事項申請書</a:t>
          </a:r>
          <a:r>
            <a:rPr lang="zh-TW" altLang="en-US" sz="2400" b="1" kern="1200" dirty="0" smtClean="0">
              <a:solidFill>
                <a:schemeClr val="accent5">
                  <a:lumMod val="50000"/>
                </a:schemeClr>
              </a:solidFill>
              <a:latin typeface="微軟正黑體" panose="020B0604030504040204" pitchFamily="34" charset="-120"/>
              <a:ea typeface="微軟正黑體" panose="020B0604030504040204" pitchFamily="34" charset="-120"/>
            </a:rPr>
            <a:t>可在主管機關網站下載</a:t>
          </a:r>
          <a:r>
            <a:rPr lang="zh-TW" altLang="zh-TW" sz="2400" b="1" kern="1200" dirty="0" smtClean="0">
              <a:solidFill>
                <a:schemeClr val="accent5">
                  <a:lumMod val="50000"/>
                </a:schemeClr>
              </a:solidFill>
              <a:latin typeface="微軟正黑體" panose="020B0604030504040204" pitchFamily="34" charset="-120"/>
              <a:ea typeface="微軟正黑體" panose="020B0604030504040204" pitchFamily="34" charset="-120"/>
            </a:rPr>
            <a:t>。</a:t>
          </a:r>
          <a:endParaRPr lang="zh-TW" altLang="en-US" sz="2400" b="1" kern="1200" dirty="0">
            <a:solidFill>
              <a:schemeClr val="accent5">
                <a:lumMod val="50000"/>
              </a:schemeClr>
            </a:solidFill>
            <a:latin typeface="微軟正黑體" panose="020B0604030504040204" pitchFamily="34" charset="-120"/>
            <a:ea typeface="微軟正黑體" panose="020B0604030504040204" pitchFamily="34" charset="-120"/>
          </a:endParaRPr>
        </a:p>
      </dsp:txBody>
      <dsp:txXfrm>
        <a:off x="193048" y="334258"/>
        <a:ext cx="9122163" cy="356850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4302230" cy="341065"/>
          </a:xfrm>
          <a:prstGeom prst="rect">
            <a:avLst/>
          </a:prstGeom>
        </p:spPr>
        <p:txBody>
          <a:bodyPr vert="horz" lIns="91330" tIns="45665" rIns="91330" bIns="45665" rtlCol="0"/>
          <a:lstStyle>
            <a:lvl1pPr algn="l">
              <a:defRPr sz="1200"/>
            </a:lvl1pPr>
          </a:lstStyle>
          <a:p>
            <a:endParaRPr lang="zh-TW" altLang="en-US"/>
          </a:p>
        </p:txBody>
      </p:sp>
      <p:sp>
        <p:nvSpPr>
          <p:cNvPr id="3" name="日期版面配置區 2"/>
          <p:cNvSpPr>
            <a:spLocks noGrp="1"/>
          </p:cNvSpPr>
          <p:nvPr>
            <p:ph type="dt" sz="quarter" idx="1"/>
          </p:nvPr>
        </p:nvSpPr>
        <p:spPr>
          <a:xfrm>
            <a:off x="5623697" y="0"/>
            <a:ext cx="4302230" cy="341065"/>
          </a:xfrm>
          <a:prstGeom prst="rect">
            <a:avLst/>
          </a:prstGeom>
        </p:spPr>
        <p:txBody>
          <a:bodyPr vert="horz" lIns="91330" tIns="45665" rIns="91330" bIns="45665" rtlCol="0"/>
          <a:lstStyle>
            <a:lvl1pPr algn="r">
              <a:defRPr sz="1200"/>
            </a:lvl1pPr>
          </a:lstStyle>
          <a:p>
            <a:fld id="{D6ECC0E0-31F5-42AA-B919-D107C152C39A}" type="datetimeFigureOut">
              <a:rPr lang="zh-TW" altLang="en-US" smtClean="0"/>
              <a:t>2023/10/19</a:t>
            </a:fld>
            <a:endParaRPr lang="zh-TW" altLang="en-US"/>
          </a:p>
        </p:txBody>
      </p:sp>
      <p:sp>
        <p:nvSpPr>
          <p:cNvPr id="4" name="頁尾版面配置區 3"/>
          <p:cNvSpPr>
            <a:spLocks noGrp="1"/>
          </p:cNvSpPr>
          <p:nvPr>
            <p:ph type="ftr" sz="quarter" idx="2"/>
          </p:nvPr>
        </p:nvSpPr>
        <p:spPr>
          <a:xfrm>
            <a:off x="0" y="6456611"/>
            <a:ext cx="4302230" cy="341064"/>
          </a:xfrm>
          <a:prstGeom prst="rect">
            <a:avLst/>
          </a:prstGeom>
        </p:spPr>
        <p:txBody>
          <a:bodyPr vert="horz" lIns="91330" tIns="45665" rIns="91330" bIns="45665"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623697" y="6456611"/>
            <a:ext cx="4302230" cy="341064"/>
          </a:xfrm>
          <a:prstGeom prst="rect">
            <a:avLst/>
          </a:prstGeom>
        </p:spPr>
        <p:txBody>
          <a:bodyPr vert="horz" lIns="91330" tIns="45665" rIns="91330" bIns="45665" rtlCol="0" anchor="b"/>
          <a:lstStyle>
            <a:lvl1pPr algn="r">
              <a:defRPr sz="1200"/>
            </a:lvl1pPr>
          </a:lstStyle>
          <a:p>
            <a:fld id="{C3FA8705-7830-433F-A9C1-71D6204B3062}" type="slidenum">
              <a:rPr lang="zh-TW" altLang="en-US" smtClean="0"/>
              <a:t>‹#›</a:t>
            </a:fld>
            <a:endParaRPr lang="zh-TW" altLang="en-US"/>
          </a:p>
        </p:txBody>
      </p:sp>
    </p:spTree>
    <p:extLst>
      <p:ext uri="{BB962C8B-B14F-4D97-AF65-F5344CB8AC3E}">
        <p14:creationId xmlns:p14="http://schemas.microsoft.com/office/powerpoint/2010/main" val="3129396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4302230" cy="341065"/>
          </a:xfrm>
          <a:prstGeom prst="rect">
            <a:avLst/>
          </a:prstGeom>
        </p:spPr>
        <p:txBody>
          <a:bodyPr vert="horz" lIns="91330" tIns="45665" rIns="91330" bIns="45665" rtlCol="0"/>
          <a:lstStyle>
            <a:lvl1pPr algn="l">
              <a:defRPr sz="1200"/>
            </a:lvl1pPr>
          </a:lstStyle>
          <a:p>
            <a:endParaRPr lang="zh-TW" altLang="en-US"/>
          </a:p>
        </p:txBody>
      </p:sp>
      <p:sp>
        <p:nvSpPr>
          <p:cNvPr id="3" name="日期版面配置區 2"/>
          <p:cNvSpPr>
            <a:spLocks noGrp="1"/>
          </p:cNvSpPr>
          <p:nvPr>
            <p:ph type="dt" idx="1"/>
          </p:nvPr>
        </p:nvSpPr>
        <p:spPr>
          <a:xfrm>
            <a:off x="5623697" y="0"/>
            <a:ext cx="4302230" cy="341065"/>
          </a:xfrm>
          <a:prstGeom prst="rect">
            <a:avLst/>
          </a:prstGeom>
        </p:spPr>
        <p:txBody>
          <a:bodyPr vert="horz" lIns="91330" tIns="45665" rIns="91330" bIns="45665" rtlCol="0"/>
          <a:lstStyle>
            <a:lvl1pPr algn="r">
              <a:defRPr sz="1200"/>
            </a:lvl1pPr>
          </a:lstStyle>
          <a:p>
            <a:fld id="{5ED1CC1A-CDB5-4D4D-A31F-656C59BFB3F5}" type="datetimeFigureOut">
              <a:rPr lang="zh-TW" altLang="en-US" smtClean="0"/>
              <a:t>2023/10/19</a:t>
            </a:fld>
            <a:endParaRPr lang="zh-TW" altLang="en-US"/>
          </a:p>
        </p:txBody>
      </p:sp>
      <p:sp>
        <p:nvSpPr>
          <p:cNvPr id="4" name="投影片影像版面配置區 3"/>
          <p:cNvSpPr>
            <a:spLocks noGrp="1" noRot="1" noChangeAspect="1"/>
          </p:cNvSpPr>
          <p:nvPr>
            <p:ph type="sldImg" idx="2"/>
          </p:nvPr>
        </p:nvSpPr>
        <p:spPr>
          <a:xfrm>
            <a:off x="2924175" y="849313"/>
            <a:ext cx="4079875" cy="2295525"/>
          </a:xfrm>
          <a:prstGeom prst="rect">
            <a:avLst/>
          </a:prstGeom>
          <a:noFill/>
          <a:ln w="12700">
            <a:solidFill>
              <a:prstClr val="black"/>
            </a:solidFill>
          </a:ln>
        </p:spPr>
        <p:txBody>
          <a:bodyPr vert="horz" lIns="91330" tIns="45665" rIns="91330" bIns="45665" rtlCol="0" anchor="ctr"/>
          <a:lstStyle/>
          <a:p>
            <a:endParaRPr lang="zh-TW" altLang="en-US"/>
          </a:p>
        </p:txBody>
      </p:sp>
      <p:sp>
        <p:nvSpPr>
          <p:cNvPr id="5" name="備忘稿版面配置區 4"/>
          <p:cNvSpPr>
            <a:spLocks noGrp="1"/>
          </p:cNvSpPr>
          <p:nvPr>
            <p:ph type="body" sz="quarter" idx="3"/>
          </p:nvPr>
        </p:nvSpPr>
        <p:spPr>
          <a:xfrm>
            <a:off x="992823" y="3271382"/>
            <a:ext cx="7942580" cy="2676585"/>
          </a:xfrm>
          <a:prstGeom prst="rect">
            <a:avLst/>
          </a:prstGeom>
        </p:spPr>
        <p:txBody>
          <a:bodyPr vert="horz" lIns="91330" tIns="45665" rIns="91330" bIns="45665"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6456611"/>
            <a:ext cx="4302230" cy="341064"/>
          </a:xfrm>
          <a:prstGeom prst="rect">
            <a:avLst/>
          </a:prstGeom>
        </p:spPr>
        <p:txBody>
          <a:bodyPr vert="horz" lIns="91330" tIns="45665" rIns="91330" bIns="45665"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623697" y="6456611"/>
            <a:ext cx="4302230" cy="341064"/>
          </a:xfrm>
          <a:prstGeom prst="rect">
            <a:avLst/>
          </a:prstGeom>
        </p:spPr>
        <p:txBody>
          <a:bodyPr vert="horz" lIns="91330" tIns="45665" rIns="91330" bIns="45665" rtlCol="0" anchor="b"/>
          <a:lstStyle>
            <a:lvl1pPr algn="r">
              <a:defRPr sz="1200"/>
            </a:lvl1pPr>
          </a:lstStyle>
          <a:p>
            <a:fld id="{6A5070D0-6F77-4453-B364-46DF79B55A7B}" type="slidenum">
              <a:rPr lang="zh-TW" altLang="en-US" smtClean="0"/>
              <a:t>‹#›</a:t>
            </a:fld>
            <a:endParaRPr lang="zh-TW" altLang="en-US"/>
          </a:p>
        </p:txBody>
      </p:sp>
    </p:spTree>
    <p:extLst>
      <p:ext uri="{BB962C8B-B14F-4D97-AF65-F5344CB8AC3E}">
        <p14:creationId xmlns:p14="http://schemas.microsoft.com/office/powerpoint/2010/main" val="4129382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A5070D0-6F77-4453-B364-46DF79B55A7B}" type="slidenum">
              <a:rPr lang="zh-TW" altLang="en-US" smtClean="0"/>
              <a:t>1</a:t>
            </a:fld>
            <a:endParaRPr lang="zh-TW" altLang="en-US"/>
          </a:p>
        </p:txBody>
      </p:sp>
    </p:spTree>
    <p:extLst>
      <p:ext uri="{BB962C8B-B14F-4D97-AF65-F5344CB8AC3E}">
        <p14:creationId xmlns:p14="http://schemas.microsoft.com/office/powerpoint/2010/main" val="1610554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10</a:t>
            </a:fld>
            <a:endParaRPr lang="zh-TW" altLang="en-US"/>
          </a:p>
        </p:txBody>
      </p:sp>
    </p:spTree>
    <p:extLst>
      <p:ext uri="{BB962C8B-B14F-4D97-AF65-F5344CB8AC3E}">
        <p14:creationId xmlns:p14="http://schemas.microsoft.com/office/powerpoint/2010/main" val="4110159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11</a:t>
            </a:fld>
            <a:endParaRPr lang="zh-TW" altLang="en-US"/>
          </a:p>
        </p:txBody>
      </p:sp>
    </p:spTree>
    <p:extLst>
      <p:ext uri="{BB962C8B-B14F-4D97-AF65-F5344CB8AC3E}">
        <p14:creationId xmlns:p14="http://schemas.microsoft.com/office/powerpoint/2010/main" val="486688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12</a:t>
            </a:fld>
            <a:endParaRPr lang="zh-TW" altLang="en-US"/>
          </a:p>
        </p:txBody>
      </p:sp>
    </p:spTree>
    <p:extLst>
      <p:ext uri="{BB962C8B-B14F-4D97-AF65-F5344CB8AC3E}">
        <p14:creationId xmlns:p14="http://schemas.microsoft.com/office/powerpoint/2010/main" val="1063811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13</a:t>
            </a:fld>
            <a:endParaRPr lang="zh-TW" altLang="en-US"/>
          </a:p>
        </p:txBody>
      </p:sp>
    </p:spTree>
    <p:extLst>
      <p:ext uri="{BB962C8B-B14F-4D97-AF65-F5344CB8AC3E}">
        <p14:creationId xmlns:p14="http://schemas.microsoft.com/office/powerpoint/2010/main" val="1087748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14</a:t>
            </a:fld>
            <a:endParaRPr lang="zh-TW" altLang="en-US"/>
          </a:p>
        </p:txBody>
      </p:sp>
    </p:spTree>
    <p:extLst>
      <p:ext uri="{BB962C8B-B14F-4D97-AF65-F5344CB8AC3E}">
        <p14:creationId xmlns:p14="http://schemas.microsoft.com/office/powerpoint/2010/main" val="755884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15</a:t>
            </a:fld>
            <a:endParaRPr lang="zh-TW" altLang="en-US"/>
          </a:p>
        </p:txBody>
      </p:sp>
    </p:spTree>
    <p:extLst>
      <p:ext uri="{BB962C8B-B14F-4D97-AF65-F5344CB8AC3E}">
        <p14:creationId xmlns:p14="http://schemas.microsoft.com/office/powerpoint/2010/main" val="539322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16</a:t>
            </a:fld>
            <a:endParaRPr lang="zh-TW" altLang="en-US"/>
          </a:p>
        </p:txBody>
      </p:sp>
    </p:spTree>
    <p:extLst>
      <p:ext uri="{BB962C8B-B14F-4D97-AF65-F5344CB8AC3E}">
        <p14:creationId xmlns:p14="http://schemas.microsoft.com/office/powerpoint/2010/main" val="2742758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17</a:t>
            </a:fld>
            <a:endParaRPr lang="zh-TW" altLang="en-US"/>
          </a:p>
        </p:txBody>
      </p:sp>
    </p:spTree>
    <p:extLst>
      <p:ext uri="{BB962C8B-B14F-4D97-AF65-F5344CB8AC3E}">
        <p14:creationId xmlns:p14="http://schemas.microsoft.com/office/powerpoint/2010/main" val="5730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18</a:t>
            </a:fld>
            <a:endParaRPr lang="zh-TW" altLang="en-US"/>
          </a:p>
        </p:txBody>
      </p:sp>
    </p:spTree>
    <p:extLst>
      <p:ext uri="{BB962C8B-B14F-4D97-AF65-F5344CB8AC3E}">
        <p14:creationId xmlns:p14="http://schemas.microsoft.com/office/powerpoint/2010/main" val="20727246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19</a:t>
            </a:fld>
            <a:endParaRPr lang="zh-TW" altLang="en-US"/>
          </a:p>
        </p:txBody>
      </p:sp>
    </p:spTree>
    <p:extLst>
      <p:ext uri="{BB962C8B-B14F-4D97-AF65-F5344CB8AC3E}">
        <p14:creationId xmlns:p14="http://schemas.microsoft.com/office/powerpoint/2010/main" val="3091124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2</a:t>
            </a:fld>
            <a:endParaRPr lang="zh-TW" altLang="en-US"/>
          </a:p>
        </p:txBody>
      </p:sp>
    </p:spTree>
    <p:extLst>
      <p:ext uri="{BB962C8B-B14F-4D97-AF65-F5344CB8AC3E}">
        <p14:creationId xmlns:p14="http://schemas.microsoft.com/office/powerpoint/2010/main" val="29686473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20</a:t>
            </a:fld>
            <a:endParaRPr lang="zh-TW" altLang="en-US"/>
          </a:p>
        </p:txBody>
      </p:sp>
    </p:spTree>
    <p:extLst>
      <p:ext uri="{BB962C8B-B14F-4D97-AF65-F5344CB8AC3E}">
        <p14:creationId xmlns:p14="http://schemas.microsoft.com/office/powerpoint/2010/main" val="6250784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21</a:t>
            </a:fld>
            <a:endParaRPr lang="zh-TW" altLang="en-US"/>
          </a:p>
        </p:txBody>
      </p:sp>
    </p:spTree>
    <p:extLst>
      <p:ext uri="{BB962C8B-B14F-4D97-AF65-F5344CB8AC3E}">
        <p14:creationId xmlns:p14="http://schemas.microsoft.com/office/powerpoint/2010/main" val="407133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22</a:t>
            </a:fld>
            <a:endParaRPr lang="zh-TW" altLang="en-US"/>
          </a:p>
        </p:txBody>
      </p:sp>
    </p:spTree>
    <p:extLst>
      <p:ext uri="{BB962C8B-B14F-4D97-AF65-F5344CB8AC3E}">
        <p14:creationId xmlns:p14="http://schemas.microsoft.com/office/powerpoint/2010/main" val="4474538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23</a:t>
            </a:fld>
            <a:endParaRPr lang="zh-TW" altLang="en-US"/>
          </a:p>
        </p:txBody>
      </p:sp>
    </p:spTree>
    <p:extLst>
      <p:ext uri="{BB962C8B-B14F-4D97-AF65-F5344CB8AC3E}">
        <p14:creationId xmlns:p14="http://schemas.microsoft.com/office/powerpoint/2010/main" val="3721559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24</a:t>
            </a:fld>
            <a:endParaRPr lang="zh-TW" altLang="en-US"/>
          </a:p>
        </p:txBody>
      </p:sp>
    </p:spTree>
    <p:extLst>
      <p:ext uri="{BB962C8B-B14F-4D97-AF65-F5344CB8AC3E}">
        <p14:creationId xmlns:p14="http://schemas.microsoft.com/office/powerpoint/2010/main" val="5056024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25</a:t>
            </a:fld>
            <a:endParaRPr lang="zh-TW" altLang="en-US"/>
          </a:p>
        </p:txBody>
      </p:sp>
    </p:spTree>
    <p:extLst>
      <p:ext uri="{BB962C8B-B14F-4D97-AF65-F5344CB8AC3E}">
        <p14:creationId xmlns:p14="http://schemas.microsoft.com/office/powerpoint/2010/main" val="19745255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26</a:t>
            </a:fld>
            <a:endParaRPr lang="zh-TW" altLang="en-US"/>
          </a:p>
        </p:txBody>
      </p:sp>
    </p:spTree>
    <p:extLst>
      <p:ext uri="{BB962C8B-B14F-4D97-AF65-F5344CB8AC3E}">
        <p14:creationId xmlns:p14="http://schemas.microsoft.com/office/powerpoint/2010/main" val="27086640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27</a:t>
            </a:fld>
            <a:endParaRPr lang="zh-TW" altLang="en-US"/>
          </a:p>
        </p:txBody>
      </p:sp>
    </p:spTree>
    <p:extLst>
      <p:ext uri="{BB962C8B-B14F-4D97-AF65-F5344CB8AC3E}">
        <p14:creationId xmlns:p14="http://schemas.microsoft.com/office/powerpoint/2010/main" val="3210741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28</a:t>
            </a:fld>
            <a:endParaRPr lang="zh-TW" altLang="en-US"/>
          </a:p>
        </p:txBody>
      </p:sp>
    </p:spTree>
    <p:extLst>
      <p:ext uri="{BB962C8B-B14F-4D97-AF65-F5344CB8AC3E}">
        <p14:creationId xmlns:p14="http://schemas.microsoft.com/office/powerpoint/2010/main" val="4217063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29</a:t>
            </a:fld>
            <a:endParaRPr lang="zh-TW" altLang="en-US"/>
          </a:p>
        </p:txBody>
      </p:sp>
    </p:spTree>
    <p:extLst>
      <p:ext uri="{BB962C8B-B14F-4D97-AF65-F5344CB8AC3E}">
        <p14:creationId xmlns:p14="http://schemas.microsoft.com/office/powerpoint/2010/main" val="1608415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3</a:t>
            </a:fld>
            <a:endParaRPr lang="zh-TW" altLang="en-US"/>
          </a:p>
        </p:txBody>
      </p:sp>
    </p:spTree>
    <p:extLst>
      <p:ext uri="{BB962C8B-B14F-4D97-AF65-F5344CB8AC3E}">
        <p14:creationId xmlns:p14="http://schemas.microsoft.com/office/powerpoint/2010/main" val="14349275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30</a:t>
            </a:fld>
            <a:endParaRPr lang="zh-TW" altLang="en-US"/>
          </a:p>
        </p:txBody>
      </p:sp>
    </p:spTree>
    <p:extLst>
      <p:ext uri="{BB962C8B-B14F-4D97-AF65-F5344CB8AC3E}">
        <p14:creationId xmlns:p14="http://schemas.microsoft.com/office/powerpoint/2010/main" val="1960540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31</a:t>
            </a:fld>
            <a:endParaRPr lang="zh-TW" altLang="en-US"/>
          </a:p>
        </p:txBody>
      </p:sp>
    </p:spTree>
    <p:extLst>
      <p:ext uri="{BB962C8B-B14F-4D97-AF65-F5344CB8AC3E}">
        <p14:creationId xmlns:p14="http://schemas.microsoft.com/office/powerpoint/2010/main" val="2332141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32</a:t>
            </a:fld>
            <a:endParaRPr lang="zh-TW" altLang="en-US"/>
          </a:p>
        </p:txBody>
      </p:sp>
    </p:spTree>
    <p:extLst>
      <p:ext uri="{BB962C8B-B14F-4D97-AF65-F5344CB8AC3E}">
        <p14:creationId xmlns:p14="http://schemas.microsoft.com/office/powerpoint/2010/main" val="1266960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33</a:t>
            </a:fld>
            <a:endParaRPr lang="zh-TW" altLang="en-US"/>
          </a:p>
        </p:txBody>
      </p:sp>
    </p:spTree>
    <p:extLst>
      <p:ext uri="{BB962C8B-B14F-4D97-AF65-F5344CB8AC3E}">
        <p14:creationId xmlns:p14="http://schemas.microsoft.com/office/powerpoint/2010/main" val="2719609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4</a:t>
            </a:fld>
            <a:endParaRPr lang="zh-TW" altLang="en-US"/>
          </a:p>
        </p:txBody>
      </p:sp>
    </p:spTree>
    <p:extLst>
      <p:ext uri="{BB962C8B-B14F-4D97-AF65-F5344CB8AC3E}">
        <p14:creationId xmlns:p14="http://schemas.microsoft.com/office/powerpoint/2010/main" val="2926024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5</a:t>
            </a:fld>
            <a:endParaRPr lang="zh-TW" altLang="en-US"/>
          </a:p>
        </p:txBody>
      </p:sp>
    </p:spTree>
    <p:extLst>
      <p:ext uri="{BB962C8B-B14F-4D97-AF65-F5344CB8AC3E}">
        <p14:creationId xmlns:p14="http://schemas.microsoft.com/office/powerpoint/2010/main" val="1085817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6</a:t>
            </a:fld>
            <a:endParaRPr lang="zh-TW" altLang="en-US"/>
          </a:p>
        </p:txBody>
      </p:sp>
    </p:spTree>
    <p:extLst>
      <p:ext uri="{BB962C8B-B14F-4D97-AF65-F5344CB8AC3E}">
        <p14:creationId xmlns:p14="http://schemas.microsoft.com/office/powerpoint/2010/main" val="3780774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7</a:t>
            </a:fld>
            <a:endParaRPr lang="zh-TW" altLang="en-US"/>
          </a:p>
        </p:txBody>
      </p:sp>
    </p:spTree>
    <p:extLst>
      <p:ext uri="{BB962C8B-B14F-4D97-AF65-F5344CB8AC3E}">
        <p14:creationId xmlns:p14="http://schemas.microsoft.com/office/powerpoint/2010/main" val="648522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8</a:t>
            </a:fld>
            <a:endParaRPr lang="zh-TW" altLang="en-US"/>
          </a:p>
        </p:txBody>
      </p:sp>
    </p:spTree>
    <p:extLst>
      <p:ext uri="{BB962C8B-B14F-4D97-AF65-F5344CB8AC3E}">
        <p14:creationId xmlns:p14="http://schemas.microsoft.com/office/powerpoint/2010/main" val="1412255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a:p>
        </p:txBody>
      </p:sp>
      <p:sp>
        <p:nvSpPr>
          <p:cNvPr id="4" name="投影片編號版面配置區 3"/>
          <p:cNvSpPr>
            <a:spLocks noGrp="1"/>
          </p:cNvSpPr>
          <p:nvPr>
            <p:ph type="sldNum" sz="quarter" idx="10"/>
          </p:nvPr>
        </p:nvSpPr>
        <p:spPr/>
        <p:txBody>
          <a:bodyPr/>
          <a:lstStyle/>
          <a:p>
            <a:fld id="{AB71F1E8-0B9A-45BC-A0C1-8832FDC0E4C9}" type="slidenum">
              <a:rPr lang="zh-TW" altLang="en-US" smtClean="0"/>
              <a:t>9</a:t>
            </a:fld>
            <a:endParaRPr lang="zh-TW" altLang="en-US"/>
          </a:p>
        </p:txBody>
      </p:sp>
    </p:spTree>
    <p:extLst>
      <p:ext uri="{BB962C8B-B14F-4D97-AF65-F5344CB8AC3E}">
        <p14:creationId xmlns:p14="http://schemas.microsoft.com/office/powerpoint/2010/main" val="47535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640DB5B-5FD0-DFAF-1110-E9C04C238EA1}"/>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1DF75BDB-D742-2597-FBB6-0F24648B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55B2E735-59FB-4FE1-F118-A0023296E0D8}"/>
              </a:ext>
            </a:extLst>
          </p:cNvPr>
          <p:cNvSpPr>
            <a:spLocks noGrp="1"/>
          </p:cNvSpPr>
          <p:nvPr>
            <p:ph type="dt" sz="half" idx="10"/>
          </p:nvPr>
        </p:nvSpPr>
        <p:spPr/>
        <p:txBody>
          <a:bodyPr/>
          <a:lstStyle/>
          <a:p>
            <a:fld id="{94C706FA-01ED-4895-9167-56683C44424D}" type="datetime1">
              <a:rPr lang="zh-TW" altLang="en-US" smtClean="0"/>
              <a:t>2023/10/19</a:t>
            </a:fld>
            <a:endParaRPr lang="zh-TW" altLang="en-US"/>
          </a:p>
        </p:txBody>
      </p:sp>
      <p:sp>
        <p:nvSpPr>
          <p:cNvPr id="5" name="頁尾版面配置區 4">
            <a:extLst>
              <a:ext uri="{FF2B5EF4-FFF2-40B4-BE49-F238E27FC236}">
                <a16:creationId xmlns:a16="http://schemas.microsoft.com/office/drawing/2014/main" id="{B2ED5E51-5F5E-3516-22FD-0817CDEC852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E7C6BAC-7106-4D66-9BCA-A1F8F6AD0206}"/>
              </a:ext>
            </a:extLst>
          </p:cNvPr>
          <p:cNvSpPr>
            <a:spLocks noGrp="1"/>
          </p:cNvSpPr>
          <p:nvPr>
            <p:ph type="sldNum" sz="quarter" idx="12"/>
          </p:nvPr>
        </p:nvSpPr>
        <p:spPr/>
        <p:txBody>
          <a:bodyPr/>
          <a:lstStyle/>
          <a:p>
            <a:fld id="{6ABCB4E2-41CB-4F67-98E5-10C93D564FA2}" type="slidenum">
              <a:rPr lang="zh-TW" altLang="en-US" smtClean="0"/>
              <a:t>‹#›</a:t>
            </a:fld>
            <a:endParaRPr lang="zh-TW" altLang="en-US"/>
          </a:p>
        </p:txBody>
      </p:sp>
    </p:spTree>
    <p:extLst>
      <p:ext uri="{BB962C8B-B14F-4D97-AF65-F5344CB8AC3E}">
        <p14:creationId xmlns:p14="http://schemas.microsoft.com/office/powerpoint/2010/main" val="3905604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250DA63-D74E-FCE3-97D4-21BA812B165D}"/>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FB34CEBE-4387-7A07-9EDB-51CBEBDDB07F}"/>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C0306259-1580-A9C1-7BA5-E5D3FBD0185F}"/>
              </a:ext>
            </a:extLst>
          </p:cNvPr>
          <p:cNvSpPr>
            <a:spLocks noGrp="1"/>
          </p:cNvSpPr>
          <p:nvPr>
            <p:ph type="dt" sz="half" idx="10"/>
          </p:nvPr>
        </p:nvSpPr>
        <p:spPr/>
        <p:txBody>
          <a:bodyPr/>
          <a:lstStyle/>
          <a:p>
            <a:fld id="{B4FDB51E-5D0F-4A7B-8E44-6E610798CF2F}" type="datetime1">
              <a:rPr lang="zh-TW" altLang="en-US" smtClean="0"/>
              <a:t>2023/10/19</a:t>
            </a:fld>
            <a:endParaRPr lang="zh-TW" altLang="en-US"/>
          </a:p>
        </p:txBody>
      </p:sp>
      <p:sp>
        <p:nvSpPr>
          <p:cNvPr id="5" name="頁尾版面配置區 4">
            <a:extLst>
              <a:ext uri="{FF2B5EF4-FFF2-40B4-BE49-F238E27FC236}">
                <a16:creationId xmlns:a16="http://schemas.microsoft.com/office/drawing/2014/main" id="{0A7BD8CA-48F8-8267-5E88-EF143A28F53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E6439CD5-C64E-EB24-6449-901397FC7670}"/>
              </a:ext>
            </a:extLst>
          </p:cNvPr>
          <p:cNvSpPr>
            <a:spLocks noGrp="1"/>
          </p:cNvSpPr>
          <p:nvPr>
            <p:ph type="sldNum" sz="quarter" idx="12"/>
          </p:nvPr>
        </p:nvSpPr>
        <p:spPr/>
        <p:txBody>
          <a:bodyPr/>
          <a:lstStyle/>
          <a:p>
            <a:fld id="{6ABCB4E2-41CB-4F67-98E5-10C93D564FA2}" type="slidenum">
              <a:rPr lang="zh-TW" altLang="en-US" smtClean="0"/>
              <a:t>‹#›</a:t>
            </a:fld>
            <a:endParaRPr lang="zh-TW" altLang="en-US"/>
          </a:p>
        </p:txBody>
      </p:sp>
    </p:spTree>
    <p:extLst>
      <p:ext uri="{BB962C8B-B14F-4D97-AF65-F5344CB8AC3E}">
        <p14:creationId xmlns:p14="http://schemas.microsoft.com/office/powerpoint/2010/main" val="128788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680859B7-CF03-08FE-95BA-7B816456537C}"/>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7CA2C709-0448-9C64-B5CF-5C8C8F26E7A2}"/>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5EBD40F4-D780-A951-E3F1-014BCEDDC70A}"/>
              </a:ext>
            </a:extLst>
          </p:cNvPr>
          <p:cNvSpPr>
            <a:spLocks noGrp="1"/>
          </p:cNvSpPr>
          <p:nvPr>
            <p:ph type="dt" sz="half" idx="10"/>
          </p:nvPr>
        </p:nvSpPr>
        <p:spPr/>
        <p:txBody>
          <a:bodyPr/>
          <a:lstStyle/>
          <a:p>
            <a:fld id="{65B3DA60-16D9-4FC6-BA29-357855593F1C}" type="datetime1">
              <a:rPr lang="zh-TW" altLang="en-US" smtClean="0"/>
              <a:t>2023/10/19</a:t>
            </a:fld>
            <a:endParaRPr lang="zh-TW" altLang="en-US"/>
          </a:p>
        </p:txBody>
      </p:sp>
      <p:sp>
        <p:nvSpPr>
          <p:cNvPr id="5" name="頁尾版面配置區 4">
            <a:extLst>
              <a:ext uri="{FF2B5EF4-FFF2-40B4-BE49-F238E27FC236}">
                <a16:creationId xmlns:a16="http://schemas.microsoft.com/office/drawing/2014/main" id="{18A5425B-B265-8771-B13B-D0CCEE4DA6B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37891C2-2973-8818-572C-FBE8A1C6BD1A}"/>
              </a:ext>
            </a:extLst>
          </p:cNvPr>
          <p:cNvSpPr>
            <a:spLocks noGrp="1"/>
          </p:cNvSpPr>
          <p:nvPr>
            <p:ph type="sldNum" sz="quarter" idx="12"/>
          </p:nvPr>
        </p:nvSpPr>
        <p:spPr/>
        <p:txBody>
          <a:bodyPr/>
          <a:lstStyle/>
          <a:p>
            <a:fld id="{6ABCB4E2-41CB-4F67-98E5-10C93D564FA2}" type="slidenum">
              <a:rPr lang="zh-TW" altLang="en-US" smtClean="0"/>
              <a:t>‹#›</a:t>
            </a:fld>
            <a:endParaRPr lang="zh-TW" altLang="en-US"/>
          </a:p>
        </p:txBody>
      </p:sp>
    </p:spTree>
    <p:extLst>
      <p:ext uri="{BB962C8B-B14F-4D97-AF65-F5344CB8AC3E}">
        <p14:creationId xmlns:p14="http://schemas.microsoft.com/office/powerpoint/2010/main" val="2000468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3DCD43F-E516-4123-A6D8-DB72C3CC50B2}"/>
              </a:ext>
            </a:extLst>
          </p:cNvPr>
          <p:cNvSpPr>
            <a:spLocks noGrp="1"/>
          </p:cNvSpPr>
          <p:nvPr>
            <p:ph type="sldNum" sz="quarter" idx="12"/>
          </p:nvPr>
        </p:nvSpPr>
        <p:spPr>
          <a:xfrm>
            <a:off x="11598876" y="6524369"/>
            <a:ext cx="657528" cy="427638"/>
          </a:xfrm>
        </p:spPr>
        <p:txBody>
          <a:bodyPr/>
          <a:lstStyle>
            <a:lvl1pPr>
              <a:defRPr sz="1200"/>
            </a:lvl1pPr>
          </a:lstStyle>
          <a:p>
            <a:fld id="{4BA915EE-10CB-4CF1-8569-6154455DA573}" type="slidenum">
              <a:rPr lang="en-US" smtClean="0"/>
              <a:pPr/>
              <a:t>‹#›</a:t>
            </a:fld>
            <a:endParaRPr lang="en-US" dirty="0"/>
          </a:p>
        </p:txBody>
      </p:sp>
    </p:spTree>
    <p:extLst>
      <p:ext uri="{BB962C8B-B14F-4D97-AF65-F5344CB8AC3E}">
        <p14:creationId xmlns:p14="http://schemas.microsoft.com/office/powerpoint/2010/main" val="1214555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2A9F2F8-E976-FF8F-6BA6-07C9A432199B}"/>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78BFA42E-0400-07AB-019A-AE504BBA2899}"/>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A29DCB6-A0C5-E2C5-2683-C4043534D9C3}"/>
              </a:ext>
            </a:extLst>
          </p:cNvPr>
          <p:cNvSpPr>
            <a:spLocks noGrp="1"/>
          </p:cNvSpPr>
          <p:nvPr>
            <p:ph type="dt" sz="half" idx="10"/>
          </p:nvPr>
        </p:nvSpPr>
        <p:spPr/>
        <p:txBody>
          <a:bodyPr/>
          <a:lstStyle/>
          <a:p>
            <a:fld id="{3749F778-0E06-4660-A0EE-73E8B2A1A865}" type="datetime1">
              <a:rPr lang="zh-TW" altLang="en-US" smtClean="0"/>
              <a:t>2023/10/19</a:t>
            </a:fld>
            <a:endParaRPr lang="zh-TW" altLang="en-US"/>
          </a:p>
        </p:txBody>
      </p:sp>
      <p:sp>
        <p:nvSpPr>
          <p:cNvPr id="5" name="頁尾版面配置區 4">
            <a:extLst>
              <a:ext uri="{FF2B5EF4-FFF2-40B4-BE49-F238E27FC236}">
                <a16:creationId xmlns:a16="http://schemas.microsoft.com/office/drawing/2014/main" id="{E8F187A5-86C3-EF26-91C9-B9A9E67F6609}"/>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D930AD04-3478-6F60-ABEB-7F7B7D83BE94}"/>
              </a:ext>
            </a:extLst>
          </p:cNvPr>
          <p:cNvSpPr>
            <a:spLocks noGrp="1"/>
          </p:cNvSpPr>
          <p:nvPr>
            <p:ph type="sldNum" sz="quarter" idx="12"/>
          </p:nvPr>
        </p:nvSpPr>
        <p:spPr/>
        <p:txBody>
          <a:bodyPr/>
          <a:lstStyle/>
          <a:p>
            <a:fld id="{6ABCB4E2-41CB-4F67-98E5-10C93D564FA2}" type="slidenum">
              <a:rPr lang="zh-TW" altLang="en-US" smtClean="0"/>
              <a:t>‹#›</a:t>
            </a:fld>
            <a:endParaRPr lang="zh-TW" altLang="en-US"/>
          </a:p>
        </p:txBody>
      </p:sp>
    </p:spTree>
    <p:extLst>
      <p:ext uri="{BB962C8B-B14F-4D97-AF65-F5344CB8AC3E}">
        <p14:creationId xmlns:p14="http://schemas.microsoft.com/office/powerpoint/2010/main" val="2302369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978EB12-BD75-78E5-4ACA-CF85BC9C39C4}"/>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A31C72E4-E3B6-85FA-AA7B-40C51A5935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54A38358-F37B-33D1-D7C3-06D2EF56E460}"/>
              </a:ext>
            </a:extLst>
          </p:cNvPr>
          <p:cNvSpPr>
            <a:spLocks noGrp="1"/>
          </p:cNvSpPr>
          <p:nvPr>
            <p:ph type="dt" sz="half" idx="10"/>
          </p:nvPr>
        </p:nvSpPr>
        <p:spPr/>
        <p:txBody>
          <a:bodyPr/>
          <a:lstStyle/>
          <a:p>
            <a:fld id="{0CB101DE-64E3-4D24-8ADC-82F86BE3CF71}" type="datetime1">
              <a:rPr lang="zh-TW" altLang="en-US" smtClean="0"/>
              <a:t>2023/10/19</a:t>
            </a:fld>
            <a:endParaRPr lang="zh-TW" altLang="en-US"/>
          </a:p>
        </p:txBody>
      </p:sp>
      <p:sp>
        <p:nvSpPr>
          <p:cNvPr id="5" name="頁尾版面配置區 4">
            <a:extLst>
              <a:ext uri="{FF2B5EF4-FFF2-40B4-BE49-F238E27FC236}">
                <a16:creationId xmlns:a16="http://schemas.microsoft.com/office/drawing/2014/main" id="{0DCFDCC2-3DA8-9F26-1826-F7726731B6C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B526FDC-C46E-29FB-25B4-D2AA2291DC42}"/>
              </a:ext>
            </a:extLst>
          </p:cNvPr>
          <p:cNvSpPr>
            <a:spLocks noGrp="1"/>
          </p:cNvSpPr>
          <p:nvPr>
            <p:ph type="sldNum" sz="quarter" idx="12"/>
          </p:nvPr>
        </p:nvSpPr>
        <p:spPr/>
        <p:txBody>
          <a:bodyPr/>
          <a:lstStyle/>
          <a:p>
            <a:fld id="{6ABCB4E2-41CB-4F67-98E5-10C93D564FA2}" type="slidenum">
              <a:rPr lang="zh-TW" altLang="en-US" smtClean="0"/>
              <a:t>‹#›</a:t>
            </a:fld>
            <a:endParaRPr lang="zh-TW" altLang="en-US"/>
          </a:p>
        </p:txBody>
      </p:sp>
    </p:spTree>
    <p:extLst>
      <p:ext uri="{BB962C8B-B14F-4D97-AF65-F5344CB8AC3E}">
        <p14:creationId xmlns:p14="http://schemas.microsoft.com/office/powerpoint/2010/main" val="1163353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9DCD6E-E186-B684-BE42-52F6772501D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DC0A2C5D-77E6-51DF-D213-74FA5AD85567}"/>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1E70773B-6AA9-3901-2C8E-7A99E71B96F4}"/>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AE5FA78C-F44F-6948-7C1A-50EC1C89A468}"/>
              </a:ext>
            </a:extLst>
          </p:cNvPr>
          <p:cNvSpPr>
            <a:spLocks noGrp="1"/>
          </p:cNvSpPr>
          <p:nvPr>
            <p:ph type="dt" sz="half" idx="10"/>
          </p:nvPr>
        </p:nvSpPr>
        <p:spPr/>
        <p:txBody>
          <a:bodyPr/>
          <a:lstStyle/>
          <a:p>
            <a:fld id="{0911F598-FFD5-40E1-BAC8-11A6B8805A0A}" type="datetime1">
              <a:rPr lang="zh-TW" altLang="en-US" smtClean="0"/>
              <a:t>2023/10/19</a:t>
            </a:fld>
            <a:endParaRPr lang="zh-TW" altLang="en-US"/>
          </a:p>
        </p:txBody>
      </p:sp>
      <p:sp>
        <p:nvSpPr>
          <p:cNvPr id="6" name="頁尾版面配置區 5">
            <a:extLst>
              <a:ext uri="{FF2B5EF4-FFF2-40B4-BE49-F238E27FC236}">
                <a16:creationId xmlns:a16="http://schemas.microsoft.com/office/drawing/2014/main" id="{85878B4B-91B0-0C5F-CD05-2B4E1FC087C1}"/>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243A5BAC-F69D-7C5C-ABA1-9713CB55DC8E}"/>
              </a:ext>
            </a:extLst>
          </p:cNvPr>
          <p:cNvSpPr>
            <a:spLocks noGrp="1"/>
          </p:cNvSpPr>
          <p:nvPr>
            <p:ph type="sldNum" sz="quarter" idx="12"/>
          </p:nvPr>
        </p:nvSpPr>
        <p:spPr/>
        <p:txBody>
          <a:bodyPr/>
          <a:lstStyle/>
          <a:p>
            <a:fld id="{6ABCB4E2-41CB-4F67-98E5-10C93D564FA2}" type="slidenum">
              <a:rPr lang="zh-TW" altLang="en-US" smtClean="0"/>
              <a:t>‹#›</a:t>
            </a:fld>
            <a:endParaRPr lang="zh-TW" altLang="en-US"/>
          </a:p>
        </p:txBody>
      </p:sp>
    </p:spTree>
    <p:extLst>
      <p:ext uri="{BB962C8B-B14F-4D97-AF65-F5344CB8AC3E}">
        <p14:creationId xmlns:p14="http://schemas.microsoft.com/office/powerpoint/2010/main" val="3053478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28088D2-B4B6-85C6-E17D-5CCE5B5C44EC}"/>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A5B3A63B-F2E1-FB1F-4BD1-1C8825C8B1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4D2AB366-98FF-69FB-1A1D-8B71E9492EE3}"/>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7B485B8C-2F5E-26D0-88B7-2336E42517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AFD07A43-5D58-76D8-B3B0-5CE1DB5D5ED0}"/>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A68CE432-EC82-3171-B633-AA123CCDC837}"/>
              </a:ext>
            </a:extLst>
          </p:cNvPr>
          <p:cNvSpPr>
            <a:spLocks noGrp="1"/>
          </p:cNvSpPr>
          <p:nvPr>
            <p:ph type="dt" sz="half" idx="10"/>
          </p:nvPr>
        </p:nvSpPr>
        <p:spPr/>
        <p:txBody>
          <a:bodyPr/>
          <a:lstStyle/>
          <a:p>
            <a:fld id="{2D2CC513-59AB-40F7-963D-8FAC0D3D0548}" type="datetime1">
              <a:rPr lang="zh-TW" altLang="en-US" smtClean="0"/>
              <a:t>2023/10/19</a:t>
            </a:fld>
            <a:endParaRPr lang="zh-TW" altLang="en-US"/>
          </a:p>
        </p:txBody>
      </p:sp>
      <p:sp>
        <p:nvSpPr>
          <p:cNvPr id="8" name="頁尾版面配置區 7">
            <a:extLst>
              <a:ext uri="{FF2B5EF4-FFF2-40B4-BE49-F238E27FC236}">
                <a16:creationId xmlns:a16="http://schemas.microsoft.com/office/drawing/2014/main" id="{02BE7D76-12E8-6D29-88F1-E0C7239D8E05}"/>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E4DFC8B1-5566-1901-5E5F-DAEE5587E7F4}"/>
              </a:ext>
            </a:extLst>
          </p:cNvPr>
          <p:cNvSpPr>
            <a:spLocks noGrp="1"/>
          </p:cNvSpPr>
          <p:nvPr>
            <p:ph type="sldNum" sz="quarter" idx="12"/>
          </p:nvPr>
        </p:nvSpPr>
        <p:spPr/>
        <p:txBody>
          <a:bodyPr/>
          <a:lstStyle/>
          <a:p>
            <a:fld id="{6ABCB4E2-41CB-4F67-98E5-10C93D564FA2}" type="slidenum">
              <a:rPr lang="zh-TW" altLang="en-US" smtClean="0"/>
              <a:t>‹#›</a:t>
            </a:fld>
            <a:endParaRPr lang="zh-TW" altLang="en-US"/>
          </a:p>
        </p:txBody>
      </p:sp>
    </p:spTree>
    <p:extLst>
      <p:ext uri="{BB962C8B-B14F-4D97-AF65-F5344CB8AC3E}">
        <p14:creationId xmlns:p14="http://schemas.microsoft.com/office/powerpoint/2010/main" val="201720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5E00D20-1817-2CF3-99AC-0ACD37B81F5E}"/>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F417415A-F9EA-5798-0815-0B3DE8C55217}"/>
              </a:ext>
            </a:extLst>
          </p:cNvPr>
          <p:cNvSpPr>
            <a:spLocks noGrp="1"/>
          </p:cNvSpPr>
          <p:nvPr>
            <p:ph type="dt" sz="half" idx="10"/>
          </p:nvPr>
        </p:nvSpPr>
        <p:spPr/>
        <p:txBody>
          <a:bodyPr/>
          <a:lstStyle/>
          <a:p>
            <a:fld id="{9D5955C7-CAB4-4DB1-A505-6CA683DC896E}" type="datetime1">
              <a:rPr lang="zh-TW" altLang="en-US" smtClean="0"/>
              <a:t>2023/10/19</a:t>
            </a:fld>
            <a:endParaRPr lang="zh-TW" altLang="en-US"/>
          </a:p>
        </p:txBody>
      </p:sp>
      <p:sp>
        <p:nvSpPr>
          <p:cNvPr id="4" name="頁尾版面配置區 3">
            <a:extLst>
              <a:ext uri="{FF2B5EF4-FFF2-40B4-BE49-F238E27FC236}">
                <a16:creationId xmlns:a16="http://schemas.microsoft.com/office/drawing/2014/main" id="{8DAFFE5B-2B25-7B31-1A5D-305F59ECBD00}"/>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E0CDD964-145E-A95D-2799-7F9D491E44E9}"/>
              </a:ext>
            </a:extLst>
          </p:cNvPr>
          <p:cNvSpPr>
            <a:spLocks noGrp="1"/>
          </p:cNvSpPr>
          <p:nvPr>
            <p:ph type="sldNum" sz="quarter" idx="12"/>
          </p:nvPr>
        </p:nvSpPr>
        <p:spPr/>
        <p:txBody>
          <a:bodyPr/>
          <a:lstStyle/>
          <a:p>
            <a:fld id="{6ABCB4E2-41CB-4F67-98E5-10C93D564FA2}" type="slidenum">
              <a:rPr lang="zh-TW" altLang="en-US" smtClean="0"/>
              <a:t>‹#›</a:t>
            </a:fld>
            <a:endParaRPr lang="zh-TW" altLang="en-US"/>
          </a:p>
        </p:txBody>
      </p:sp>
    </p:spTree>
    <p:extLst>
      <p:ext uri="{BB962C8B-B14F-4D97-AF65-F5344CB8AC3E}">
        <p14:creationId xmlns:p14="http://schemas.microsoft.com/office/powerpoint/2010/main" val="269044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18F4059E-AC9D-332F-9BDB-83400F37D1EF}"/>
              </a:ext>
            </a:extLst>
          </p:cNvPr>
          <p:cNvSpPr>
            <a:spLocks noGrp="1"/>
          </p:cNvSpPr>
          <p:nvPr>
            <p:ph type="dt" sz="half" idx="10"/>
          </p:nvPr>
        </p:nvSpPr>
        <p:spPr/>
        <p:txBody>
          <a:bodyPr/>
          <a:lstStyle/>
          <a:p>
            <a:fld id="{15995612-1A9A-4BFB-8401-DB34AB626B57}" type="datetime1">
              <a:rPr lang="zh-TW" altLang="en-US" smtClean="0"/>
              <a:t>2023/10/19</a:t>
            </a:fld>
            <a:endParaRPr lang="zh-TW" altLang="en-US"/>
          </a:p>
        </p:txBody>
      </p:sp>
      <p:sp>
        <p:nvSpPr>
          <p:cNvPr id="3" name="頁尾版面配置區 2">
            <a:extLst>
              <a:ext uri="{FF2B5EF4-FFF2-40B4-BE49-F238E27FC236}">
                <a16:creationId xmlns:a16="http://schemas.microsoft.com/office/drawing/2014/main" id="{62B63622-2A87-5D68-D50E-6ED7C8BE2C3C}"/>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6900610F-84D7-F9F3-4B3B-81CE49461D2C}"/>
              </a:ext>
            </a:extLst>
          </p:cNvPr>
          <p:cNvSpPr>
            <a:spLocks noGrp="1"/>
          </p:cNvSpPr>
          <p:nvPr>
            <p:ph type="sldNum" sz="quarter" idx="12"/>
          </p:nvPr>
        </p:nvSpPr>
        <p:spPr>
          <a:xfrm>
            <a:off x="9261230" y="6356350"/>
            <a:ext cx="2743200" cy="365125"/>
          </a:xfrm>
        </p:spPr>
        <p:txBody>
          <a:bodyPr/>
          <a:lstStyle>
            <a:lvl1pPr>
              <a:defRPr sz="1800">
                <a:solidFill>
                  <a:schemeClr val="bg1">
                    <a:lumMod val="65000"/>
                  </a:schemeClr>
                </a:solidFill>
                <a:latin typeface="微軟正黑體" panose="020B0604030504040204" pitchFamily="34" charset="-120"/>
                <a:ea typeface="微軟正黑體" panose="020B0604030504040204" pitchFamily="34" charset="-120"/>
              </a:defRPr>
            </a:lvl1pPr>
          </a:lstStyle>
          <a:p>
            <a:fld id="{6ABCB4E2-41CB-4F67-98E5-10C93D564FA2}" type="slidenum">
              <a:rPr lang="zh-TW" altLang="en-US" smtClean="0"/>
              <a:pPr/>
              <a:t>‹#›</a:t>
            </a:fld>
            <a:endParaRPr lang="zh-TW" altLang="en-US" dirty="0"/>
          </a:p>
        </p:txBody>
      </p:sp>
    </p:spTree>
    <p:extLst>
      <p:ext uri="{BB962C8B-B14F-4D97-AF65-F5344CB8AC3E}">
        <p14:creationId xmlns:p14="http://schemas.microsoft.com/office/powerpoint/2010/main" val="37732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C2D32ED-7A01-635F-CE54-3F09E70D08DD}"/>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0BD22A93-40CE-DD67-969D-011161F065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D3162132-B04E-07BC-B2FB-9CEDCB3C07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0CE0D9F5-4F15-7C78-AB08-28716BD11CB5}"/>
              </a:ext>
            </a:extLst>
          </p:cNvPr>
          <p:cNvSpPr>
            <a:spLocks noGrp="1"/>
          </p:cNvSpPr>
          <p:nvPr>
            <p:ph type="dt" sz="half" idx="10"/>
          </p:nvPr>
        </p:nvSpPr>
        <p:spPr/>
        <p:txBody>
          <a:bodyPr/>
          <a:lstStyle/>
          <a:p>
            <a:fld id="{4F3B5CEB-C962-4425-BBF6-4CF4F9C0EF19}" type="datetime1">
              <a:rPr lang="zh-TW" altLang="en-US" smtClean="0"/>
              <a:t>2023/10/19</a:t>
            </a:fld>
            <a:endParaRPr lang="zh-TW" altLang="en-US"/>
          </a:p>
        </p:txBody>
      </p:sp>
      <p:sp>
        <p:nvSpPr>
          <p:cNvPr id="6" name="頁尾版面配置區 5">
            <a:extLst>
              <a:ext uri="{FF2B5EF4-FFF2-40B4-BE49-F238E27FC236}">
                <a16:creationId xmlns:a16="http://schemas.microsoft.com/office/drawing/2014/main" id="{FDC6A001-2B1D-5F7B-E56C-E2945BC794C0}"/>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B42093B1-FB70-10B0-404E-A5C34651283C}"/>
              </a:ext>
            </a:extLst>
          </p:cNvPr>
          <p:cNvSpPr>
            <a:spLocks noGrp="1"/>
          </p:cNvSpPr>
          <p:nvPr>
            <p:ph type="sldNum" sz="quarter" idx="12"/>
          </p:nvPr>
        </p:nvSpPr>
        <p:spPr/>
        <p:txBody>
          <a:bodyPr/>
          <a:lstStyle/>
          <a:p>
            <a:fld id="{6ABCB4E2-41CB-4F67-98E5-10C93D564FA2}" type="slidenum">
              <a:rPr lang="zh-TW" altLang="en-US" smtClean="0"/>
              <a:t>‹#›</a:t>
            </a:fld>
            <a:endParaRPr lang="zh-TW" altLang="en-US"/>
          </a:p>
        </p:txBody>
      </p:sp>
    </p:spTree>
    <p:extLst>
      <p:ext uri="{BB962C8B-B14F-4D97-AF65-F5344CB8AC3E}">
        <p14:creationId xmlns:p14="http://schemas.microsoft.com/office/powerpoint/2010/main" val="2510985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5BDEBD2-869D-3FA3-7B13-4EA4B0AFB4E3}"/>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A0AA627B-4E03-C4BA-DB65-5E75890FE2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184CF9FC-D168-518B-81ED-DAD072562A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B9C8C22E-74C7-67C3-5339-30171606969C}"/>
              </a:ext>
            </a:extLst>
          </p:cNvPr>
          <p:cNvSpPr>
            <a:spLocks noGrp="1"/>
          </p:cNvSpPr>
          <p:nvPr>
            <p:ph type="dt" sz="half" idx="10"/>
          </p:nvPr>
        </p:nvSpPr>
        <p:spPr/>
        <p:txBody>
          <a:bodyPr/>
          <a:lstStyle/>
          <a:p>
            <a:fld id="{61FA5AA0-850B-4C84-AA89-39F0D5AC4650}" type="datetime1">
              <a:rPr lang="zh-TW" altLang="en-US" smtClean="0"/>
              <a:t>2023/10/19</a:t>
            </a:fld>
            <a:endParaRPr lang="zh-TW" altLang="en-US"/>
          </a:p>
        </p:txBody>
      </p:sp>
      <p:sp>
        <p:nvSpPr>
          <p:cNvPr id="6" name="頁尾版面配置區 5">
            <a:extLst>
              <a:ext uri="{FF2B5EF4-FFF2-40B4-BE49-F238E27FC236}">
                <a16:creationId xmlns:a16="http://schemas.microsoft.com/office/drawing/2014/main" id="{41B9D705-3F89-CB4A-B72A-A50FE1F23C0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0E7ED21-4B1B-0F44-CDC1-48B7B4B86509}"/>
              </a:ext>
            </a:extLst>
          </p:cNvPr>
          <p:cNvSpPr>
            <a:spLocks noGrp="1"/>
          </p:cNvSpPr>
          <p:nvPr>
            <p:ph type="sldNum" sz="quarter" idx="12"/>
          </p:nvPr>
        </p:nvSpPr>
        <p:spPr/>
        <p:txBody>
          <a:bodyPr/>
          <a:lstStyle/>
          <a:p>
            <a:fld id="{6ABCB4E2-41CB-4F67-98E5-10C93D564FA2}" type="slidenum">
              <a:rPr lang="zh-TW" altLang="en-US" smtClean="0"/>
              <a:t>‹#›</a:t>
            </a:fld>
            <a:endParaRPr lang="zh-TW" altLang="en-US"/>
          </a:p>
        </p:txBody>
      </p:sp>
    </p:spTree>
    <p:extLst>
      <p:ext uri="{BB962C8B-B14F-4D97-AF65-F5344CB8AC3E}">
        <p14:creationId xmlns:p14="http://schemas.microsoft.com/office/powerpoint/2010/main" val="4177745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16802D76-E535-562A-180B-2248A5458C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479F606F-588A-8794-D2DA-13E1A049A2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4626B1BB-BB6C-774E-0EFC-D04B67C10B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D574E-3088-46D1-9FBE-D3559BD8ECFF}" type="datetime1">
              <a:rPr lang="zh-TW" altLang="en-US" smtClean="0"/>
              <a:t>2023/10/19</a:t>
            </a:fld>
            <a:endParaRPr lang="zh-TW" altLang="en-US"/>
          </a:p>
        </p:txBody>
      </p:sp>
      <p:sp>
        <p:nvSpPr>
          <p:cNvPr id="5" name="頁尾版面配置區 4">
            <a:extLst>
              <a:ext uri="{FF2B5EF4-FFF2-40B4-BE49-F238E27FC236}">
                <a16:creationId xmlns:a16="http://schemas.microsoft.com/office/drawing/2014/main" id="{660F9E6B-D44B-DFB4-FB84-3AAE98D2C4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7B87676C-0394-4CE1-5BAB-6F40A7A814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CB4E2-41CB-4F67-98E5-10C93D564FA2}" type="slidenum">
              <a:rPr lang="zh-TW" altLang="en-US" smtClean="0"/>
              <a:t>‹#›</a:t>
            </a:fld>
            <a:endParaRPr lang="zh-TW" altLang="en-US"/>
          </a:p>
        </p:txBody>
      </p:sp>
      <p:pic>
        <p:nvPicPr>
          <p:cNvPr id="7"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userDrawn="1"/>
        </p:nvPicPr>
        <p:blipFill>
          <a:blip r:embed="rId14"/>
          <a:stretch>
            <a:fillRect/>
          </a:stretch>
        </p:blipFill>
        <p:spPr>
          <a:xfrm>
            <a:off x="57972" y="94077"/>
            <a:ext cx="1927078" cy="650990"/>
          </a:xfrm>
          <a:prstGeom prst="rect">
            <a:avLst/>
          </a:prstGeom>
        </p:spPr>
      </p:pic>
      <p:sp>
        <p:nvSpPr>
          <p:cNvPr id="8" name="Footer Placeholder 4">
            <a:extLst>
              <a:ext uri="{FF2B5EF4-FFF2-40B4-BE49-F238E27FC236}">
                <a16:creationId xmlns:a16="http://schemas.microsoft.com/office/drawing/2014/main" id="{4E00BB6D-69DD-694C-F3D0-CD6B39E5E715}"/>
              </a:ext>
            </a:extLst>
          </p:cNvPr>
          <p:cNvSpPr txBox="1">
            <a:spLocks/>
          </p:cNvSpPr>
          <p:nvPr userDrawn="1"/>
        </p:nvSpPr>
        <p:spPr>
          <a:xfrm>
            <a:off x="-129215" y="6586881"/>
            <a:ext cx="2827998" cy="365125"/>
          </a:xfrm>
          <a:prstGeom prst="rect">
            <a:avLst/>
          </a:prstGeom>
        </p:spPr>
        <p:txBody>
          <a:bodyPr vert="horz" lIns="91440" tIns="45720" rIns="91440" bIns="45720" rtlCol="0" anchor="ctr"/>
          <a:lstStyle>
            <a:defPPr>
              <a:defRPr lang="en-TW"/>
            </a:defPPr>
            <a:lvl1pPr marL="0" algn="r" defTabSz="914400" rtl="0" eaLnBrk="1" latinLnBrk="0" hangingPunct="1">
              <a:defRPr sz="900" b="1" kern="1200" spc="100" baseline="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latin typeface="Calibri" panose="020F0502020204030204" pitchFamily="34" charset="0"/>
                <a:cs typeface="Calibri" panose="020F0502020204030204" pitchFamily="34" charset="0"/>
              </a:rPr>
              <a:t>Taiwan Stock Exchange @Copyright 2023</a:t>
            </a:r>
          </a:p>
        </p:txBody>
      </p:sp>
    </p:spTree>
    <p:extLst>
      <p:ext uri="{BB962C8B-B14F-4D97-AF65-F5344CB8AC3E}">
        <p14:creationId xmlns:p14="http://schemas.microsoft.com/office/powerpoint/2010/main" val="2019404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30.xml"/><Relationship Id="rId7" Type="http://schemas.microsoft.com/office/2007/relationships/diagramDrawing" Target="../diagrams/drawing30.xml"/><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diagramColors" Target="../diagrams/colors30.xml"/><Relationship Id="rId5" Type="http://schemas.openxmlformats.org/officeDocument/2006/relationships/diagramQuickStyle" Target="../diagrams/quickStyle30.xml"/><Relationship Id="rId4" Type="http://schemas.openxmlformats.org/officeDocument/2006/relationships/diagramLayout" Target="../diagrams/layout30.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31.xml"/><Relationship Id="rId7" Type="http://schemas.microsoft.com/office/2007/relationships/diagramDrawing" Target="../diagrams/drawing31.xml"/><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diagramColors" Target="../diagrams/colors31.xml"/><Relationship Id="rId5" Type="http://schemas.openxmlformats.org/officeDocument/2006/relationships/diagramQuickStyle" Target="../diagrams/quickStyle31.xml"/><Relationship Id="rId4" Type="http://schemas.openxmlformats.org/officeDocument/2006/relationships/diagramLayout" Target="../diagrams/layout3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DC8EEF03-D0C2-D873-0D9D-C150312C1648}"/>
              </a:ext>
            </a:extLst>
          </p:cNvPr>
          <p:cNvSpPr txBox="1"/>
          <p:nvPr/>
        </p:nvSpPr>
        <p:spPr>
          <a:xfrm>
            <a:off x="-391558" y="2919987"/>
            <a:ext cx="8646968" cy="1754326"/>
          </a:xfrm>
          <a:prstGeom prst="rect">
            <a:avLst/>
          </a:prstGeom>
          <a:noFill/>
        </p:spPr>
        <p:txBody>
          <a:bodyPr wrap="square" rtlCol="0">
            <a:spAutoFit/>
          </a:bodyPr>
          <a:lstStyle/>
          <a:p>
            <a:pPr algn="ctr"/>
            <a:r>
              <a:rPr lang="zh-TW" altLang="en-US" sz="5400" b="1" dirty="0">
                <a:latin typeface="微軟正黑體" panose="020B0604030504040204" pitchFamily="34" charset="-120"/>
                <a:ea typeface="微軟正黑體" panose="020B0604030504040204" pitchFamily="34" charset="-120"/>
              </a:rPr>
              <a:t>證券商</a:t>
            </a:r>
            <a:r>
              <a:rPr lang="zh-TW" altLang="en-US" sz="5400" b="1" dirty="0" smtClean="0">
                <a:latin typeface="微軟正黑體" panose="020B0604030504040204" pitchFamily="34" charset="-120"/>
                <a:ea typeface="微軟正黑體" panose="020B0604030504040204" pitchFamily="34" charset="-120"/>
              </a:rPr>
              <a:t>作業委外</a:t>
            </a:r>
            <a:endParaRPr lang="en-US" altLang="zh-TW" sz="5400" b="1" dirty="0" smtClean="0">
              <a:latin typeface="微軟正黑體" panose="020B0604030504040204" pitchFamily="34" charset="-120"/>
              <a:ea typeface="微軟正黑體" panose="020B0604030504040204" pitchFamily="34" charset="-120"/>
            </a:endParaRPr>
          </a:p>
          <a:p>
            <a:pPr algn="ctr"/>
            <a:r>
              <a:rPr lang="zh-TW" altLang="en-US" sz="5400" b="1" dirty="0" smtClean="0">
                <a:latin typeface="微軟正黑體" panose="020B0604030504040204" pitchFamily="34" charset="-120"/>
                <a:ea typeface="微軟正黑體" panose="020B0604030504040204" pitchFamily="34" charset="-120"/>
              </a:rPr>
              <a:t>辦理時程及</a:t>
            </a:r>
            <a:r>
              <a:rPr lang="zh-TW" altLang="en-US" sz="5400" b="1" dirty="0">
                <a:latin typeface="微軟正黑體" panose="020B0604030504040204" pitchFamily="34" charset="-120"/>
                <a:ea typeface="微軟正黑體" panose="020B0604030504040204" pitchFamily="34" charset="-120"/>
              </a:rPr>
              <a:t>申報</a:t>
            </a:r>
            <a:r>
              <a:rPr lang="zh-TW" altLang="en-US" sz="5400" b="1" dirty="0" smtClean="0">
                <a:latin typeface="微軟正黑體" panose="020B0604030504040204" pitchFamily="34" charset="-120"/>
                <a:ea typeface="微軟正黑體" panose="020B0604030504040204" pitchFamily="34" charset="-120"/>
              </a:rPr>
              <a:t>說明</a:t>
            </a:r>
            <a:endParaRPr lang="zh-TW" altLang="en-US" sz="5400" b="1" dirty="0">
              <a:latin typeface="微軟正黑體" panose="020B0604030504040204" pitchFamily="34" charset="-120"/>
              <a:ea typeface="微軟正黑體" panose="020B0604030504040204" pitchFamily="34" charset="-120"/>
            </a:endParaRPr>
          </a:p>
        </p:txBody>
      </p:sp>
      <p:pic>
        <p:nvPicPr>
          <p:cNvPr id="5" name="Picture 4" descr="Shape&#10;&#10;Description automatically generated">
            <a:extLst>
              <a:ext uri="{FF2B5EF4-FFF2-40B4-BE49-F238E27FC236}">
                <a16:creationId xmlns:a16="http://schemas.microsoft.com/office/drawing/2014/main" id="{0C8820FF-654B-3E02-E7B0-BCDEA6FABFA0}"/>
              </a:ext>
            </a:extLst>
          </p:cNvPr>
          <p:cNvPicPr>
            <a:picLocks noChangeAspect="1"/>
          </p:cNvPicPr>
          <p:nvPr/>
        </p:nvPicPr>
        <p:blipFill>
          <a:blip r:embed="rId3"/>
          <a:stretch>
            <a:fillRect/>
          </a:stretch>
        </p:blipFill>
        <p:spPr>
          <a:xfrm>
            <a:off x="4230806" y="-722776"/>
            <a:ext cx="11733281" cy="8301191"/>
          </a:xfrm>
          <a:prstGeom prst="rect">
            <a:avLst/>
          </a:prstGeom>
        </p:spPr>
      </p:pic>
      <p:sp>
        <p:nvSpPr>
          <p:cNvPr id="11" name="Footer Placeholder 4">
            <a:extLst>
              <a:ext uri="{FF2B5EF4-FFF2-40B4-BE49-F238E27FC236}">
                <a16:creationId xmlns:a16="http://schemas.microsoft.com/office/drawing/2014/main" id="{4E00BB6D-69DD-694C-F3D0-CD6B39E5E715}"/>
              </a:ext>
            </a:extLst>
          </p:cNvPr>
          <p:cNvSpPr txBox="1">
            <a:spLocks/>
          </p:cNvSpPr>
          <p:nvPr/>
        </p:nvSpPr>
        <p:spPr>
          <a:xfrm>
            <a:off x="-129215" y="6586881"/>
            <a:ext cx="2827998" cy="365125"/>
          </a:xfrm>
          <a:prstGeom prst="rect">
            <a:avLst/>
          </a:prstGeom>
        </p:spPr>
        <p:txBody>
          <a:bodyPr vert="horz" lIns="91440" tIns="45720" rIns="91440" bIns="45720" rtlCol="0" anchor="ctr"/>
          <a:lstStyle>
            <a:defPPr>
              <a:defRPr lang="en-TW"/>
            </a:defPPr>
            <a:lvl1pPr marL="0" algn="r" defTabSz="914400" rtl="0" eaLnBrk="1" latinLnBrk="0" hangingPunct="1">
              <a:defRPr sz="900" b="1" kern="1200" spc="100" baseline="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latin typeface="Calibri" panose="020F0502020204030204" pitchFamily="34" charset="0"/>
                <a:cs typeface="Calibri" panose="020F0502020204030204" pitchFamily="34" charset="0"/>
              </a:rPr>
              <a:t>Taiwan Stock Exchange @Copyright 2023</a:t>
            </a:r>
          </a:p>
        </p:txBody>
      </p:sp>
      <p:pic>
        <p:nvPicPr>
          <p:cNvPr id="9" name="Picture 5" descr="A picture containing text, clock, sign&#10;&#10;Description automatically generated">
            <a:extLst>
              <a:ext uri="{FF2B5EF4-FFF2-40B4-BE49-F238E27FC236}">
                <a16:creationId xmlns:a16="http://schemas.microsoft.com/office/drawing/2014/main" id="{B622D203-7B60-E5BE-0BE9-01B6F961D41B}"/>
              </a:ext>
            </a:extLst>
          </p:cNvPr>
          <p:cNvPicPr>
            <a:picLocks noChangeAspect="1"/>
          </p:cNvPicPr>
          <p:nvPr/>
        </p:nvPicPr>
        <p:blipFill>
          <a:blip r:embed="rId4"/>
          <a:stretch>
            <a:fillRect/>
          </a:stretch>
        </p:blipFill>
        <p:spPr>
          <a:xfrm>
            <a:off x="57972" y="94077"/>
            <a:ext cx="1927078" cy="650990"/>
          </a:xfrm>
          <a:prstGeom prst="rect">
            <a:avLst/>
          </a:prstGeom>
        </p:spPr>
      </p:pic>
    </p:spTree>
    <p:extLst>
      <p:ext uri="{BB962C8B-B14F-4D97-AF65-F5344CB8AC3E}">
        <p14:creationId xmlns:p14="http://schemas.microsoft.com/office/powerpoint/2010/main" val="2152952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3939864698"/>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10</a:t>
            </a:fld>
            <a:endParaRPr lang="zh-TW" altLang="en-US" dirty="0"/>
          </a:p>
        </p:txBody>
      </p:sp>
      <p:sp>
        <p:nvSpPr>
          <p:cNvPr id="8" name="矩形 7"/>
          <p:cNvSpPr/>
          <p:nvPr/>
        </p:nvSpPr>
        <p:spPr>
          <a:xfrm>
            <a:off x="7903647" y="130281"/>
            <a:ext cx="4288353"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證券商應辦理事項</a:t>
            </a:r>
          </a:p>
        </p:txBody>
      </p:sp>
    </p:spTree>
    <p:extLst>
      <p:ext uri="{BB962C8B-B14F-4D97-AF65-F5344CB8AC3E}">
        <p14:creationId xmlns:p14="http://schemas.microsoft.com/office/powerpoint/2010/main" val="2707558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1945208177"/>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11</a:t>
            </a:fld>
            <a:endParaRPr lang="zh-TW" altLang="en-US" dirty="0"/>
          </a:p>
        </p:txBody>
      </p:sp>
      <p:sp>
        <p:nvSpPr>
          <p:cNvPr id="7" name="矩形 6"/>
          <p:cNvSpPr/>
          <p:nvPr/>
        </p:nvSpPr>
        <p:spPr>
          <a:xfrm>
            <a:off x="7903647" y="130281"/>
            <a:ext cx="4288353"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證券商應辦理事項</a:t>
            </a:r>
          </a:p>
        </p:txBody>
      </p:sp>
    </p:spTree>
    <p:extLst>
      <p:ext uri="{BB962C8B-B14F-4D97-AF65-F5344CB8AC3E}">
        <p14:creationId xmlns:p14="http://schemas.microsoft.com/office/powerpoint/2010/main" val="3465241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416607" y="130281"/>
            <a:ext cx="3775393"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委</a:t>
            </a:r>
            <a:r>
              <a:rPr lang="zh-TW" altLang="en-US" sz="4000" b="1" dirty="0" smtClean="0">
                <a:solidFill>
                  <a:schemeClr val="accent5">
                    <a:lumMod val="50000"/>
                  </a:schemeClr>
                </a:solidFill>
                <a:latin typeface="微軟正黑體" panose="020B0604030504040204" pitchFamily="34" charset="-120"/>
                <a:ea typeface="微軟正黑體" panose="020B0604030504040204" pitchFamily="34" charset="-120"/>
              </a:rPr>
              <a:t>外問答集說明</a:t>
            </a:r>
            <a:endParaRPr lang="zh-TW" altLang="en-US" sz="4000" b="1" dirty="0">
              <a:solidFill>
                <a:schemeClr val="accent5">
                  <a:lumMod val="50000"/>
                </a:schemeClr>
              </a:solidFill>
              <a:latin typeface="微軟正黑體" panose="020B0604030504040204" pitchFamily="34" charset="-120"/>
              <a:ea typeface="微軟正黑體" panose="020B0604030504040204" pitchFamily="34" charset="-120"/>
            </a:endParaRP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195968050"/>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12</a:t>
            </a:fld>
            <a:endParaRPr lang="zh-TW" altLang="en-US" dirty="0"/>
          </a:p>
        </p:txBody>
      </p:sp>
    </p:spTree>
    <p:extLst>
      <p:ext uri="{BB962C8B-B14F-4D97-AF65-F5344CB8AC3E}">
        <p14:creationId xmlns:p14="http://schemas.microsoft.com/office/powerpoint/2010/main" val="2471636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416607" y="130281"/>
            <a:ext cx="3775393"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委</a:t>
            </a:r>
            <a:r>
              <a:rPr lang="zh-TW" altLang="en-US" sz="4000" b="1" dirty="0" smtClean="0">
                <a:solidFill>
                  <a:schemeClr val="accent5">
                    <a:lumMod val="50000"/>
                  </a:schemeClr>
                </a:solidFill>
                <a:latin typeface="微軟正黑體" panose="020B0604030504040204" pitchFamily="34" charset="-120"/>
                <a:ea typeface="微軟正黑體" panose="020B0604030504040204" pitchFamily="34" charset="-120"/>
              </a:rPr>
              <a:t>外問答集說明</a:t>
            </a:r>
            <a:endParaRPr lang="zh-TW" altLang="en-US" sz="4000" b="1" dirty="0">
              <a:solidFill>
                <a:schemeClr val="accent5">
                  <a:lumMod val="50000"/>
                </a:schemeClr>
              </a:solidFill>
              <a:latin typeface="微軟正黑體" panose="020B0604030504040204" pitchFamily="34" charset="-120"/>
              <a:ea typeface="微軟正黑體" panose="020B0604030504040204" pitchFamily="34" charset="-120"/>
            </a:endParaRP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3544434415"/>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13</a:t>
            </a:fld>
            <a:endParaRPr lang="zh-TW" altLang="en-US" dirty="0"/>
          </a:p>
        </p:txBody>
      </p:sp>
    </p:spTree>
    <p:extLst>
      <p:ext uri="{BB962C8B-B14F-4D97-AF65-F5344CB8AC3E}">
        <p14:creationId xmlns:p14="http://schemas.microsoft.com/office/powerpoint/2010/main" val="1766234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416607" y="103532"/>
            <a:ext cx="3775393"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委外</a:t>
            </a:r>
            <a:r>
              <a:rPr lang="zh-TW" altLang="en-US" sz="4000" b="1" dirty="0" smtClean="0">
                <a:solidFill>
                  <a:schemeClr val="accent5">
                    <a:lumMod val="50000"/>
                  </a:schemeClr>
                </a:solidFill>
                <a:latin typeface="微軟正黑體" panose="020B0604030504040204" pitchFamily="34" charset="-120"/>
                <a:ea typeface="微軟正黑體" panose="020B0604030504040204" pitchFamily="34" charset="-120"/>
              </a:rPr>
              <a:t>問答集</a:t>
            </a:r>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說明</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450796188"/>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14</a:t>
            </a:fld>
            <a:endParaRPr lang="zh-TW" altLang="en-US" dirty="0"/>
          </a:p>
        </p:txBody>
      </p:sp>
    </p:spTree>
    <p:extLst>
      <p:ext uri="{BB962C8B-B14F-4D97-AF65-F5344CB8AC3E}">
        <p14:creationId xmlns:p14="http://schemas.microsoft.com/office/powerpoint/2010/main" val="1422408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792686" y="103532"/>
            <a:ext cx="5399314" cy="707886"/>
          </a:xfrm>
          <a:prstGeom prst="rect">
            <a:avLst/>
          </a:prstGeom>
        </p:spPr>
        <p:txBody>
          <a:bodyPr wrap="squar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a:t>
            </a:r>
            <a:r>
              <a:rPr lang="zh-TW" altLang="en-US" sz="4000" b="1" dirty="0" smtClean="0">
                <a:solidFill>
                  <a:schemeClr val="accent5">
                    <a:lumMod val="50000"/>
                  </a:schemeClr>
                </a:solidFill>
                <a:latin typeface="微軟正黑體" panose="020B0604030504040204" pitchFamily="34" charset="-120"/>
                <a:ea typeface="微軟正黑體" panose="020B0604030504040204" pitchFamily="34" charset="-120"/>
              </a:rPr>
              <a:t>建議事項</a:t>
            </a:r>
            <a:endParaRPr lang="zh-TW" altLang="en-US" sz="4000" b="1" dirty="0">
              <a:solidFill>
                <a:schemeClr val="accent5">
                  <a:lumMod val="50000"/>
                </a:schemeClr>
              </a:solidFill>
              <a:latin typeface="微軟正黑體" panose="020B0604030504040204" pitchFamily="34" charset="-120"/>
              <a:ea typeface="微軟正黑體" panose="020B0604030504040204" pitchFamily="34" charset="-120"/>
            </a:endParaRP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1953772216"/>
              </p:ext>
            </p:extLst>
          </p:nvPr>
        </p:nvGraphicFramePr>
        <p:xfrm>
          <a:off x="622568" y="1249378"/>
          <a:ext cx="9508259" cy="5316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15</a:t>
            </a:fld>
            <a:endParaRPr lang="zh-TW" altLang="en-US" dirty="0"/>
          </a:p>
        </p:txBody>
      </p:sp>
    </p:spTree>
    <p:extLst>
      <p:ext uri="{BB962C8B-B14F-4D97-AF65-F5344CB8AC3E}">
        <p14:creationId xmlns:p14="http://schemas.microsoft.com/office/powerpoint/2010/main" val="94963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77725" y="155453"/>
            <a:ext cx="5314275"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1598598621"/>
              </p:ext>
            </p:extLst>
          </p:nvPr>
        </p:nvGraphicFramePr>
        <p:xfrm>
          <a:off x="622568" y="1376624"/>
          <a:ext cx="9508259" cy="49155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16</a:t>
            </a:fld>
            <a:endParaRPr lang="zh-TW" altLang="en-US" dirty="0"/>
          </a:p>
        </p:txBody>
      </p:sp>
    </p:spTree>
    <p:extLst>
      <p:ext uri="{BB962C8B-B14F-4D97-AF65-F5344CB8AC3E}">
        <p14:creationId xmlns:p14="http://schemas.microsoft.com/office/powerpoint/2010/main" val="29968388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84423" y="130281"/>
            <a:ext cx="5314275"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3362951603"/>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17</a:t>
            </a:fld>
            <a:endParaRPr lang="zh-TW" altLang="en-US" dirty="0"/>
          </a:p>
        </p:txBody>
      </p:sp>
    </p:spTree>
    <p:extLst>
      <p:ext uri="{BB962C8B-B14F-4D97-AF65-F5344CB8AC3E}">
        <p14:creationId xmlns:p14="http://schemas.microsoft.com/office/powerpoint/2010/main" val="6216347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77725" y="103532"/>
            <a:ext cx="5314275"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658650781"/>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18</a:t>
            </a:fld>
            <a:endParaRPr lang="zh-TW" altLang="en-US" dirty="0"/>
          </a:p>
        </p:txBody>
      </p:sp>
    </p:spTree>
    <p:extLst>
      <p:ext uri="{BB962C8B-B14F-4D97-AF65-F5344CB8AC3E}">
        <p14:creationId xmlns:p14="http://schemas.microsoft.com/office/powerpoint/2010/main" val="3318561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77725" y="103532"/>
            <a:ext cx="5314275"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4124627230"/>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19</a:t>
            </a:fld>
            <a:endParaRPr lang="zh-TW" altLang="en-US" dirty="0"/>
          </a:p>
        </p:txBody>
      </p:sp>
    </p:spTree>
    <p:extLst>
      <p:ext uri="{BB962C8B-B14F-4D97-AF65-F5344CB8AC3E}">
        <p14:creationId xmlns:p14="http://schemas.microsoft.com/office/powerpoint/2010/main" val="2786311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632830" y="72326"/>
            <a:ext cx="1210588"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大綱</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2</a:t>
            </a:fld>
            <a:endParaRPr lang="zh-TW" altLang="en-US" dirty="0"/>
          </a:p>
        </p:txBody>
      </p:sp>
      <p:graphicFrame>
        <p:nvGraphicFramePr>
          <p:cNvPr id="7" name="資料庫圖表 6"/>
          <p:cNvGraphicFramePr/>
          <p:nvPr>
            <p:extLst>
              <p:ext uri="{D42A27DB-BD31-4B8C-83A1-F6EECF244321}">
                <p14:modId xmlns:p14="http://schemas.microsoft.com/office/powerpoint/2010/main" val="1288699584"/>
              </p:ext>
            </p:extLst>
          </p:nvPr>
        </p:nvGraphicFramePr>
        <p:xfrm>
          <a:off x="1511909" y="1633794"/>
          <a:ext cx="706221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6161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77725" y="103532"/>
            <a:ext cx="5314275"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1363553630"/>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20</a:t>
            </a:fld>
            <a:endParaRPr lang="zh-TW" altLang="en-US" dirty="0"/>
          </a:p>
        </p:txBody>
      </p:sp>
    </p:spTree>
    <p:extLst>
      <p:ext uri="{BB962C8B-B14F-4D97-AF65-F5344CB8AC3E}">
        <p14:creationId xmlns:p14="http://schemas.microsoft.com/office/powerpoint/2010/main" val="11447484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77725" y="130281"/>
            <a:ext cx="5314275"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3521707448"/>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21</a:t>
            </a:fld>
            <a:endParaRPr lang="zh-TW" altLang="en-US" dirty="0"/>
          </a:p>
        </p:txBody>
      </p:sp>
    </p:spTree>
    <p:extLst>
      <p:ext uri="{BB962C8B-B14F-4D97-AF65-F5344CB8AC3E}">
        <p14:creationId xmlns:p14="http://schemas.microsoft.com/office/powerpoint/2010/main" val="27708625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77725" y="130281"/>
            <a:ext cx="5314275"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1142880525"/>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22</a:t>
            </a:fld>
            <a:endParaRPr lang="zh-TW" altLang="en-US" dirty="0"/>
          </a:p>
        </p:txBody>
      </p:sp>
    </p:spTree>
    <p:extLst>
      <p:ext uri="{BB962C8B-B14F-4D97-AF65-F5344CB8AC3E}">
        <p14:creationId xmlns:p14="http://schemas.microsoft.com/office/powerpoint/2010/main" val="32992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77725" y="155453"/>
            <a:ext cx="5314275"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1964155446"/>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23</a:t>
            </a:fld>
            <a:endParaRPr lang="zh-TW" altLang="en-US" dirty="0"/>
          </a:p>
        </p:txBody>
      </p:sp>
    </p:spTree>
    <p:extLst>
      <p:ext uri="{BB962C8B-B14F-4D97-AF65-F5344CB8AC3E}">
        <p14:creationId xmlns:p14="http://schemas.microsoft.com/office/powerpoint/2010/main" val="2563049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77725" y="155453"/>
            <a:ext cx="5314275" cy="707886"/>
          </a:xfrm>
          <a:prstGeom prst="rect">
            <a:avLst/>
          </a:prstGeom>
        </p:spPr>
        <p:txBody>
          <a:bodyPr wrap="squar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933291170"/>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24</a:t>
            </a:fld>
            <a:endParaRPr lang="zh-TW" altLang="en-US" dirty="0"/>
          </a:p>
        </p:txBody>
      </p:sp>
    </p:spTree>
    <p:extLst>
      <p:ext uri="{BB962C8B-B14F-4D97-AF65-F5344CB8AC3E}">
        <p14:creationId xmlns:p14="http://schemas.microsoft.com/office/powerpoint/2010/main" val="40600778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77725" y="130281"/>
            <a:ext cx="5314275"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2210667023"/>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25</a:t>
            </a:fld>
            <a:endParaRPr lang="zh-TW" altLang="en-US" dirty="0"/>
          </a:p>
        </p:txBody>
      </p:sp>
    </p:spTree>
    <p:extLst>
      <p:ext uri="{BB962C8B-B14F-4D97-AF65-F5344CB8AC3E}">
        <p14:creationId xmlns:p14="http://schemas.microsoft.com/office/powerpoint/2010/main" val="11066503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77725" y="130281"/>
            <a:ext cx="5314275"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2361023440"/>
              </p:ext>
            </p:extLst>
          </p:nvPr>
        </p:nvGraphicFramePr>
        <p:xfrm>
          <a:off x="622568" y="1249378"/>
          <a:ext cx="9508259" cy="49431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26</a:t>
            </a:fld>
            <a:endParaRPr lang="zh-TW" altLang="en-US" dirty="0"/>
          </a:p>
        </p:txBody>
      </p:sp>
    </p:spTree>
    <p:extLst>
      <p:ext uri="{BB962C8B-B14F-4D97-AF65-F5344CB8AC3E}">
        <p14:creationId xmlns:p14="http://schemas.microsoft.com/office/powerpoint/2010/main" val="2557042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903647" y="103532"/>
            <a:ext cx="4288353"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3073461284"/>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27</a:t>
            </a:fld>
            <a:endParaRPr lang="zh-TW" altLang="en-US" dirty="0"/>
          </a:p>
        </p:txBody>
      </p:sp>
    </p:spTree>
    <p:extLst>
      <p:ext uri="{BB962C8B-B14F-4D97-AF65-F5344CB8AC3E}">
        <p14:creationId xmlns:p14="http://schemas.microsoft.com/office/powerpoint/2010/main" val="2603488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77725" y="155453"/>
            <a:ext cx="5314275"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3412187460"/>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28</a:t>
            </a:fld>
            <a:endParaRPr lang="zh-TW" altLang="en-US" dirty="0"/>
          </a:p>
        </p:txBody>
      </p:sp>
    </p:spTree>
    <p:extLst>
      <p:ext uri="{BB962C8B-B14F-4D97-AF65-F5344CB8AC3E}">
        <p14:creationId xmlns:p14="http://schemas.microsoft.com/office/powerpoint/2010/main" val="19206354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77725" y="155453"/>
            <a:ext cx="5314275"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2070822603"/>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29</a:t>
            </a:fld>
            <a:endParaRPr lang="zh-TW" altLang="en-US" dirty="0"/>
          </a:p>
        </p:txBody>
      </p:sp>
    </p:spTree>
    <p:extLst>
      <p:ext uri="{BB962C8B-B14F-4D97-AF65-F5344CB8AC3E}">
        <p14:creationId xmlns:p14="http://schemas.microsoft.com/office/powerpoint/2010/main" val="3817908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903647" y="130281"/>
            <a:ext cx="4288353"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證券商應辦理事項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2077709121"/>
              </p:ext>
            </p:extLst>
          </p:nvPr>
        </p:nvGraphicFramePr>
        <p:xfrm>
          <a:off x="622568" y="1397000"/>
          <a:ext cx="9508259" cy="48222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3</a:t>
            </a:fld>
            <a:endParaRPr lang="zh-TW" altLang="en-US" dirty="0"/>
          </a:p>
        </p:txBody>
      </p:sp>
    </p:spTree>
    <p:extLst>
      <p:ext uri="{BB962C8B-B14F-4D97-AF65-F5344CB8AC3E}">
        <p14:creationId xmlns:p14="http://schemas.microsoft.com/office/powerpoint/2010/main" val="10027268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77725" y="155453"/>
            <a:ext cx="5314275"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2931905129"/>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30</a:t>
            </a:fld>
            <a:endParaRPr lang="zh-TW" altLang="en-US" dirty="0"/>
          </a:p>
        </p:txBody>
      </p:sp>
    </p:spTree>
    <p:extLst>
      <p:ext uri="{BB962C8B-B14F-4D97-AF65-F5344CB8AC3E}">
        <p14:creationId xmlns:p14="http://schemas.microsoft.com/office/powerpoint/2010/main" val="17276554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77725" y="95972"/>
            <a:ext cx="5314275"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券商公會彙整建議事項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3289485677"/>
              </p:ext>
            </p:extLst>
          </p:nvPr>
        </p:nvGraphicFramePr>
        <p:xfrm>
          <a:off x="290023" y="1249378"/>
          <a:ext cx="10289077" cy="51069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31</a:t>
            </a:fld>
            <a:endParaRPr lang="zh-TW" altLang="en-US" dirty="0"/>
          </a:p>
        </p:txBody>
      </p:sp>
    </p:spTree>
    <p:extLst>
      <p:ext uri="{BB962C8B-B14F-4D97-AF65-F5344CB8AC3E}">
        <p14:creationId xmlns:p14="http://schemas.microsoft.com/office/powerpoint/2010/main" val="21511870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903647" y="73387"/>
            <a:ext cx="4288353" cy="707886"/>
          </a:xfrm>
          <a:prstGeom prst="rect">
            <a:avLst/>
          </a:prstGeom>
        </p:spPr>
        <p:txBody>
          <a:bodyPr wrap="none">
            <a:spAutoFit/>
          </a:bodyPr>
          <a:lstStyle/>
          <a:p>
            <a:r>
              <a:rPr lang="zh-TW" altLang="en-US" sz="4000" b="1" dirty="0" smtClean="0">
                <a:solidFill>
                  <a:schemeClr val="accent5">
                    <a:lumMod val="50000"/>
                  </a:schemeClr>
                </a:solidFill>
                <a:latin typeface="微軟正黑體" panose="020B0604030504040204" pitchFamily="34" charset="-120"/>
                <a:ea typeface="微軟正黑體" panose="020B0604030504040204" pitchFamily="34" charset="-120"/>
              </a:rPr>
              <a:t>委外項目申報說明</a:t>
            </a:r>
            <a:endParaRPr lang="zh-TW" altLang="en-US" sz="4000" b="1" dirty="0">
              <a:solidFill>
                <a:schemeClr val="accent5">
                  <a:lumMod val="50000"/>
                </a:schemeClr>
              </a:solidFill>
              <a:latin typeface="微軟正黑體" panose="020B0604030504040204" pitchFamily="34" charset="-120"/>
              <a:ea typeface="微軟正黑體" panose="020B0604030504040204" pitchFamily="34" charset="-120"/>
            </a:endParaRP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2063139816"/>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32</a:t>
            </a:fld>
            <a:endParaRPr lang="zh-TW" altLang="en-US" dirty="0"/>
          </a:p>
        </p:txBody>
      </p:sp>
    </p:spTree>
    <p:extLst>
      <p:ext uri="{BB962C8B-B14F-4D97-AF65-F5344CB8AC3E}">
        <p14:creationId xmlns:p14="http://schemas.microsoft.com/office/powerpoint/2010/main" val="23651231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群組 4"/>
          <p:cNvGrpSpPr/>
          <p:nvPr/>
        </p:nvGrpSpPr>
        <p:grpSpPr>
          <a:xfrm>
            <a:off x="3791804" y="2302877"/>
            <a:ext cx="4608392" cy="2252454"/>
            <a:chOff x="3791804" y="2302877"/>
            <a:chExt cx="4608392" cy="2252454"/>
          </a:xfrm>
        </p:grpSpPr>
        <p:grpSp>
          <p:nvGrpSpPr>
            <p:cNvPr id="3" name="群組 2"/>
            <p:cNvGrpSpPr/>
            <p:nvPr/>
          </p:nvGrpSpPr>
          <p:grpSpPr>
            <a:xfrm>
              <a:off x="3791804" y="2302877"/>
              <a:ext cx="4608392" cy="1080000"/>
              <a:chOff x="3791804" y="2292817"/>
              <a:chExt cx="4608392" cy="1080000"/>
            </a:xfrm>
            <a:solidFill>
              <a:schemeClr val="accent1">
                <a:lumMod val="50000"/>
              </a:schemeClr>
            </a:solidFill>
          </p:grpSpPr>
          <p:sp>
            <p:nvSpPr>
              <p:cNvPr id="13" name="文字方塊 12"/>
              <p:cNvSpPr txBox="1"/>
              <p:nvPr/>
            </p:nvSpPr>
            <p:spPr>
              <a:xfrm>
                <a:off x="3791804" y="2292817"/>
                <a:ext cx="1080000" cy="1080000"/>
              </a:xfrm>
              <a:prstGeom prst="rect">
                <a:avLst/>
              </a:prstGeom>
              <a:grpFill/>
            </p:spPr>
            <p:txBody>
              <a:bodyPr wrap="square" lIns="0" tIns="0" rIns="0" bIns="0" rtlCol="0" anchor="ctr" anchorCtr="0">
                <a:spAutoFit/>
              </a:bodyPr>
              <a:lstStyle/>
              <a:p>
                <a:pPr algn="ctr" fontAlgn="ctr"/>
                <a:r>
                  <a:rPr lang="zh-TW" altLang="en-US" sz="8600" b="1" dirty="0">
                    <a:solidFill>
                      <a:schemeClr val="bg1">
                        <a:lumMod val="95000"/>
                      </a:schemeClr>
                    </a:solidFill>
                    <a:latin typeface="微軟正黑體" pitchFamily="34" charset="-120"/>
                    <a:ea typeface="微軟正黑體" pitchFamily="34" charset="-120"/>
                  </a:rPr>
                  <a:t>簡</a:t>
                </a:r>
              </a:p>
            </p:txBody>
          </p:sp>
          <p:sp>
            <p:nvSpPr>
              <p:cNvPr id="15" name="文字方塊 14"/>
              <p:cNvSpPr txBox="1"/>
              <p:nvPr/>
            </p:nvSpPr>
            <p:spPr>
              <a:xfrm>
                <a:off x="4967935" y="2292817"/>
                <a:ext cx="1080000" cy="1080000"/>
              </a:xfrm>
              <a:prstGeom prst="rect">
                <a:avLst/>
              </a:prstGeom>
              <a:grpFill/>
            </p:spPr>
            <p:txBody>
              <a:bodyPr wrap="square" lIns="0" tIns="0" rIns="0" bIns="0" rtlCol="0" anchor="ctr" anchorCtr="0">
                <a:spAutoFit/>
              </a:bodyPr>
              <a:lstStyle/>
              <a:p>
                <a:pPr algn="ctr" fontAlgn="ctr"/>
                <a:r>
                  <a:rPr lang="zh-TW" altLang="en-US" sz="8600" b="1" dirty="0">
                    <a:solidFill>
                      <a:schemeClr val="bg1">
                        <a:lumMod val="95000"/>
                      </a:schemeClr>
                    </a:solidFill>
                    <a:latin typeface="微軟正黑體" pitchFamily="34" charset="-120"/>
                    <a:ea typeface="微軟正黑體" pitchFamily="34" charset="-120"/>
                  </a:rPr>
                  <a:t>報</a:t>
                </a:r>
              </a:p>
            </p:txBody>
          </p:sp>
          <p:sp>
            <p:nvSpPr>
              <p:cNvPr id="16" name="文字方塊 15"/>
              <p:cNvSpPr txBox="1"/>
              <p:nvPr/>
            </p:nvSpPr>
            <p:spPr>
              <a:xfrm>
                <a:off x="6144066" y="2292817"/>
                <a:ext cx="1080000" cy="1080000"/>
              </a:xfrm>
              <a:prstGeom prst="rect">
                <a:avLst/>
              </a:prstGeom>
              <a:grpFill/>
            </p:spPr>
            <p:txBody>
              <a:bodyPr wrap="square" lIns="0" tIns="0" rIns="0" bIns="0" rtlCol="0" anchor="ctr" anchorCtr="0">
                <a:spAutoFit/>
              </a:bodyPr>
              <a:lstStyle/>
              <a:p>
                <a:pPr algn="ctr" fontAlgn="ctr"/>
                <a:r>
                  <a:rPr lang="zh-TW" altLang="en-US" sz="8600" b="1" dirty="0">
                    <a:solidFill>
                      <a:schemeClr val="bg1">
                        <a:lumMod val="95000"/>
                      </a:schemeClr>
                    </a:solidFill>
                    <a:latin typeface="微軟正黑體" pitchFamily="34" charset="-120"/>
                    <a:ea typeface="微軟正黑體" pitchFamily="34" charset="-120"/>
                  </a:rPr>
                  <a:t>結</a:t>
                </a:r>
              </a:p>
            </p:txBody>
          </p:sp>
          <p:sp>
            <p:nvSpPr>
              <p:cNvPr id="17" name="文字方塊 16"/>
              <p:cNvSpPr txBox="1"/>
              <p:nvPr/>
            </p:nvSpPr>
            <p:spPr>
              <a:xfrm>
                <a:off x="7320196" y="2292817"/>
                <a:ext cx="1080000" cy="1080000"/>
              </a:xfrm>
              <a:prstGeom prst="rect">
                <a:avLst/>
              </a:prstGeom>
              <a:grpFill/>
            </p:spPr>
            <p:txBody>
              <a:bodyPr wrap="square" lIns="0" tIns="0" rIns="0" bIns="0" rtlCol="0" anchor="ctr" anchorCtr="0">
                <a:spAutoFit/>
              </a:bodyPr>
              <a:lstStyle/>
              <a:p>
                <a:pPr algn="ctr" fontAlgn="ctr"/>
                <a:r>
                  <a:rPr lang="zh-TW" altLang="en-US" sz="8600" b="1" dirty="0">
                    <a:solidFill>
                      <a:schemeClr val="bg1">
                        <a:lumMod val="95000"/>
                      </a:schemeClr>
                    </a:solidFill>
                    <a:latin typeface="微軟正黑體" pitchFamily="34" charset="-120"/>
                    <a:ea typeface="微軟正黑體" pitchFamily="34" charset="-120"/>
                  </a:rPr>
                  <a:t>束</a:t>
                </a:r>
              </a:p>
            </p:txBody>
          </p:sp>
        </p:grpSp>
        <p:sp>
          <p:nvSpPr>
            <p:cNvPr id="18" name="文字方塊 17"/>
            <p:cNvSpPr txBox="1"/>
            <p:nvPr/>
          </p:nvSpPr>
          <p:spPr>
            <a:xfrm>
              <a:off x="3791804" y="3475331"/>
              <a:ext cx="1080000" cy="1080000"/>
            </a:xfrm>
            <a:prstGeom prst="rect">
              <a:avLst/>
            </a:prstGeom>
            <a:noFill/>
            <a:ln w="19050">
              <a:solidFill>
                <a:schemeClr val="accent1">
                  <a:lumMod val="50000"/>
                </a:schemeClr>
              </a:solidFill>
            </a:ln>
          </p:spPr>
          <p:txBody>
            <a:bodyPr wrap="square" lIns="0" tIns="0" rIns="0" bIns="0" rtlCol="0" anchor="ctr" anchorCtr="0">
              <a:spAutoFit/>
            </a:bodyPr>
            <a:lstStyle/>
            <a:p>
              <a:pPr algn="ctr" fontAlgn="ctr"/>
              <a:r>
                <a:rPr lang="zh-TW" altLang="en-US" sz="8600" b="1" dirty="0">
                  <a:solidFill>
                    <a:schemeClr val="accent1">
                      <a:lumMod val="50000"/>
                    </a:schemeClr>
                  </a:solidFill>
                  <a:latin typeface="微軟正黑體" pitchFamily="34" charset="-120"/>
                  <a:ea typeface="微軟正黑體" pitchFamily="34" charset="-120"/>
                </a:rPr>
                <a:t>敬</a:t>
              </a:r>
            </a:p>
          </p:txBody>
        </p:sp>
        <p:sp>
          <p:nvSpPr>
            <p:cNvPr id="19" name="文字方塊 18"/>
            <p:cNvSpPr txBox="1"/>
            <p:nvPr/>
          </p:nvSpPr>
          <p:spPr>
            <a:xfrm>
              <a:off x="6144066" y="3475331"/>
              <a:ext cx="1080000" cy="1080000"/>
            </a:xfrm>
            <a:prstGeom prst="rect">
              <a:avLst/>
            </a:prstGeom>
            <a:noFill/>
            <a:ln w="19050">
              <a:solidFill>
                <a:schemeClr val="accent1">
                  <a:lumMod val="50000"/>
                </a:schemeClr>
              </a:solidFill>
            </a:ln>
          </p:spPr>
          <p:txBody>
            <a:bodyPr wrap="square" lIns="0" tIns="0" rIns="0" bIns="0" rtlCol="0" anchor="ctr" anchorCtr="0">
              <a:spAutoFit/>
            </a:bodyPr>
            <a:lstStyle/>
            <a:p>
              <a:pPr algn="ctr" fontAlgn="ctr"/>
              <a:r>
                <a:rPr lang="zh-TW" altLang="en-US" sz="8600" b="1" dirty="0">
                  <a:solidFill>
                    <a:schemeClr val="accent1">
                      <a:lumMod val="50000"/>
                    </a:schemeClr>
                  </a:solidFill>
                  <a:latin typeface="微軟正黑體" pitchFamily="34" charset="-120"/>
                  <a:ea typeface="微軟正黑體" pitchFamily="34" charset="-120"/>
                </a:rPr>
                <a:t>指</a:t>
              </a:r>
            </a:p>
          </p:txBody>
        </p:sp>
        <p:sp>
          <p:nvSpPr>
            <p:cNvPr id="20" name="文字方塊 19"/>
            <p:cNvSpPr txBox="1"/>
            <p:nvPr/>
          </p:nvSpPr>
          <p:spPr>
            <a:xfrm>
              <a:off x="4967935" y="3475331"/>
              <a:ext cx="1080000" cy="1080000"/>
            </a:xfrm>
            <a:prstGeom prst="rect">
              <a:avLst/>
            </a:prstGeom>
            <a:noFill/>
            <a:ln w="19050">
              <a:solidFill>
                <a:schemeClr val="accent1">
                  <a:lumMod val="50000"/>
                </a:schemeClr>
              </a:solidFill>
            </a:ln>
          </p:spPr>
          <p:txBody>
            <a:bodyPr wrap="square" lIns="0" tIns="0" rIns="0" bIns="0" rtlCol="0" anchor="ctr" anchorCtr="0">
              <a:spAutoFit/>
            </a:bodyPr>
            <a:lstStyle/>
            <a:p>
              <a:pPr algn="ctr" fontAlgn="ctr"/>
              <a:r>
                <a:rPr lang="zh-TW" altLang="en-US" sz="8600" b="1" dirty="0">
                  <a:solidFill>
                    <a:schemeClr val="accent1">
                      <a:lumMod val="50000"/>
                    </a:schemeClr>
                  </a:solidFill>
                  <a:latin typeface="微軟正黑體" pitchFamily="34" charset="-120"/>
                  <a:ea typeface="微軟正黑體" pitchFamily="34" charset="-120"/>
                </a:rPr>
                <a:t>請</a:t>
              </a:r>
            </a:p>
          </p:txBody>
        </p:sp>
        <p:sp>
          <p:nvSpPr>
            <p:cNvPr id="21" name="文字方塊 20"/>
            <p:cNvSpPr txBox="1"/>
            <p:nvPr/>
          </p:nvSpPr>
          <p:spPr>
            <a:xfrm>
              <a:off x="7320196" y="3475331"/>
              <a:ext cx="1080000" cy="1080000"/>
            </a:xfrm>
            <a:prstGeom prst="rect">
              <a:avLst/>
            </a:prstGeom>
            <a:noFill/>
            <a:ln w="19050">
              <a:solidFill>
                <a:schemeClr val="accent1">
                  <a:lumMod val="50000"/>
                </a:schemeClr>
              </a:solidFill>
            </a:ln>
          </p:spPr>
          <p:txBody>
            <a:bodyPr wrap="square" lIns="0" tIns="0" rIns="0" bIns="0" rtlCol="0" anchor="ctr" anchorCtr="0">
              <a:spAutoFit/>
            </a:bodyPr>
            <a:lstStyle/>
            <a:p>
              <a:pPr algn="ctr" fontAlgn="ctr"/>
              <a:r>
                <a:rPr lang="zh-TW" altLang="en-US" sz="8600" b="1" dirty="0">
                  <a:solidFill>
                    <a:schemeClr val="accent1">
                      <a:lumMod val="50000"/>
                    </a:schemeClr>
                  </a:solidFill>
                  <a:latin typeface="微軟正黑體" pitchFamily="34" charset="-120"/>
                  <a:ea typeface="微軟正黑體" pitchFamily="34" charset="-120"/>
                </a:rPr>
                <a:t>導</a:t>
              </a:r>
            </a:p>
          </p:txBody>
        </p:sp>
      </p:grpSp>
      <p:sp>
        <p:nvSpPr>
          <p:cNvPr id="4" name="投影片編號版面配置區 3"/>
          <p:cNvSpPr>
            <a:spLocks noGrp="1"/>
          </p:cNvSpPr>
          <p:nvPr>
            <p:ph type="sldNum" sz="quarter" idx="12"/>
          </p:nvPr>
        </p:nvSpPr>
        <p:spPr/>
        <p:txBody>
          <a:bodyPr/>
          <a:lstStyle/>
          <a:p>
            <a:fld id="{5579800A-75B1-42DF-A108-48B174CD03D9}" type="slidenum">
              <a:rPr lang="zh-TW" altLang="en-US" smtClean="0"/>
              <a:t>33</a:t>
            </a:fld>
            <a:endParaRPr lang="zh-TW" altLang="en-US"/>
          </a:p>
        </p:txBody>
      </p:sp>
    </p:spTree>
    <p:extLst>
      <p:ext uri="{BB962C8B-B14F-4D97-AF65-F5344CB8AC3E}">
        <p14:creationId xmlns:p14="http://schemas.microsoft.com/office/powerpoint/2010/main" val="2485862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903647" y="113738"/>
            <a:ext cx="4288353"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證券商應辦理事項</a:t>
            </a:r>
          </a:p>
        </p:txBody>
      </p:sp>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3828847438"/>
              </p:ext>
            </p:extLst>
          </p:nvPr>
        </p:nvGraphicFramePr>
        <p:xfrm>
          <a:off x="622568" y="1397000"/>
          <a:ext cx="9508259" cy="48222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4</a:t>
            </a:fld>
            <a:endParaRPr lang="zh-TW" altLang="en-US" dirty="0"/>
          </a:p>
        </p:txBody>
      </p:sp>
    </p:spTree>
    <p:extLst>
      <p:ext uri="{BB962C8B-B14F-4D97-AF65-F5344CB8AC3E}">
        <p14:creationId xmlns:p14="http://schemas.microsoft.com/office/powerpoint/2010/main" val="148311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1832665499"/>
              </p:ext>
            </p:extLst>
          </p:nvPr>
        </p:nvGraphicFramePr>
        <p:xfrm>
          <a:off x="622568" y="1371600"/>
          <a:ext cx="9508259" cy="48476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5</a:t>
            </a:fld>
            <a:endParaRPr lang="zh-TW" altLang="en-US" dirty="0"/>
          </a:p>
        </p:txBody>
      </p:sp>
      <p:sp>
        <p:nvSpPr>
          <p:cNvPr id="7" name="矩形 6"/>
          <p:cNvSpPr/>
          <p:nvPr/>
        </p:nvSpPr>
        <p:spPr>
          <a:xfrm>
            <a:off x="7903647" y="130281"/>
            <a:ext cx="4288353"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證券商應辦理事項</a:t>
            </a:r>
          </a:p>
        </p:txBody>
      </p:sp>
    </p:spTree>
    <p:extLst>
      <p:ext uri="{BB962C8B-B14F-4D97-AF65-F5344CB8AC3E}">
        <p14:creationId xmlns:p14="http://schemas.microsoft.com/office/powerpoint/2010/main" val="1296306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3711914704"/>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6</a:t>
            </a:fld>
            <a:endParaRPr lang="zh-TW" altLang="en-US" dirty="0"/>
          </a:p>
        </p:txBody>
      </p:sp>
      <p:sp>
        <p:nvSpPr>
          <p:cNvPr id="8" name="矩形 7"/>
          <p:cNvSpPr/>
          <p:nvPr/>
        </p:nvSpPr>
        <p:spPr>
          <a:xfrm>
            <a:off x="7903647" y="130281"/>
            <a:ext cx="4288353"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證券商應辦理事項</a:t>
            </a:r>
          </a:p>
        </p:txBody>
      </p:sp>
    </p:spTree>
    <p:extLst>
      <p:ext uri="{BB962C8B-B14F-4D97-AF65-F5344CB8AC3E}">
        <p14:creationId xmlns:p14="http://schemas.microsoft.com/office/powerpoint/2010/main" val="1534612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3945354631"/>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7</a:t>
            </a:fld>
            <a:endParaRPr lang="zh-TW" altLang="en-US" dirty="0"/>
          </a:p>
        </p:txBody>
      </p:sp>
      <p:sp>
        <p:nvSpPr>
          <p:cNvPr id="8" name="矩形 7"/>
          <p:cNvSpPr/>
          <p:nvPr/>
        </p:nvSpPr>
        <p:spPr>
          <a:xfrm>
            <a:off x="7903647" y="130281"/>
            <a:ext cx="4288353"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證券商應辦理事項</a:t>
            </a:r>
          </a:p>
        </p:txBody>
      </p:sp>
    </p:spTree>
    <p:extLst>
      <p:ext uri="{BB962C8B-B14F-4D97-AF65-F5344CB8AC3E}">
        <p14:creationId xmlns:p14="http://schemas.microsoft.com/office/powerpoint/2010/main" val="265077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4015471829"/>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8</a:t>
            </a:fld>
            <a:endParaRPr lang="zh-TW" altLang="en-US" dirty="0"/>
          </a:p>
        </p:txBody>
      </p:sp>
      <p:sp>
        <p:nvSpPr>
          <p:cNvPr id="8" name="矩形 7"/>
          <p:cNvSpPr/>
          <p:nvPr/>
        </p:nvSpPr>
        <p:spPr>
          <a:xfrm>
            <a:off x="7903647" y="130281"/>
            <a:ext cx="4288353"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證券商應辦理事項</a:t>
            </a:r>
          </a:p>
        </p:txBody>
      </p:sp>
    </p:spTree>
    <p:extLst>
      <p:ext uri="{BB962C8B-B14F-4D97-AF65-F5344CB8AC3E}">
        <p14:creationId xmlns:p14="http://schemas.microsoft.com/office/powerpoint/2010/main" val="848944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單箭頭接點 3"/>
          <p:cNvCxnSpPr/>
          <p:nvPr/>
        </p:nvCxnSpPr>
        <p:spPr>
          <a:xfrm>
            <a:off x="4732369" y="975237"/>
            <a:ext cx="7683500" cy="0"/>
          </a:xfrm>
          <a:prstGeom prst="straightConnector1">
            <a:avLst/>
          </a:prstGeom>
          <a:ln w="41275">
            <a:solidFill>
              <a:schemeClr val="accent5">
                <a:lumMod val="5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五邊形 17">
            <a:extLst>
              <a:ext uri="{FF2B5EF4-FFF2-40B4-BE49-F238E27FC236}">
                <a16:creationId xmlns:a16="http://schemas.microsoft.com/office/drawing/2014/main" id="{C3D1B46B-2950-2147-807D-DF0B8EE545F1}"/>
              </a:ext>
            </a:extLst>
          </p:cNvPr>
          <p:cNvSpPr/>
          <p:nvPr/>
        </p:nvSpPr>
        <p:spPr>
          <a:xfrm>
            <a:off x="290023" y="1249378"/>
            <a:ext cx="11370840" cy="5042780"/>
          </a:xfrm>
          <a:prstGeom prst="homePlate">
            <a:avLst>
              <a:gd name="adj" fmla="val 26481"/>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zh-TW" sz="2000" b="1" dirty="0">
                <a:solidFill>
                  <a:schemeClr val="tx1"/>
                </a:solidFill>
                <a:latin typeface="微軟正黑體" panose="020B0604030504040204" pitchFamily="34" charset="-120"/>
                <a:ea typeface="微軟正黑體" panose="020B0604030504040204" pitchFamily="34" charset="-120"/>
              </a:rPr>
              <a:t>	</a:t>
            </a: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endParaRPr lang="en-US" altLang="zh-TW" sz="2000" b="1" dirty="0">
              <a:solidFill>
                <a:schemeClr val="tx1"/>
              </a:solidFill>
              <a:latin typeface="微軟正黑體" panose="020B0604030504040204" pitchFamily="34" charset="-120"/>
              <a:ea typeface="微軟正黑體" panose="020B0604030504040204" pitchFamily="34" charset="-120"/>
            </a:endParaRPr>
          </a:p>
          <a:p>
            <a:r>
              <a:rPr lang="en-US" altLang="zh-TW" sz="2000" b="1" dirty="0">
                <a:solidFill>
                  <a:schemeClr val="tx1"/>
                </a:solidFill>
                <a:latin typeface="微軟正黑體" panose="020B0604030504040204" pitchFamily="34" charset="-120"/>
                <a:ea typeface="微軟正黑體" panose="020B0604030504040204" pitchFamily="34" charset="-120"/>
              </a:rPr>
              <a:t/>
            </a:r>
            <a:br>
              <a:rPr lang="en-US" altLang="zh-TW" sz="2000" b="1" dirty="0">
                <a:solidFill>
                  <a:schemeClr val="tx1"/>
                </a:solidFill>
                <a:latin typeface="微軟正黑體" panose="020B0604030504040204" pitchFamily="34" charset="-120"/>
                <a:ea typeface="微軟正黑體" panose="020B0604030504040204" pitchFamily="34" charset="-120"/>
              </a:rPr>
            </a:br>
            <a:endParaRPr lang="zh-TW" altLang="en-US" sz="2000" b="1" dirty="0">
              <a:solidFill>
                <a:schemeClr val="tx1"/>
              </a:solidFill>
              <a:latin typeface="微軟正黑體" panose="020B0604030504040204" pitchFamily="34" charset="-120"/>
              <a:ea typeface="微軟正黑體" panose="020B0604030504040204" pitchFamily="34" charset="-120"/>
            </a:endParaRPr>
          </a:p>
        </p:txBody>
      </p:sp>
      <p:graphicFrame>
        <p:nvGraphicFramePr>
          <p:cNvPr id="6" name="資料庫圖表 5"/>
          <p:cNvGraphicFramePr/>
          <p:nvPr>
            <p:extLst>
              <p:ext uri="{D42A27DB-BD31-4B8C-83A1-F6EECF244321}">
                <p14:modId xmlns:p14="http://schemas.microsoft.com/office/powerpoint/2010/main" val="1925673332"/>
              </p:ext>
            </p:extLst>
          </p:nvPr>
        </p:nvGraphicFramePr>
        <p:xfrm>
          <a:off x="622568" y="1674891"/>
          <a:ext cx="9508259" cy="4237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投影片編號版面配置區 4">
            <a:extLst>
              <a:ext uri="{FF2B5EF4-FFF2-40B4-BE49-F238E27FC236}">
                <a16:creationId xmlns:a16="http://schemas.microsoft.com/office/drawing/2014/main" id="{5445460A-5AD5-1CEF-F299-3E868F186235}"/>
              </a:ext>
            </a:extLst>
          </p:cNvPr>
          <p:cNvSpPr>
            <a:spLocks noGrp="1"/>
          </p:cNvSpPr>
          <p:nvPr>
            <p:ph type="sldNum" sz="quarter" idx="12"/>
          </p:nvPr>
        </p:nvSpPr>
        <p:spPr/>
        <p:txBody>
          <a:bodyPr/>
          <a:lstStyle/>
          <a:p>
            <a:fld id="{6ABCB4E2-41CB-4F67-98E5-10C93D564FA2}" type="slidenum">
              <a:rPr lang="zh-TW" altLang="en-US" smtClean="0"/>
              <a:t>9</a:t>
            </a:fld>
            <a:endParaRPr lang="zh-TW" altLang="en-US" dirty="0"/>
          </a:p>
        </p:txBody>
      </p:sp>
      <p:sp>
        <p:nvSpPr>
          <p:cNvPr id="8" name="矩形 7"/>
          <p:cNvSpPr/>
          <p:nvPr/>
        </p:nvSpPr>
        <p:spPr>
          <a:xfrm>
            <a:off x="7903647" y="155453"/>
            <a:ext cx="4288353" cy="707886"/>
          </a:xfrm>
          <a:prstGeom prst="rect">
            <a:avLst/>
          </a:prstGeom>
        </p:spPr>
        <p:txBody>
          <a:bodyPr wrap="none">
            <a:spAutoFit/>
          </a:bodyPr>
          <a:lstStyle/>
          <a:p>
            <a:r>
              <a:rPr lang="zh-TW" altLang="en-US" sz="4000" b="1" dirty="0">
                <a:solidFill>
                  <a:schemeClr val="accent5">
                    <a:lumMod val="50000"/>
                  </a:schemeClr>
                </a:solidFill>
                <a:latin typeface="微軟正黑體" panose="020B0604030504040204" pitchFamily="34" charset="-120"/>
                <a:ea typeface="微軟正黑體" panose="020B0604030504040204" pitchFamily="34" charset="-120"/>
              </a:rPr>
              <a:t>證券商應辦理事項</a:t>
            </a:r>
          </a:p>
        </p:txBody>
      </p:sp>
    </p:spTree>
    <p:extLst>
      <p:ext uri="{BB962C8B-B14F-4D97-AF65-F5344CB8AC3E}">
        <p14:creationId xmlns:p14="http://schemas.microsoft.com/office/powerpoint/2010/main" val="2561013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35952</TotalTime>
  <Words>2967</Words>
  <Application>Microsoft Office PowerPoint</Application>
  <PresentationFormat>寬螢幕</PresentationFormat>
  <Paragraphs>481</Paragraphs>
  <Slides>33</Slides>
  <Notes>33</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33</vt:i4>
      </vt:variant>
    </vt:vector>
  </HeadingPairs>
  <TitlesOfParts>
    <vt:vector size="39" baseType="lpstr">
      <vt:lpstr>微軟正黑體</vt:lpstr>
      <vt:lpstr>新細明體</vt:lpstr>
      <vt:lpstr>Arial</vt:lpstr>
      <vt:lpstr>Calibri</vt:lpstr>
      <vt:lpstr>Calibri Light</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缺失案例分享</dc:title>
  <dc:creator>89000939</dc:creator>
  <cp:lastModifiedBy>黃書芸</cp:lastModifiedBy>
  <cp:revision>942</cp:revision>
  <cp:lastPrinted>2023-10-02T09:51:05Z</cp:lastPrinted>
  <dcterms:created xsi:type="dcterms:W3CDTF">2023-05-11T01:32:37Z</dcterms:created>
  <dcterms:modified xsi:type="dcterms:W3CDTF">2023-10-19T07:54:21Z</dcterms:modified>
</cp:coreProperties>
</file>