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2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3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4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5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6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27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28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29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30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516" r:id="rId2"/>
    <p:sldId id="544" r:id="rId3"/>
    <p:sldId id="387" r:id="rId4"/>
    <p:sldId id="579" r:id="rId5"/>
    <p:sldId id="592" r:id="rId6"/>
    <p:sldId id="603" r:id="rId7"/>
    <p:sldId id="601" r:id="rId8"/>
    <p:sldId id="604" r:id="rId9"/>
    <p:sldId id="602" r:id="rId10"/>
    <p:sldId id="571" r:id="rId11"/>
    <p:sldId id="580" r:id="rId12"/>
    <p:sldId id="598" r:id="rId13"/>
    <p:sldId id="599" r:id="rId14"/>
    <p:sldId id="600" r:id="rId15"/>
    <p:sldId id="582" r:id="rId16"/>
    <p:sldId id="581" r:id="rId17"/>
    <p:sldId id="583" r:id="rId18"/>
    <p:sldId id="585" r:id="rId19"/>
    <p:sldId id="605" r:id="rId20"/>
    <p:sldId id="593" r:id="rId21"/>
    <p:sldId id="594" r:id="rId22"/>
    <p:sldId id="595" r:id="rId23"/>
    <p:sldId id="596" r:id="rId24"/>
    <p:sldId id="597" r:id="rId25"/>
    <p:sldId id="586" r:id="rId26"/>
    <p:sldId id="587" r:id="rId27"/>
    <p:sldId id="588" r:id="rId28"/>
    <p:sldId id="589" r:id="rId29"/>
    <p:sldId id="590" r:id="rId30"/>
    <p:sldId id="591" r:id="rId31"/>
    <p:sldId id="284" r:id="rId32"/>
  </p:sldIdLst>
  <p:sldSz cx="12192000" cy="6858000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FFFFFF"/>
    <a:srgbClr val="8FAADC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7270" autoAdjust="0"/>
  </p:normalViewPr>
  <p:slideViewPr>
    <p:cSldViewPr snapToGrid="0">
      <p:cViewPr varScale="1">
        <p:scale>
          <a:sx n="68" d="100"/>
          <a:sy n="68" d="100"/>
        </p:scale>
        <p:origin x="1349" y="5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三竹</c:v>
                </c:pt>
                <c:pt idx="1">
                  <c:v>奇唯</c:v>
                </c:pt>
                <c:pt idx="2">
                  <c:v>嘉實</c:v>
                </c:pt>
                <c:pt idx="3">
                  <c:v>凱衛</c:v>
                </c:pt>
                <c:pt idx="4">
                  <c:v>中菲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65</c:v>
                </c:pt>
                <c:pt idx="1">
                  <c:v>53.3</c:v>
                </c:pt>
                <c:pt idx="2">
                  <c:v>38.299999999999997</c:v>
                </c:pt>
                <c:pt idx="3">
                  <c:v>35</c:v>
                </c:pt>
                <c:pt idx="4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嘉實</c:v>
                </c:pt>
                <c:pt idx="1">
                  <c:v>三竹</c:v>
                </c:pt>
                <c:pt idx="2">
                  <c:v>中菲</c:v>
                </c:pt>
                <c:pt idx="3">
                  <c:v>路孚特</c:v>
                </c:pt>
                <c:pt idx="4">
                  <c:v>鉅亨</c:v>
                </c:pt>
                <c:pt idx="5">
                  <c:v>股狗網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27.9</c:v>
                </c:pt>
                <c:pt idx="1">
                  <c:v>17.8</c:v>
                </c:pt>
                <c:pt idx="2">
                  <c:v>12.4</c:v>
                </c:pt>
                <c:pt idx="3">
                  <c:v>11.3</c:v>
                </c:pt>
                <c:pt idx="4">
                  <c:v>10.1</c:v>
                </c:pt>
                <c:pt idx="5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5"/>
                <c:pt idx="0">
                  <c:v>雷影</c:v>
                </c:pt>
                <c:pt idx="1">
                  <c:v>中菲</c:v>
                </c:pt>
                <c:pt idx="2">
                  <c:v>精誠</c:v>
                </c:pt>
                <c:pt idx="3">
                  <c:v>嘉實</c:v>
                </c:pt>
                <c:pt idx="4">
                  <c:v>大州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14.9</c:v>
                </c:pt>
                <c:pt idx="1">
                  <c:v>14.2</c:v>
                </c:pt>
                <c:pt idx="2">
                  <c:v>12</c:v>
                </c:pt>
                <c:pt idx="3">
                  <c:v>11.4</c:v>
                </c:pt>
                <c:pt idx="4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5"/>
                <c:pt idx="0">
                  <c:v>中菲</c:v>
                </c:pt>
                <c:pt idx="1">
                  <c:v>精誠</c:v>
                </c:pt>
                <c:pt idx="2">
                  <c:v>凱衛</c:v>
                </c:pt>
                <c:pt idx="3">
                  <c:v>三竹</c:v>
                </c:pt>
                <c:pt idx="4">
                  <c:v>大州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24.7</c:v>
                </c:pt>
                <c:pt idx="1">
                  <c:v>9.6</c:v>
                </c:pt>
                <c:pt idx="2">
                  <c:v>6.2</c:v>
                </c:pt>
                <c:pt idx="3">
                  <c:v>2.1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5"/>
                <c:pt idx="0">
                  <c:v>中菲</c:v>
                </c:pt>
                <c:pt idx="1">
                  <c:v>精誠</c:v>
                </c:pt>
                <c:pt idx="2">
                  <c:v>凱衛</c:v>
                </c:pt>
                <c:pt idx="3">
                  <c:v>博暉</c:v>
                </c:pt>
                <c:pt idx="4">
                  <c:v>日泰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44.3</c:v>
                </c:pt>
                <c:pt idx="1">
                  <c:v>20.7</c:v>
                </c:pt>
                <c:pt idx="2">
                  <c:v>19.100000000000001</c:v>
                </c:pt>
                <c:pt idx="3">
                  <c:v>14.9</c:v>
                </c:pt>
                <c:pt idx="4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三竹</c:v>
                </c:pt>
                <c:pt idx="1">
                  <c:v>精誠</c:v>
                </c:pt>
                <c:pt idx="2">
                  <c:v>嘉實</c:v>
                </c:pt>
                <c:pt idx="3">
                  <c:v>凱衛</c:v>
                </c:pt>
                <c:pt idx="4">
                  <c:v>百商</c:v>
                </c:pt>
                <c:pt idx="5">
                  <c:v>致新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92.8</c:v>
                </c:pt>
                <c:pt idx="1">
                  <c:v>9.5</c:v>
                </c:pt>
                <c:pt idx="2">
                  <c:v>9.5</c:v>
                </c:pt>
                <c:pt idx="3">
                  <c:v>7.1</c:v>
                </c:pt>
                <c:pt idx="4">
                  <c:v>4.7</c:v>
                </c:pt>
                <c:pt idx="5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嘉實</c:v>
                </c:pt>
                <c:pt idx="1">
                  <c:v>凱衛</c:v>
                </c:pt>
                <c:pt idx="2">
                  <c:v>奇唯</c:v>
                </c:pt>
                <c:pt idx="3">
                  <c:v>精誠</c:v>
                </c:pt>
                <c:pt idx="4">
                  <c:v>致新</c:v>
                </c:pt>
                <c:pt idx="5">
                  <c:v>兆源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64.8</c:v>
                </c:pt>
                <c:pt idx="1">
                  <c:v>24.3</c:v>
                </c:pt>
                <c:pt idx="2">
                  <c:v>13.5</c:v>
                </c:pt>
                <c:pt idx="3">
                  <c:v>10.8</c:v>
                </c:pt>
                <c:pt idx="4">
                  <c:v>5.4</c:v>
                </c:pt>
                <c:pt idx="5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5"/>
                <c:pt idx="0">
                  <c:v>嘉實</c:v>
                </c:pt>
                <c:pt idx="1">
                  <c:v>大州</c:v>
                </c:pt>
                <c:pt idx="2">
                  <c:v>奇唯</c:v>
                </c:pt>
                <c:pt idx="3">
                  <c:v>精誠</c:v>
                </c:pt>
                <c:pt idx="4">
                  <c:v>其他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40.5</c:v>
                </c:pt>
                <c:pt idx="1">
                  <c:v>16.2</c:v>
                </c:pt>
                <c:pt idx="2">
                  <c:v>16.2</c:v>
                </c:pt>
                <c:pt idx="3">
                  <c:v>8.1</c:v>
                </c:pt>
                <c:pt idx="4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三竹</c:v>
                </c:pt>
                <c:pt idx="1">
                  <c:v>精誠</c:v>
                </c:pt>
                <c:pt idx="2">
                  <c:v>嘉實</c:v>
                </c:pt>
                <c:pt idx="3">
                  <c:v>奇唯</c:v>
                </c:pt>
                <c:pt idx="4">
                  <c:v>寶碩</c:v>
                </c:pt>
                <c:pt idx="5">
                  <c:v>大州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38.799999999999997</c:v>
                </c:pt>
                <c:pt idx="1">
                  <c:v>36.1</c:v>
                </c:pt>
                <c:pt idx="2">
                  <c:v>22.2</c:v>
                </c:pt>
                <c:pt idx="3">
                  <c:v>19.399999999999999</c:v>
                </c:pt>
                <c:pt idx="4">
                  <c:v>13.8</c:v>
                </c:pt>
                <c:pt idx="5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雷影</c:v>
                </c:pt>
                <c:pt idx="1">
                  <c:v>中菲</c:v>
                </c:pt>
                <c:pt idx="2">
                  <c:v>奇唯</c:v>
                </c:pt>
                <c:pt idx="3">
                  <c:v>大州</c:v>
                </c:pt>
                <c:pt idx="4">
                  <c:v>精誠</c:v>
                </c:pt>
                <c:pt idx="5">
                  <c:v>嘉實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25.7</c:v>
                </c:pt>
                <c:pt idx="1">
                  <c:v>22.8</c:v>
                </c:pt>
                <c:pt idx="2">
                  <c:v>17.100000000000001</c:v>
                </c:pt>
                <c:pt idx="3">
                  <c:v>17.100000000000001</c:v>
                </c:pt>
                <c:pt idx="4">
                  <c:v>11.4</c:v>
                </c:pt>
                <c:pt idx="5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6"/>
                <c:pt idx="0">
                  <c:v>中菲</c:v>
                </c:pt>
                <c:pt idx="1">
                  <c:v>奇唯</c:v>
                </c:pt>
                <c:pt idx="2">
                  <c:v>大州</c:v>
                </c:pt>
                <c:pt idx="3">
                  <c:v>精誠</c:v>
                </c:pt>
                <c:pt idx="4">
                  <c:v>凌群</c:v>
                </c:pt>
                <c:pt idx="5">
                  <c:v>凱衛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28.5</c:v>
                </c:pt>
                <c:pt idx="1">
                  <c:v>17.8</c:v>
                </c:pt>
                <c:pt idx="2">
                  <c:v>17.8</c:v>
                </c:pt>
                <c:pt idx="3">
                  <c:v>17.8</c:v>
                </c:pt>
                <c:pt idx="4">
                  <c:v>10.7</c:v>
                </c:pt>
                <c:pt idx="5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工作表1!$A$2:$A$7</c:f>
              <c:strCache>
                <c:ptCount val="5"/>
                <c:pt idx="0">
                  <c:v>中非</c:v>
                </c:pt>
                <c:pt idx="1">
                  <c:v>精誠</c:v>
                </c:pt>
                <c:pt idx="2">
                  <c:v>凱衛</c:v>
                </c:pt>
                <c:pt idx="3">
                  <c:v>奇唯</c:v>
                </c:pt>
                <c:pt idx="4">
                  <c:v>大州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47.5</c:v>
                </c:pt>
                <c:pt idx="1">
                  <c:v>17.5</c:v>
                </c:pt>
                <c:pt idx="2">
                  <c:v>15</c:v>
                </c:pt>
                <c:pt idx="3">
                  <c:v>12.5</c:v>
                </c:pt>
                <c:pt idx="4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比例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三竹</c:v>
                </c:pt>
                <c:pt idx="1">
                  <c:v>凱衛</c:v>
                </c:pt>
                <c:pt idx="2">
                  <c:v>嘉實</c:v>
                </c:pt>
                <c:pt idx="3">
                  <c:v>奇唯</c:v>
                </c:pt>
                <c:pt idx="4">
                  <c:v>中菲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63.2</c:v>
                </c:pt>
                <c:pt idx="1">
                  <c:v>53.3</c:v>
                </c:pt>
                <c:pt idx="2">
                  <c:v>51.2</c:v>
                </c:pt>
                <c:pt idx="3">
                  <c:v>49.1</c:v>
                </c:pt>
                <c:pt idx="4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3-4492-80E0-3DAE97C3A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8402304"/>
        <c:axId val="1843322368"/>
      </c:barChart>
      <c:catAx>
        <c:axId val="112840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43322368"/>
        <c:crosses val="autoZero"/>
        <c:auto val="1"/>
        <c:lblAlgn val="ctr"/>
        <c:lblOffset val="100"/>
        <c:noMultiLvlLbl val="0"/>
      </c:catAx>
      <c:valAx>
        <c:axId val="184332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28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 baseline="0">
          <a:solidFill>
            <a:srgbClr val="002060"/>
          </a:solidFill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3DD141-68DE-4D81-A230-C2B3F488431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4BE3CB39-3164-41C7-B150-6561A2D006FE}">
      <dgm:prSet phldrT="[文字]" custT="1"/>
      <dgm:spPr>
        <a:solidFill>
          <a:srgbClr val="00B0F0"/>
        </a:solidFill>
      </dgm:spPr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備援機制之妥適性分析</a:t>
          </a:r>
          <a:endParaRPr lang="en-US" altLang="zh-TW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EFBE2-BE72-4103-A2A7-31D7FE135F1E}" type="parTrans" cxnId="{801A1C24-DB42-4BA1-878E-900E219EDAB4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E6A5019-D7AC-47A7-A76D-6548E9E1F4BB}" type="sibTrans" cxnId="{801A1C24-DB42-4BA1-878E-900E219EDAB4}">
      <dgm:prSet/>
      <dgm:spPr/>
      <dgm:t>
        <a:bodyPr/>
        <a:lstStyle/>
        <a:p>
          <a:endParaRPr lang="zh-TW" altLang="en-US" sz="28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65197D8-5154-48A5-8D0D-88DBFC702B56}">
      <dgm:prSet phldrT="[文字]" custT="1"/>
      <dgm:spPr>
        <a:solidFill>
          <a:schemeClr val="accent2"/>
        </a:solidFill>
      </dgm:spPr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申報資料常見問題及項目調整</a:t>
          </a:r>
        </a:p>
      </dgm:t>
    </dgm:pt>
    <dgm:pt modelId="{F99C5A63-BCAD-4DD4-B4D6-DA4A90C5C9C6}" type="parTrans" cxnId="{69815C6C-20EE-41ED-B0DB-439DAF238FD7}">
      <dgm:prSet/>
      <dgm:spPr/>
      <dgm:t>
        <a:bodyPr/>
        <a:lstStyle/>
        <a:p>
          <a:endParaRPr lang="zh-TW" altLang="en-US"/>
        </a:p>
      </dgm:t>
    </dgm:pt>
    <dgm:pt modelId="{FC747CA7-1AC3-4887-B30C-5F3E7DC49218}" type="sibTrans" cxnId="{69815C6C-20EE-41ED-B0DB-439DAF238FD7}">
      <dgm:prSet/>
      <dgm:spPr/>
      <dgm:t>
        <a:bodyPr/>
        <a:lstStyle/>
        <a:p>
          <a:endParaRPr lang="zh-TW" altLang="en-US"/>
        </a:p>
      </dgm:t>
    </dgm:pt>
    <dgm:pt modelId="{FEB76348-C359-4359-8DF2-E4CABBA830CA}">
      <dgm:prSet custT="1"/>
      <dgm:spPr/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委外資訊廠商集中度分析</a:t>
          </a:r>
        </a:p>
      </dgm:t>
    </dgm:pt>
    <dgm:pt modelId="{0887313D-7395-4CC2-A9C9-DEA9413976B1}" type="parTrans" cxnId="{89C6E4EC-1DB5-4035-A888-FD8B78AB8636}">
      <dgm:prSet/>
      <dgm:spPr/>
      <dgm:t>
        <a:bodyPr/>
        <a:lstStyle/>
        <a:p>
          <a:endParaRPr lang="zh-TW" altLang="en-US"/>
        </a:p>
      </dgm:t>
    </dgm:pt>
    <dgm:pt modelId="{430F46A2-B61D-4D6F-846B-44E0082ED654}" type="sibTrans" cxnId="{89C6E4EC-1DB5-4035-A888-FD8B78AB8636}">
      <dgm:prSet/>
      <dgm:spPr/>
      <dgm:t>
        <a:bodyPr/>
        <a:lstStyle/>
        <a:p>
          <a:endParaRPr lang="zh-TW" altLang="en-US"/>
        </a:p>
      </dgm:t>
    </dgm:pt>
    <dgm:pt modelId="{B8BAEF70-10C0-4887-B679-BF3511AC0903}">
      <dgm:prSet custT="1"/>
      <dgm:spPr/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委外廠商之市占率分析</a:t>
          </a:r>
        </a:p>
      </dgm:t>
    </dgm:pt>
    <dgm:pt modelId="{27A7FF71-F0DF-4BC0-A872-BE313F04D048}" type="parTrans" cxnId="{0D24AD44-2EC2-4B90-9E88-537BADEBFC65}">
      <dgm:prSet/>
      <dgm:spPr/>
      <dgm:t>
        <a:bodyPr/>
        <a:lstStyle/>
        <a:p>
          <a:endParaRPr lang="zh-TW" altLang="en-US"/>
        </a:p>
      </dgm:t>
    </dgm:pt>
    <dgm:pt modelId="{BE7F646A-4FC6-43A7-B099-870B1FA9762A}" type="sibTrans" cxnId="{0D24AD44-2EC2-4B90-9E88-537BADEBFC65}">
      <dgm:prSet/>
      <dgm:spPr/>
      <dgm:t>
        <a:bodyPr/>
        <a:lstStyle/>
        <a:p>
          <a:endParaRPr lang="zh-TW" altLang="en-US"/>
        </a:p>
      </dgm:t>
    </dgm:pt>
    <dgm:pt modelId="{6CE6F2D1-E4C2-4291-84F2-1686FDAF8CF9}" type="pres">
      <dgm:prSet presAssocID="{E93DD141-68DE-4D81-A230-C2B3F4884312}" presName="Name0" presStyleCnt="0">
        <dgm:presLayoutVars>
          <dgm:chMax val="7"/>
          <dgm:chPref val="7"/>
          <dgm:dir/>
        </dgm:presLayoutVars>
      </dgm:prSet>
      <dgm:spPr/>
    </dgm:pt>
    <dgm:pt modelId="{D8E834B1-2A3F-4591-9712-5A92149140FB}" type="pres">
      <dgm:prSet presAssocID="{E93DD141-68DE-4D81-A230-C2B3F4884312}" presName="Name1" presStyleCnt="0"/>
      <dgm:spPr/>
    </dgm:pt>
    <dgm:pt modelId="{AAF5FBDA-E06F-4E02-BF73-38729E9BF556}" type="pres">
      <dgm:prSet presAssocID="{E93DD141-68DE-4D81-A230-C2B3F4884312}" presName="cycle" presStyleCnt="0"/>
      <dgm:spPr/>
    </dgm:pt>
    <dgm:pt modelId="{801E53A7-CF58-4CBB-B6C2-0065D1F6B175}" type="pres">
      <dgm:prSet presAssocID="{E93DD141-68DE-4D81-A230-C2B3F4884312}" presName="srcNode" presStyleLbl="node1" presStyleIdx="0" presStyleCnt="4"/>
      <dgm:spPr/>
    </dgm:pt>
    <dgm:pt modelId="{DC177348-F5C4-4ECE-B35B-AD31540E4D16}" type="pres">
      <dgm:prSet presAssocID="{E93DD141-68DE-4D81-A230-C2B3F4884312}" presName="conn" presStyleLbl="parChTrans1D2" presStyleIdx="0" presStyleCnt="1"/>
      <dgm:spPr/>
    </dgm:pt>
    <dgm:pt modelId="{25E67378-DD77-4CA9-AA1D-0767EEDCEE1D}" type="pres">
      <dgm:prSet presAssocID="{E93DD141-68DE-4D81-A230-C2B3F4884312}" presName="extraNode" presStyleLbl="node1" presStyleIdx="0" presStyleCnt="4"/>
      <dgm:spPr/>
    </dgm:pt>
    <dgm:pt modelId="{0E96FBCA-B530-4B0F-84A1-BC3FCE50D427}" type="pres">
      <dgm:prSet presAssocID="{E93DD141-68DE-4D81-A230-C2B3F4884312}" presName="dstNode" presStyleLbl="node1" presStyleIdx="0" presStyleCnt="4"/>
      <dgm:spPr/>
    </dgm:pt>
    <dgm:pt modelId="{E8928A01-BE0B-4929-A714-157E62837F0C}" type="pres">
      <dgm:prSet presAssocID="{265197D8-5154-48A5-8D0D-88DBFC702B56}" presName="text_1" presStyleLbl="node1" presStyleIdx="0" presStyleCnt="4">
        <dgm:presLayoutVars>
          <dgm:bulletEnabled val="1"/>
        </dgm:presLayoutVars>
      </dgm:prSet>
      <dgm:spPr/>
    </dgm:pt>
    <dgm:pt modelId="{A2ABC558-5BCC-46DB-9F29-644B5A59C1E5}" type="pres">
      <dgm:prSet presAssocID="{265197D8-5154-48A5-8D0D-88DBFC702B56}" presName="accent_1" presStyleCnt="0"/>
      <dgm:spPr/>
    </dgm:pt>
    <dgm:pt modelId="{1A0C49FA-5B73-4FEE-B726-F556DABFDD57}" type="pres">
      <dgm:prSet presAssocID="{265197D8-5154-48A5-8D0D-88DBFC702B56}" presName="accentRepeatNode" presStyleLbl="solidFgAcc1" presStyleIdx="0" presStyleCnt="4"/>
      <dgm:spPr/>
    </dgm:pt>
    <dgm:pt modelId="{222D0FE5-0366-47B1-BE0C-7F76BDF7575C}" type="pres">
      <dgm:prSet presAssocID="{FEB76348-C359-4359-8DF2-E4CABBA830CA}" presName="text_2" presStyleLbl="node1" presStyleIdx="1" presStyleCnt="4">
        <dgm:presLayoutVars>
          <dgm:bulletEnabled val="1"/>
        </dgm:presLayoutVars>
      </dgm:prSet>
      <dgm:spPr/>
    </dgm:pt>
    <dgm:pt modelId="{70097A05-B4A2-47A7-B52D-2A748B929085}" type="pres">
      <dgm:prSet presAssocID="{FEB76348-C359-4359-8DF2-E4CABBA830CA}" presName="accent_2" presStyleCnt="0"/>
      <dgm:spPr/>
    </dgm:pt>
    <dgm:pt modelId="{63DB40E2-9274-426E-91D9-1F2AC373AB02}" type="pres">
      <dgm:prSet presAssocID="{FEB76348-C359-4359-8DF2-E4CABBA830CA}" presName="accentRepeatNode" presStyleLbl="solidFgAcc1" presStyleIdx="1" presStyleCnt="4"/>
      <dgm:spPr/>
    </dgm:pt>
    <dgm:pt modelId="{E203E0A6-872C-4BB8-B8C6-38A96C94548A}" type="pres">
      <dgm:prSet presAssocID="{B8BAEF70-10C0-4887-B679-BF3511AC0903}" presName="text_3" presStyleLbl="node1" presStyleIdx="2" presStyleCnt="4">
        <dgm:presLayoutVars>
          <dgm:bulletEnabled val="1"/>
        </dgm:presLayoutVars>
      </dgm:prSet>
      <dgm:spPr/>
    </dgm:pt>
    <dgm:pt modelId="{1C8A40AC-FC61-46FB-A1E6-E620CAFEA94A}" type="pres">
      <dgm:prSet presAssocID="{B8BAEF70-10C0-4887-B679-BF3511AC0903}" presName="accent_3" presStyleCnt="0"/>
      <dgm:spPr/>
    </dgm:pt>
    <dgm:pt modelId="{5992778B-A02E-4D8C-B19F-F93A772EDCC5}" type="pres">
      <dgm:prSet presAssocID="{B8BAEF70-10C0-4887-B679-BF3511AC0903}" presName="accentRepeatNode" presStyleLbl="solidFgAcc1" presStyleIdx="2" presStyleCnt="4"/>
      <dgm:spPr/>
    </dgm:pt>
    <dgm:pt modelId="{D25748C6-91E8-4174-82F4-4DD2C2F470C9}" type="pres">
      <dgm:prSet presAssocID="{4BE3CB39-3164-41C7-B150-6561A2D006FE}" presName="text_4" presStyleLbl="node1" presStyleIdx="3" presStyleCnt="4">
        <dgm:presLayoutVars>
          <dgm:bulletEnabled val="1"/>
        </dgm:presLayoutVars>
      </dgm:prSet>
      <dgm:spPr/>
    </dgm:pt>
    <dgm:pt modelId="{96E30BBA-0772-4E8B-B679-72722206C4E2}" type="pres">
      <dgm:prSet presAssocID="{4BE3CB39-3164-41C7-B150-6561A2D006FE}" presName="accent_4" presStyleCnt="0"/>
      <dgm:spPr/>
    </dgm:pt>
    <dgm:pt modelId="{CB131BF8-CC2E-4D96-80E1-C6D64D510642}" type="pres">
      <dgm:prSet presAssocID="{4BE3CB39-3164-41C7-B150-6561A2D006FE}" presName="accentRepeatNode" presStyleLbl="solidFgAcc1" presStyleIdx="3" presStyleCnt="4"/>
      <dgm:spPr/>
    </dgm:pt>
  </dgm:ptLst>
  <dgm:cxnLst>
    <dgm:cxn modelId="{801A1C24-DB42-4BA1-878E-900E219EDAB4}" srcId="{E93DD141-68DE-4D81-A230-C2B3F4884312}" destId="{4BE3CB39-3164-41C7-B150-6561A2D006FE}" srcOrd="3" destOrd="0" parTransId="{41CEFBE2-BE72-4103-A2A7-31D7FE135F1E}" sibTransId="{BE6A5019-D7AC-47A7-A76D-6548E9E1F4BB}"/>
    <dgm:cxn modelId="{6DE35F3C-CD95-4B99-ABC6-F52EE18DAB3A}" type="presOf" srcId="{E93DD141-68DE-4D81-A230-C2B3F4884312}" destId="{6CE6F2D1-E4C2-4291-84F2-1686FDAF8CF9}" srcOrd="0" destOrd="0" presId="urn:microsoft.com/office/officeart/2008/layout/VerticalCurvedList"/>
    <dgm:cxn modelId="{0D24AD44-2EC2-4B90-9E88-537BADEBFC65}" srcId="{E93DD141-68DE-4D81-A230-C2B3F4884312}" destId="{B8BAEF70-10C0-4887-B679-BF3511AC0903}" srcOrd="2" destOrd="0" parTransId="{27A7FF71-F0DF-4BC0-A872-BE313F04D048}" sibTransId="{BE7F646A-4FC6-43A7-B099-870B1FA9762A}"/>
    <dgm:cxn modelId="{D07CE765-D8A0-482C-8FEF-8CE15BB84FA1}" type="presOf" srcId="{B8BAEF70-10C0-4887-B679-BF3511AC0903}" destId="{E203E0A6-872C-4BB8-B8C6-38A96C94548A}" srcOrd="0" destOrd="0" presId="urn:microsoft.com/office/officeart/2008/layout/VerticalCurvedList"/>
    <dgm:cxn modelId="{81E28E6B-C121-4C48-B6C0-8FB2266C8838}" type="presOf" srcId="{FEB76348-C359-4359-8DF2-E4CABBA830CA}" destId="{222D0FE5-0366-47B1-BE0C-7F76BDF7575C}" srcOrd="0" destOrd="0" presId="urn:microsoft.com/office/officeart/2008/layout/VerticalCurvedList"/>
    <dgm:cxn modelId="{69815C6C-20EE-41ED-B0DB-439DAF238FD7}" srcId="{E93DD141-68DE-4D81-A230-C2B3F4884312}" destId="{265197D8-5154-48A5-8D0D-88DBFC702B56}" srcOrd="0" destOrd="0" parTransId="{F99C5A63-BCAD-4DD4-B4D6-DA4A90C5C9C6}" sibTransId="{FC747CA7-1AC3-4887-B30C-5F3E7DC49218}"/>
    <dgm:cxn modelId="{36B31CA8-9A46-4D82-8742-73CD492F3201}" type="presOf" srcId="{265197D8-5154-48A5-8D0D-88DBFC702B56}" destId="{E8928A01-BE0B-4929-A714-157E62837F0C}" srcOrd="0" destOrd="0" presId="urn:microsoft.com/office/officeart/2008/layout/VerticalCurvedList"/>
    <dgm:cxn modelId="{89C6E4EC-1DB5-4035-A888-FD8B78AB8636}" srcId="{E93DD141-68DE-4D81-A230-C2B3F4884312}" destId="{FEB76348-C359-4359-8DF2-E4CABBA830CA}" srcOrd="1" destOrd="0" parTransId="{0887313D-7395-4CC2-A9C9-DEA9413976B1}" sibTransId="{430F46A2-B61D-4D6F-846B-44E0082ED654}"/>
    <dgm:cxn modelId="{D7E51AED-AF1E-4FE6-9368-DCFB363A7BFD}" type="presOf" srcId="{FC747CA7-1AC3-4887-B30C-5F3E7DC49218}" destId="{DC177348-F5C4-4ECE-B35B-AD31540E4D16}" srcOrd="0" destOrd="0" presId="urn:microsoft.com/office/officeart/2008/layout/VerticalCurvedList"/>
    <dgm:cxn modelId="{BADEADF4-9F18-4BCF-A4EE-0CC813A68DFA}" type="presOf" srcId="{4BE3CB39-3164-41C7-B150-6561A2D006FE}" destId="{D25748C6-91E8-4174-82F4-4DD2C2F470C9}" srcOrd="0" destOrd="0" presId="urn:microsoft.com/office/officeart/2008/layout/VerticalCurvedList"/>
    <dgm:cxn modelId="{3A40031D-535A-4047-967C-3CEB6A06BC2A}" type="presParOf" srcId="{6CE6F2D1-E4C2-4291-84F2-1686FDAF8CF9}" destId="{D8E834B1-2A3F-4591-9712-5A92149140FB}" srcOrd="0" destOrd="0" presId="urn:microsoft.com/office/officeart/2008/layout/VerticalCurvedList"/>
    <dgm:cxn modelId="{D32E8CE8-29EB-4D0C-AACC-2AF08106D161}" type="presParOf" srcId="{D8E834B1-2A3F-4591-9712-5A92149140FB}" destId="{AAF5FBDA-E06F-4E02-BF73-38729E9BF556}" srcOrd="0" destOrd="0" presId="urn:microsoft.com/office/officeart/2008/layout/VerticalCurvedList"/>
    <dgm:cxn modelId="{EE9976B1-1652-4181-AC83-F4E5AC533E72}" type="presParOf" srcId="{AAF5FBDA-E06F-4E02-BF73-38729E9BF556}" destId="{801E53A7-CF58-4CBB-B6C2-0065D1F6B175}" srcOrd="0" destOrd="0" presId="urn:microsoft.com/office/officeart/2008/layout/VerticalCurvedList"/>
    <dgm:cxn modelId="{609CBBFD-4EB0-4C31-B2B1-39197735725B}" type="presParOf" srcId="{AAF5FBDA-E06F-4E02-BF73-38729E9BF556}" destId="{DC177348-F5C4-4ECE-B35B-AD31540E4D16}" srcOrd="1" destOrd="0" presId="urn:microsoft.com/office/officeart/2008/layout/VerticalCurvedList"/>
    <dgm:cxn modelId="{D9C7739C-D0A7-4C65-8063-84DE54EB0D6B}" type="presParOf" srcId="{AAF5FBDA-E06F-4E02-BF73-38729E9BF556}" destId="{25E67378-DD77-4CA9-AA1D-0767EEDCEE1D}" srcOrd="2" destOrd="0" presId="urn:microsoft.com/office/officeart/2008/layout/VerticalCurvedList"/>
    <dgm:cxn modelId="{5055F6AF-A723-494A-A4B5-1A4E53667E44}" type="presParOf" srcId="{AAF5FBDA-E06F-4E02-BF73-38729E9BF556}" destId="{0E96FBCA-B530-4B0F-84A1-BC3FCE50D427}" srcOrd="3" destOrd="0" presId="urn:microsoft.com/office/officeart/2008/layout/VerticalCurvedList"/>
    <dgm:cxn modelId="{AB38C24C-8D10-4A45-A957-455EB5C323D4}" type="presParOf" srcId="{D8E834B1-2A3F-4591-9712-5A92149140FB}" destId="{E8928A01-BE0B-4929-A714-157E62837F0C}" srcOrd="1" destOrd="0" presId="urn:microsoft.com/office/officeart/2008/layout/VerticalCurvedList"/>
    <dgm:cxn modelId="{D25A5C6C-D8C3-4845-892C-EA877EB90F1E}" type="presParOf" srcId="{D8E834B1-2A3F-4591-9712-5A92149140FB}" destId="{A2ABC558-5BCC-46DB-9F29-644B5A59C1E5}" srcOrd="2" destOrd="0" presId="urn:microsoft.com/office/officeart/2008/layout/VerticalCurvedList"/>
    <dgm:cxn modelId="{070BD584-7324-4C1E-9C71-7C712D7AA07E}" type="presParOf" srcId="{A2ABC558-5BCC-46DB-9F29-644B5A59C1E5}" destId="{1A0C49FA-5B73-4FEE-B726-F556DABFDD57}" srcOrd="0" destOrd="0" presId="urn:microsoft.com/office/officeart/2008/layout/VerticalCurvedList"/>
    <dgm:cxn modelId="{896311DB-1681-4B76-AAE2-25C58A6A0E29}" type="presParOf" srcId="{D8E834B1-2A3F-4591-9712-5A92149140FB}" destId="{222D0FE5-0366-47B1-BE0C-7F76BDF7575C}" srcOrd="3" destOrd="0" presId="urn:microsoft.com/office/officeart/2008/layout/VerticalCurvedList"/>
    <dgm:cxn modelId="{756E079E-069B-420E-BF58-29B87ACDA484}" type="presParOf" srcId="{D8E834B1-2A3F-4591-9712-5A92149140FB}" destId="{70097A05-B4A2-47A7-B52D-2A748B929085}" srcOrd="4" destOrd="0" presId="urn:microsoft.com/office/officeart/2008/layout/VerticalCurvedList"/>
    <dgm:cxn modelId="{4D837B33-1E02-490C-AB83-013E60BA60C4}" type="presParOf" srcId="{70097A05-B4A2-47A7-B52D-2A748B929085}" destId="{63DB40E2-9274-426E-91D9-1F2AC373AB02}" srcOrd="0" destOrd="0" presId="urn:microsoft.com/office/officeart/2008/layout/VerticalCurvedList"/>
    <dgm:cxn modelId="{A6134B38-D5BB-4660-98C5-185F7B988190}" type="presParOf" srcId="{D8E834B1-2A3F-4591-9712-5A92149140FB}" destId="{E203E0A6-872C-4BB8-B8C6-38A96C94548A}" srcOrd="5" destOrd="0" presId="urn:microsoft.com/office/officeart/2008/layout/VerticalCurvedList"/>
    <dgm:cxn modelId="{FFD3D108-CD23-47CC-9E2C-3728442BD952}" type="presParOf" srcId="{D8E834B1-2A3F-4591-9712-5A92149140FB}" destId="{1C8A40AC-FC61-46FB-A1E6-E620CAFEA94A}" srcOrd="6" destOrd="0" presId="urn:microsoft.com/office/officeart/2008/layout/VerticalCurvedList"/>
    <dgm:cxn modelId="{9172DFCF-7340-47A2-B516-F1833C81691D}" type="presParOf" srcId="{1C8A40AC-FC61-46FB-A1E6-E620CAFEA94A}" destId="{5992778B-A02E-4D8C-B19F-F93A772EDCC5}" srcOrd="0" destOrd="0" presId="urn:microsoft.com/office/officeart/2008/layout/VerticalCurvedList"/>
    <dgm:cxn modelId="{316A45E5-681E-4587-960F-BAAEEC866449}" type="presParOf" srcId="{D8E834B1-2A3F-4591-9712-5A92149140FB}" destId="{D25748C6-91E8-4174-82F4-4DD2C2F470C9}" srcOrd="7" destOrd="0" presId="urn:microsoft.com/office/officeart/2008/layout/VerticalCurvedList"/>
    <dgm:cxn modelId="{0A3448D0-9381-4917-8AAB-B62C5E865AC4}" type="presParOf" srcId="{D8E834B1-2A3F-4591-9712-5A92149140FB}" destId="{96E30BBA-0772-4E8B-B679-72722206C4E2}" srcOrd="8" destOrd="0" presId="urn:microsoft.com/office/officeart/2008/layout/VerticalCurvedList"/>
    <dgm:cxn modelId="{812A35E6-8C21-4943-B2F1-C73B498600CE}" type="presParOf" srcId="{96E30BBA-0772-4E8B-B679-72722206C4E2}" destId="{CB131BF8-CC2E-4D96-80E1-C6D64D5106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(39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(32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(23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(21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(17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、元朔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兆源、寶碩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、曙光、艾揚、偉康、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奧登、一橋、源訊、淞泊、群馥、細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達、繹宇、和遠、智匯、路孚特、網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龍、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Fidessa(1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，共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155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60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308322" custLinFactNeighborX="-24339" custLinFactNeighborY="8682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(39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百商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、致新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53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1544" custScaleY="101663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致新、兆源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、倚天、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48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37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1544" custScaleY="100101" custLinFactNeighborX="-24911" custLinFactNeighborY="7403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(15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、大州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網龍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、群馥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百商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37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1544" custScaleY="92378" custLinFactNeighborX="-25030" custLinFactNeighborY="4988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(13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(7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、寶碩、大州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、雷影、凌群、致新、路孚特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曙光、一橋、群馥、彭博、敦陽、室鑫、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鉅亨、股狗網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，共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71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36</a:t>
          </a:r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374417" custLinFactNeighborX="-24445" custLinFactNeighborY="11296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奇唯、大州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、精誠、嘉實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、全景、凌群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台網、三竹、凱衛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44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35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8837" custScaleY="67080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、奇唯、大州、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凌群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25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次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28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4285" custScaleY="148594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中非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(19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(7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奇唯、大州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、日泰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雷影、博暉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、凌群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、全景、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致新、群馥、繹宇、影像、敦陽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，共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60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r>
            <a:rPr lang="en-US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40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385028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注意集中度過高之風險</a:t>
          </a:r>
          <a:endParaRPr lang="en-US" altLang="zh-TW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交易系統集中度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：三竹</a:t>
          </a:r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(65%)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(53.3</a:t>
          </a:r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/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APP</a:t>
          </a:r>
          <a:r>
            <a:rPr lang="zh-TW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下單系統集中度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：三竹</a:t>
          </a:r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(92.8%)</a:t>
          </a:r>
        </a:p>
        <a:p>
          <a:pPr marL="263525" indent="-263525"/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下單系統集中度：嘉實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(64.8</a:t>
          </a:r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/>
          <a:r>
            <a:rPr lang="zh-TW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網頁下單系統集中度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：嘉實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(40.5</a:t>
          </a:r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帳務系統集中度：中菲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(47.5</a:t>
          </a:r>
          <a:r>
            <a:rPr lang="en-US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24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444394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(63.2%)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(53.3%)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(51.2%)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(49.1%)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(21.4%)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、元朔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(14.3%)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博暉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(12.7%)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、繹宇、和遠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(10.1%)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路孚特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(6.8%)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、網龍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(4.5%)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艾揚、偉康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、兆源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(2.8%)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(2.6%)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家低於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2%</a:t>
          </a:r>
        </a:p>
        <a:p>
          <a:pPr marL="263525" indent="-263525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346009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355600" indent="-355600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 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未填寫專責單位主管及聯絡窗口。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indent="-355600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 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委外廠商提供之服務是否涉及核心系統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」欄位填錯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indent="3175"/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例如：「委外內容」填寫中台系統，「核心系統」填寫交易系統、只填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核心系統，未填寫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交易系統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報價系統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中台風控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盤後結算</a:t>
          </a:r>
          <a:r>
            <a:rPr lang="en-US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帳務系統。</a:t>
          </a:r>
          <a:endParaRPr lang="en-US" altLang="zh-TW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indent="-355600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 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委外廠商為服務供應商或複委託廠商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」欄位，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複委託廠商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為受委託機構將作業委託其他機構，與受託買賣外國有價證券業務無關。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(27.9%)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(17.8%)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 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(13.1%)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(12.4%)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路孚特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(11.3%)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、鉅亨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(10.1%)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股狗網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(10.1%)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凌群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(5.8%)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(3.9%)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寶碩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(3.6%)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、室鑫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敦陽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家低於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2%</a:t>
          </a:r>
        </a:p>
        <a:p>
          <a:pPr marL="263525" indent="-263525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526846" custLinFactNeighborY="653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zh-TW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(14.9%)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(11.4%)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大州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(8.9%)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、台網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(2.8%)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、全景、三竹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(2.1%)</a:t>
          </a: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、凌群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(0.2%)</a:t>
          </a:r>
          <a:endParaRPr lang="zh-TW" altLang="en-US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4328" custScaleY="155288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(24.7%)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、精誠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(9.6%)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(6.2%)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大州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、凌群、奇唯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(0.3%)</a:t>
          </a: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41544" custScaleY="99583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(44.3%)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、精誠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(20.7%)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(19.1%)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、博暉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(14.9%)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日泰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(7.1%)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(3.8%)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(3.7%)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全景、繹宇、影像、敦陽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(2.1%)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大州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(2%)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家低於</a:t>
          </a:r>
          <a:r>
            <a:rPr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2%</a:t>
          </a: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100000" custScaleY="444394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證券商委外備援機制之妥適性分析：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分析內容為證券商對於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「委外廠商是否建置備援」、「備援機制」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欄位都填否，如廠商無建置備援，但是證券商有相關備援機制，請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在「備援機制」欄位說明，另外系統交由廠商開發，開發完自行維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運，應填寫證券商之備援機制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百商數位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全景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、凌群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</a:p>
        <a:p>
          <a:pPr marL="263525" indent="-263525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、寶碩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、淞泊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13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/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未建置備援證券商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76464" custScaleY="78904" custLinFactNeighborX="-24445" custLinFactNeighborY="1495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zh-TW" altLang="en-US" sz="28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、寶碩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 algn="l"/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</a:t>
          </a:r>
          <a:r>
            <a:rPr lang="en-US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未建置備援證券商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32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79238" custScaleY="102893" custLinFactNeighborX="-9206" custLinFactNeighborY="4416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     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32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79238" custScaleY="88179" custLinFactNeighborX="-9206" custLinFactNeighborY="4416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     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32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79238" custScaleY="88179" custLinFactNeighborX="-9206" custLinFactNeighborY="4416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    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32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</a:t>
          </a:r>
          <a:r>
            <a:rPr lang="zh-TW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繹宇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 algn="l"/>
          <a:r>
            <a:rPr lang="en-US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(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未建置備援證券商</a:t>
          </a:r>
          <a:r>
            <a:rPr lang="en-US" altLang="zh-TW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79238" custScaleY="88179" custLinFactNeighborX="-9206" custLinFactNeighborY="4416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355600" indent="-355600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 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系統交由廠商開發，開發完自行維運，開發部分需依照證券商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作業委託他人處理應注意事項辦理。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indent="-355600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 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資訊機房租賃，無委託他人監控及維運服務，非屬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證券商作業委託他人處理應注意事項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範圍。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indent="-355600"/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6. 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有關兼營證券商是否申報作業委外事項，銀行兼營證券部分，應回歸「金融機構作業委託他人處理內部作業制度及程序辦法」辦理，至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期貨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兼營證券部分，亦應回歸其本業規定辦理。</a:t>
          </a:r>
        </a:p>
        <a:p>
          <a:pPr marL="355600" indent="-355600"/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申報項目刪除：</a:t>
          </a:r>
          <a:endParaRPr lang="en-US" altLang="zh-TW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「重大性評估日期」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「服務提供商可替代性」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「已找到可替代之服務提供商」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「上次對委外廠商辦理盡職调查之時間」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「對委外廠商的稽核頻率」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96003" custScaleY="975916" custLinFactNeighborX="-1576" custLinFactNeighborY="749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申報項目刪除：</a:t>
          </a:r>
          <a:endParaRPr lang="en-US" altLang="zh-TW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「委外廠商最近一次接受獨立稽核時間」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「辦理稽核之單位」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8.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「委外廠商執行營運持續演練或系統測試之頻率」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9.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「委外廠商最近一次測試其營運持續計劃之時間」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「委外廠商是否提供</a:t>
          </a:r>
          <a:r>
            <a:rPr lang="en-US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BCP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測試計畫並定期執行測試」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96003" custScaleY="975916" custLinFactNeighborX="-1576" custLinFactNeighborY="749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申報項目調整：</a:t>
          </a:r>
          <a:endParaRPr lang="en-US" altLang="zh-TW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「上次合約續約日期」修改為 「合約起始日」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「服務到期或下一次合約續約日期」修改為 「合約到期日」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「提供服務的城市」修改為 「提供服務的國家」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61950" indent="-361950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「委外廠商提供之服務是否涉及核心系統」修改為 「委外 廠商提供之服務是否為核心系統」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「委外廠商是否建置備援」修改為 「是否建置備援」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96003" custScaleY="975916" custLinFactNeighborX="-1576" custLinFactNeighborY="749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申報項目新增：</a:t>
          </a:r>
          <a:endParaRPr lang="en-US" altLang="zh-TW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新增「委外項目如為核心系統，請提供系統平台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如：網頁、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APP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API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」欄位。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96003" custScaleY="975916" custLinFactNeighborX="-1576" custLinFactNeighborY="749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indent="-263525" algn="l"/>
          <a:r>
            <a:rPr lang="zh-TW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更新證券商委外申報彙總表</a:t>
          </a: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請全體證券商重新檢視並更新證券商委外申報彙總表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資料填寫不完整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如項目只填寫交易系統、資料缺漏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資料填寫錯誤</a:t>
          </a:r>
          <a:endParaRPr lang="en-US" altLang="zh-TW" sz="2400" b="1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indent="-263525" algn="l"/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項目調整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委外項目為系統開發，未包含維護者，請將委外項目修改為系統開發，備援機制欄位調整成證券商之備援機制</a:t>
          </a:r>
          <a:r>
            <a:rPr lang="en-US" altLang="zh-TW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於</a:t>
          </a:r>
          <a:r>
            <a: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日前</a:t>
          </a:r>
          <a:r>
            <a: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email</a:t>
          </a:r>
          <a:r>
            <a: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回復本公司</a:t>
          </a:r>
          <a:r>
            <a:rPr lang="zh-TW" altLang="en-US" sz="2400" b="1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 custScaleX="96003" custScaleY="975916" custLinFactNeighborX="-1576" custLinFactNeighborY="749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9CBD03-B2FE-4B4B-8F74-70D84DFEC0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9D985F4-4467-4253-AD6B-132608F74C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依據核心系統分類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交易系統、報價系統、中台風控、盤後結算、帳</a:t>
          </a:r>
          <a:endParaRPr lang="en-US" altLang="zh-TW" sz="2400" b="1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務系統</a:t>
          </a:r>
          <a:r>
            <a:rPr lang="en-US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，對專營</a:t>
          </a:r>
          <a:r>
            <a:rPr lang="zh-TW" altLang="zh-TW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證券商</a:t>
          </a:r>
          <a:r>
            <a:rPr lang="zh-TW" altLang="en-US" sz="24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進行委外資訊廠商集中度分析。</a:t>
          </a:r>
        </a:p>
      </dgm:t>
    </dgm:pt>
    <dgm:pt modelId="{CA729601-1FFF-4798-AD10-42400B0EE1A1}" type="par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02D38BAA-6FDC-4C40-91DF-5772DFEAE8F2}" type="sibTrans" cxnId="{7F49449F-AABF-4F9A-9FA8-1CCD707F58E6}">
      <dgm:prSet/>
      <dgm:spPr/>
      <dgm:t>
        <a:bodyPr/>
        <a:lstStyle/>
        <a:p>
          <a:endParaRPr lang="zh-TW" altLang="en-US"/>
        </a:p>
      </dgm:t>
    </dgm:pt>
    <dgm:pt modelId="{5FA068F9-2689-452D-8FAC-13B235B35353}" type="pres">
      <dgm:prSet presAssocID="{329CBD03-B2FE-4B4B-8F74-70D84DFEC0F2}" presName="linear" presStyleCnt="0">
        <dgm:presLayoutVars>
          <dgm:animLvl val="lvl"/>
          <dgm:resizeHandles val="exact"/>
        </dgm:presLayoutVars>
      </dgm:prSet>
      <dgm:spPr/>
    </dgm:pt>
    <dgm:pt modelId="{C6F6E924-AC22-46EF-8C2D-3F7A46EA0C27}" type="pres">
      <dgm:prSet presAssocID="{89D985F4-4467-4253-AD6B-132608F74C2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211D776-4C12-4428-9543-265ADE7002F5}" type="presOf" srcId="{89D985F4-4467-4253-AD6B-132608F74C2B}" destId="{C6F6E924-AC22-46EF-8C2D-3F7A46EA0C27}" srcOrd="0" destOrd="0" presId="urn:microsoft.com/office/officeart/2005/8/layout/vList2"/>
    <dgm:cxn modelId="{452B269D-ABC6-451B-99FE-A00D8BF643F2}" type="presOf" srcId="{329CBD03-B2FE-4B4B-8F74-70D84DFEC0F2}" destId="{5FA068F9-2689-452D-8FAC-13B235B35353}" srcOrd="0" destOrd="0" presId="urn:microsoft.com/office/officeart/2005/8/layout/vList2"/>
    <dgm:cxn modelId="{7F49449F-AABF-4F9A-9FA8-1CCD707F58E6}" srcId="{329CBD03-B2FE-4B4B-8F74-70D84DFEC0F2}" destId="{89D985F4-4467-4253-AD6B-132608F74C2B}" srcOrd="0" destOrd="0" parTransId="{CA729601-1FFF-4798-AD10-42400B0EE1A1}" sibTransId="{02D38BAA-6FDC-4C40-91DF-5772DFEAE8F2}"/>
    <dgm:cxn modelId="{8DAAD6FB-DCBF-4C2B-8735-6FAC6D77E9AA}" type="presParOf" srcId="{5FA068F9-2689-452D-8FAC-13B235B35353}" destId="{C6F6E924-AC22-46EF-8C2D-3F7A46EA0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77348-F5C4-4ECE-B35B-AD31540E4D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28A01-BE0B-4929-A714-157E62837F0C}">
      <dsp:nvSpPr>
        <dsp:cNvPr id="0" name=""/>
        <dsp:cNvSpPr/>
      </dsp:nvSpPr>
      <dsp:spPr>
        <a:xfrm>
          <a:off x="460128" y="312440"/>
          <a:ext cx="6546894" cy="6252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申報資料常見問題及項目調整</a:t>
          </a:r>
        </a:p>
      </dsp:txBody>
      <dsp:txXfrm>
        <a:off x="460128" y="312440"/>
        <a:ext cx="6546894" cy="625205"/>
      </dsp:txXfrm>
    </dsp:sp>
    <dsp:sp modelId="{1A0C49FA-5B73-4FEE-B726-F556DABFDD57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D0FE5-0366-47B1-BE0C-7F76BDF7575C}">
      <dsp:nvSpPr>
        <dsp:cNvPr id="0" name=""/>
        <dsp:cNvSpPr/>
      </dsp:nvSpPr>
      <dsp:spPr>
        <a:xfrm>
          <a:off x="818573" y="1250411"/>
          <a:ext cx="6188450" cy="6252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委外資訊廠商集中度分析</a:t>
          </a:r>
        </a:p>
      </dsp:txBody>
      <dsp:txXfrm>
        <a:off x="818573" y="1250411"/>
        <a:ext cx="6188450" cy="625205"/>
      </dsp:txXfrm>
    </dsp:sp>
    <dsp:sp modelId="{63DB40E2-9274-426E-91D9-1F2AC373AB02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3E0A6-872C-4BB8-B8C6-38A96C94548A}">
      <dsp:nvSpPr>
        <dsp:cNvPr id="0" name=""/>
        <dsp:cNvSpPr/>
      </dsp:nvSpPr>
      <dsp:spPr>
        <a:xfrm>
          <a:off x="818573" y="2188382"/>
          <a:ext cx="6188450" cy="6252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委外廠商之市占率分析</a:t>
          </a:r>
        </a:p>
      </dsp:txBody>
      <dsp:txXfrm>
        <a:off x="818573" y="2188382"/>
        <a:ext cx="6188450" cy="625205"/>
      </dsp:txXfrm>
    </dsp:sp>
    <dsp:sp modelId="{5992778B-A02E-4D8C-B19F-F93A772EDCC5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748C6-91E8-4174-82F4-4DD2C2F470C9}">
      <dsp:nvSpPr>
        <dsp:cNvPr id="0" name=""/>
        <dsp:cNvSpPr/>
      </dsp:nvSpPr>
      <dsp:spPr>
        <a:xfrm>
          <a:off x="460128" y="3126353"/>
          <a:ext cx="6546894" cy="62520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備援機制之妥適性分析</a:t>
          </a:r>
          <a:endParaRPr lang="en-US" altLang="zh-TW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0128" y="3126353"/>
        <a:ext cx="6546894" cy="625205"/>
      </dsp:txXfrm>
    </dsp:sp>
    <dsp:sp modelId="{CB131BF8-CC2E-4D96-80E1-C6D64D510642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651044"/>
          <a:ext cx="10282205" cy="382007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(39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(32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(23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(21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(17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、元朔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兆源、寶碩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、曙光、艾揚、偉康、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奧登、一橋、源訊、淞泊、群馥、細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達、繹宇、和遠、智匯、路孚特、網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龍、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Fidessa(1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，共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155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60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sp:txBody>
      <dsp:txXfrm>
        <a:off x="186481" y="837525"/>
        <a:ext cx="9909243" cy="34471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454780" y="572639"/>
          <a:ext cx="3950111" cy="378842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(39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百商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、致新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53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39715" y="757574"/>
        <a:ext cx="3580241" cy="34185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410471" y="821901"/>
          <a:ext cx="3950111" cy="373021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致新、兆源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、倚天、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48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37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92565" y="1003995"/>
        <a:ext cx="3585923" cy="33660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399156" y="714317"/>
          <a:ext cx="3950111" cy="380449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(15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、大州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網龍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、群馥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百商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37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84876" y="900037"/>
        <a:ext cx="3578671" cy="343305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4780"/>
          <a:ext cx="10173349" cy="4890377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(13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(7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、寶碩、大州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、雷影、凌群、致新、路孚特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曙光、一橋、群馥、彭博、敦陽、室鑫、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鉅亨、股狗網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，共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71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36</a:t>
          </a: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8729" y="243509"/>
        <a:ext cx="9695891" cy="44129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108061" y="731468"/>
          <a:ext cx="4643548" cy="351606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奇唯、大州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、精誠、嘉實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、全景、凌群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台網、三竹、凱衛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44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35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9701" y="903108"/>
        <a:ext cx="4300268" cy="317278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324469" y="251868"/>
          <a:ext cx="4210732" cy="440722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、奇唯、大州、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凌群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，共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25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次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28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0020" y="457419"/>
        <a:ext cx="3799630" cy="399612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1"/>
          <a:ext cx="9898676" cy="4822277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中非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(19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、精誠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(7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奇唯、大州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、日泰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雷影、博暉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、凌群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、全景、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致新、群馥、繹宇、影像、敦陽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，共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60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r>
            <a:rPr lang="en-US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委外證券商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40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5404" y="235405"/>
        <a:ext cx="9427868" cy="435146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37823"/>
          <a:ext cx="9707974" cy="477878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注意集中度過高之風險</a:t>
          </a:r>
          <a:endParaRPr lang="en-US" altLang="zh-TW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交易系統集中度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：三竹</a:t>
          </a: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(65%)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(53.3</a:t>
          </a: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APP</a:t>
          </a:r>
          <a:r>
            <a:rPr lang="zh-TW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下單系統集中度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：三竹</a:t>
          </a: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(92.8%)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下單系統集中度：嘉實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(64.8</a:t>
          </a: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網頁下單系統集中度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：嘉實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(40.5</a:t>
          </a: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4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帳務系統集中度：中菲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(47.5</a:t>
          </a:r>
          <a:r>
            <a:rPr lang="en-US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24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3281" y="271104"/>
        <a:ext cx="9241412" cy="431222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4780"/>
          <a:ext cx="9718861" cy="4890377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(63.2%)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(53.3%)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(51.2%)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(49.1%)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(21.4%)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、元朔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(14.3%)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博暉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(12.7%)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、繹宇、和遠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(10.1%)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路孚特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(6.8%)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、網龍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(4.5%)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艾揚、偉康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、兆源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(2.8%)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(2.6%)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家低於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2%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8729" y="243509"/>
        <a:ext cx="9241403" cy="4412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2401"/>
          <a:ext cx="9508259" cy="481747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 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未填寫專責單位主管及聯絡窗口。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 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委外廠商提供之服務是否涉及核心系統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」欄位填錯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lvl="0" indent="317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例如：「委外內容」填寫中台系統，「核心系統」填寫交易系統、只填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核心系統，未填寫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交易系統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報價系統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中台風控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盤後結算</a:t>
          </a:r>
          <a:r>
            <a:rPr lang="en-US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帳務系統。</a:t>
          </a:r>
          <a:endParaRPr lang="en-US" altLang="zh-TW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 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委外廠商為服務供應商或複委託廠商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」欄位，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複委託廠商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為受委託機構將作業委託其他機構，與受託買賣外國有價證券業務無關。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5170" y="237571"/>
        <a:ext cx="9037919" cy="434713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4709"/>
          <a:ext cx="9751518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嘉實</a:t>
          </a: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(27.9%)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(17.8%)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 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(13.1%)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(12.4%)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路孚特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(11.3%)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、鉅亨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(10.1%)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股狗網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(10.1%)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凌群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(5.8%)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(3.9%)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寶碩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(3.6%)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、室鑫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敦陽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家低於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2%</a:t>
          </a: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5174" y="239883"/>
        <a:ext cx="9281170" cy="434722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322425" y="290694"/>
          <a:ext cx="4214821" cy="432414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zh-TW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(14.9%)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(11.4%)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大州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(8.9%)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、台網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奇唯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(2.8%)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、全景、三竹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(2.1%)</a:t>
          </a: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、凌群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(0.2%)</a:t>
          </a:r>
          <a:endParaRPr lang="zh-TW" altLang="en-US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176" y="496445"/>
        <a:ext cx="3803319" cy="391264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454780" y="1492902"/>
          <a:ext cx="3950111" cy="18933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(24.7%)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、精誠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(9.6%)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(6.2%)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大州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、凌群、奇唯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(0.3%)</a:t>
          </a: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7204" y="1585326"/>
        <a:ext cx="3765263" cy="170847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4709"/>
          <a:ext cx="9707974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(44.3%)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、精誠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(20.7%)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凱衛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(19.1%)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、博暉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(14.9%)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日泰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(7.1%)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(3.8%)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、嘉實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(3.7%)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全景、繹宇、影像、敦陽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(2.1%)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20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大州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(2%)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家低於</a:t>
          </a:r>
          <a:r>
            <a:rPr lang="en-US" altLang="zh-TW" sz="20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2%</a:t>
          </a:r>
        </a:p>
      </dsp:txBody>
      <dsp:txXfrm>
        <a:off x="235174" y="239883"/>
        <a:ext cx="9237626" cy="434722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547914"/>
          <a:ext cx="9508259" cy="372645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證券商委外備援機制之妥適性分析：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分析內容為證券商對於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「委外廠商是否建置備援」、「備援機制」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欄位都填否，如廠商無建置備援，但是證券商有相關備援機制，請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在「備援機制」欄位說明，另外系統交由廠商開發，開發完自行維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運，應填寫證券商之備援機制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81910" y="729824"/>
        <a:ext cx="9144439" cy="336263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734229"/>
          <a:ext cx="7270395" cy="348591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百商數位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三竹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、雷影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、奇唯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全景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、凱衛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、中菲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、凌群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、寶碩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、淞泊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13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家次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未建置備援證券商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0168" y="904397"/>
        <a:ext cx="6930059" cy="3145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111722" y="801638"/>
          <a:ext cx="7534154" cy="352125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、寶碩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</a:t>
          </a:r>
          <a:r>
            <a:rPr lang="en-US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未建置備援證券商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32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3616" y="973532"/>
        <a:ext cx="7190366" cy="317746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111722" y="1430791"/>
          <a:ext cx="7534154" cy="2178938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     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32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089" y="1537158"/>
        <a:ext cx="7321420" cy="196620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111722" y="1430791"/>
          <a:ext cx="7534154" cy="2178938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     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en-US" altLang="zh-TW" sz="32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089" y="1537158"/>
        <a:ext cx="7321420" cy="196620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111722" y="955471"/>
          <a:ext cx="7534154" cy="323539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    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精誠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中菲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endParaRPr lang="en-US" altLang="zh-TW" sz="32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 </a:t>
          </a:r>
          <a:r>
            <a:rPr lang="zh-TW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雷影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繹宇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 (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未建置備援證券商</a:t>
          </a:r>
          <a:r>
            <a:rPr lang="en-US" altLang="zh-TW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</a:t>
          </a:r>
          <a:r>
            <a:rPr lang="en-US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32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endParaRPr lang="zh-TW" altLang="en-US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9661" y="1113410"/>
        <a:ext cx="7218276" cy="2919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2401"/>
          <a:ext cx="9508259" cy="481747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 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系統交由廠商開發，開發完自行維運，開發部分需依照證券商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作業委託他人處理應注意事項辦理。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 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資訊機房租賃，無委託他人監控及維運服務，非屬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證券商作業委託他人處理應注意事項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範圍。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6. 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有關兼營證券商是否申報作業委外事項，銀行兼營證券部分，應回歸「金融機構作業委託他人處理內部作業制度及程序辦法」辦理，至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期貨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兼營證券部分，亦應回歸其本業規定辦理。</a:t>
          </a:r>
        </a:p>
        <a:p>
          <a:pPr marL="355600" lvl="0" indent="-3556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5170" y="237571"/>
        <a:ext cx="9037919" cy="4347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228589" y="4709"/>
          <a:ext cx="8763359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申報項目刪除：</a:t>
          </a:r>
          <a:endParaRPr lang="en-US" altLang="zh-TW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「重大性評估日期」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「服務提供商可替代性」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「已找到可替代之服務提供商」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「上次對委外廠商辦理盡職调查之時間」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「對委外廠商的稽核頻率」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3763" y="239883"/>
        <a:ext cx="8293011" cy="4347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228589" y="4709"/>
          <a:ext cx="8763359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申報項目刪除：</a:t>
          </a:r>
          <a:endParaRPr lang="en-US" altLang="zh-TW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「委外廠商最近一次接受獨立稽核時間」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「辦理稽核之單位」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8.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「委外廠商執行營運持續演練或系統測試之頻率」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9.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「委外廠商最近一次測試其營運持續計劃之時間」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「委外廠商是否提供</a:t>
          </a:r>
          <a:r>
            <a:rPr lang="en-US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BCP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測試計畫並定期執行測試」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3763" y="239883"/>
        <a:ext cx="8293011" cy="43472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228589" y="4709"/>
          <a:ext cx="8763359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申報項目調整：</a:t>
          </a:r>
          <a:endParaRPr lang="en-US" altLang="zh-TW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「上次合約續約日期」修改為 「合約起始日」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「服務到期或下一次合約續約日期」修改為 「合約到期日」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「提供服務的城市」修改為 「提供服務的國家」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61950" lvl="0" indent="-36195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「委外廠商提供之服務是否涉及核心系統」修改為 「委外 廠商提供之服務是否為核心系統」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「委外廠商是否建置備援」修改為 「是否建置備援」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3763" y="239883"/>
        <a:ext cx="8293011" cy="43472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228589" y="4709"/>
          <a:ext cx="8763359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申報項目新增：</a:t>
          </a:r>
          <a:endParaRPr lang="en-US" altLang="zh-TW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新增「委外項目如為核心系統，請提供系統平台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如：網頁、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APP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API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、其他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」欄位。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3763" y="239883"/>
        <a:ext cx="8293011" cy="43472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228589" y="4709"/>
          <a:ext cx="8763359" cy="481756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zh-TW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更新證券商委外申報彙總表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請全體證券商重新檢視並更新證券商委外申報彙總表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資料填寫不完整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如項目只填寫交易系統、資料缺漏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資料填寫錯誤</a:t>
          </a:r>
          <a:endParaRPr lang="en-US" altLang="zh-TW" sz="2400" b="1" kern="1200" dirty="0">
            <a:solidFill>
              <a:srgbClr val="20386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lvl="0" indent="-2635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項目調整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委外項目為系統開發，未包含維護者，請將委外項目修改為系統開發，備援機制欄位調整成證券商之備援機制</a:t>
          </a:r>
          <a:r>
            <a:rPr lang="en-US" altLang="zh-TW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於</a:t>
          </a:r>
          <a:r>
            <a:rPr lang="en-US" altLang="zh-TW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日前</a:t>
          </a:r>
          <a:r>
            <a:rPr lang="en-US" altLang="zh-TW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email</a:t>
          </a:r>
          <a:r>
            <a:rPr lang="zh-TW" altLang="en-US" sz="24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回復本公司</a:t>
          </a:r>
          <a:r>
            <a:rPr lang="zh-TW" altLang="en-US" sz="2400" b="1" kern="1200" dirty="0">
              <a:solidFill>
                <a:srgbClr val="20386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</a:p>
      </dsp:txBody>
      <dsp:txXfrm>
        <a:off x="463763" y="239883"/>
        <a:ext cx="8293011" cy="43472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6E924-AC22-46EF-8C2D-3F7A46EA0C27}">
      <dsp:nvSpPr>
        <dsp:cNvPr id="0" name=""/>
        <dsp:cNvSpPr/>
      </dsp:nvSpPr>
      <dsp:spPr>
        <a:xfrm>
          <a:off x="0" y="1707677"/>
          <a:ext cx="9508259" cy="140692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依據核心系統分類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交易系統、報價系統、中台風控、盤後結算、帳</a:t>
          </a:r>
          <a:endParaRPr lang="en-US" altLang="zh-TW" sz="2400" b="1" kern="1200" dirty="0">
            <a:solidFill>
              <a:schemeClr val="accent5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63525" marR="0" lvl="0" indent="-2635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務系統</a:t>
          </a:r>
          <a:r>
            <a:rPr lang="en-US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，對專營</a:t>
          </a:r>
          <a:r>
            <a:rPr lang="zh-TW" altLang="zh-TW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證券商</a:t>
          </a:r>
          <a:r>
            <a:rPr lang="zh-TW" altLang="en-US" sz="2400" b="1" kern="12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進行委外資訊廠商集中度分析。</a:t>
          </a:r>
        </a:p>
      </dsp:txBody>
      <dsp:txXfrm>
        <a:off x="68680" y="1776357"/>
        <a:ext cx="9370899" cy="1269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0" cy="34106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0" cy="34106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6ECC0E0-31F5-42AA-B919-D107C152C39A}" type="datetimeFigureOut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1"/>
            <a:ext cx="4302230" cy="34106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7" y="6456611"/>
            <a:ext cx="4302230" cy="34106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3FA8705-7830-433F-A9C1-71D6204B3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39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0" cy="34106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0" cy="34106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5ED1CC1A-CDB5-4D4D-A31F-656C59BFB3F5}" type="datetimeFigureOut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5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1"/>
            <a:ext cx="4302230" cy="34106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1"/>
            <a:ext cx="4302230" cy="34106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6A5070D0-6F77-4453-B364-46DF79B55A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38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070D0-6F77-4453-B364-46DF79B55A7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554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02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176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15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004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94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179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679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280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020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提醒集中度過高之風險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647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1550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392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384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5443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提醒集中度過高之風險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00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dirty="0"/>
              <a:t>分析內容為證券商對於</a:t>
            </a:r>
            <a:r>
              <a:rPr lang="en-US" altLang="zh-TW" b="0" dirty="0"/>
              <a:t>: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b="0" dirty="0"/>
              <a:t>委外廠商是否建置備援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b="0" dirty="0"/>
              <a:t>、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」欄位</a:t>
            </a:r>
            <a:r>
              <a:rPr lang="zh-TW" altLang="en-US" b="0" dirty="0"/>
              <a:t>都填否，如廠商無建置備援，但是證券商有相關備援機制，請在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」欄位說明，另外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系統交由廠商開發，開發完自行維運，應填寫</a:t>
            </a:r>
            <a:r>
              <a:rPr lang="zh-TW" altLang="en-US" b="0" dirty="0"/>
              <a:t>證券商之備援機制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1456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8266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373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6175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357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如已確定專責單位主管請補上相關資料，部分未提供聯絡窗口者也請填寫相關資料。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委外內容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</a:t>
            </a:r>
            <a:r>
              <a:rPr lang="zh-TW" altLang="en-US" dirty="0"/>
              <a:t>中台系統，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/>
              <a:t>委外廠商提供之服務是否涉及核心系統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/>
              <a:t>填交易系統，選項只填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是核心系統，未填是</a:t>
            </a:r>
            <a:r>
              <a:rPr lang="en-US" altLang="zh-TW" dirty="0"/>
              <a:t>1.</a:t>
            </a:r>
            <a:r>
              <a:rPr lang="zh-TW" altLang="en-US" dirty="0"/>
              <a:t>交易系統</a:t>
            </a:r>
            <a:r>
              <a:rPr lang="en-US" altLang="zh-TW" dirty="0"/>
              <a:t>2.</a:t>
            </a:r>
            <a:r>
              <a:rPr lang="zh-TW" altLang="en-US" dirty="0"/>
              <a:t>報價系統</a:t>
            </a:r>
            <a:r>
              <a:rPr lang="en-US" altLang="zh-TW" dirty="0"/>
              <a:t>3.</a:t>
            </a:r>
            <a:r>
              <a:rPr lang="zh-TW" altLang="en-US" dirty="0"/>
              <a:t>中台風控</a:t>
            </a:r>
            <a:r>
              <a:rPr lang="en-US" altLang="zh-TW" dirty="0"/>
              <a:t>4.</a:t>
            </a:r>
            <a:r>
              <a:rPr lang="zh-TW" altLang="en-US" dirty="0"/>
              <a:t>盤後結算</a:t>
            </a:r>
            <a:r>
              <a:rPr lang="en-US" altLang="zh-TW" dirty="0"/>
              <a:t>5.</a:t>
            </a:r>
            <a:r>
              <a:rPr lang="zh-TW" altLang="en-US" dirty="0"/>
              <a:t>帳務系統，或同時符合兩項系統時只填寫一項，如只填寫交易系統。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9275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136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60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單純租賃，無委託監控及維運系統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22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資料填寫不完整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例如項目只填寫交易系統、資料待確認及資料缺漏等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，委外項目為系統開發，未包含維護者，請將委外項目修改為系統開發，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欄位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調整成</a:t>
            </a:r>
            <a:r>
              <a:rPr lang="zh-TW" altLang="en-US" b="0" dirty="0"/>
              <a:t>證券商之備援機制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06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資料填寫不完整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例如項目只填寫交易系統、資料待確認及資料缺漏等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，委外項目為系統開發，未包含維護者，請將委外項目修改為系統開發，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欄位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調整成</a:t>
            </a:r>
            <a:r>
              <a:rPr lang="zh-TW" altLang="en-US" b="0" dirty="0"/>
              <a:t>證券商之備援機制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8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資料填寫不完整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例如項目只填寫交易系統、資料待確認及資料缺漏等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，委外項目為系統開發，未包含維護者，請將委外項目修改為系統開發，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欄位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調整成</a:t>
            </a:r>
            <a:r>
              <a:rPr lang="zh-TW" altLang="en-US" b="0" dirty="0"/>
              <a:t>證券商之備援機制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040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資料填寫不完整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例如項目只填寫交易系統、資料待確認及資料缺漏等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，委外項目為系統開發，未包含維護者，請將委外項目修改為系統開發，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欄位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調整成</a:t>
            </a:r>
            <a:r>
              <a:rPr lang="zh-TW" altLang="en-US" b="0" dirty="0"/>
              <a:t>證券商之備援機制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943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資料填寫不完整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例如項目只填寫交易系統、資料待確認及資料缺漏等</a:t>
            </a:r>
            <a:r>
              <a:rPr lang="en-US" altLang="zh-TW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，委外項目為系統開發，未包含維護者，請將委外項目修改為系統開發，</a:t>
            </a:r>
            <a:r>
              <a:rPr lang="zh-TW" altLang="en-US" b="0" dirty="0"/>
              <a:t>備援機制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欄位</a:t>
            </a:r>
            <a:r>
              <a:rPr lang="zh-TW" altLang="en-US" sz="1200" b="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調整成</a:t>
            </a:r>
            <a:r>
              <a:rPr lang="zh-TW" altLang="en-US" b="0" dirty="0"/>
              <a:t>證券商之備援機制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F1E8-0B9A-45BC-A0C1-8832FDC0E4C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01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40DB5B-5FD0-DFAF-1110-E9C04C238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F75BDB-D742-2597-FBB6-0F24648B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B2E735-59FB-4FE1-F118-A0023296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06FA-01ED-4895-9167-56683C44424D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ED5E51-5F5E-3516-22FD-0817CDE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7C6BAC-7106-4D66-9BCA-A1F8F6AD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60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50DA63-D74E-FCE3-97D4-21BA812B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34CEBE-4387-7A07-9EDB-51CBEBDDB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306259-1580-A9C1-7BA5-E5D3FBD0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B51E-5D0F-4A7B-8E44-6E610798CF2F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7BD8CA-48F8-8267-5E88-EF143A28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439CD5-C64E-EB24-6449-901397FC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88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0859B7-CF03-08FE-95BA-7B8164565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CA2C709-0448-9C64-B5CF-5C8C8F26E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BD40F4-D780-A951-E3F1-014BCEDD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A60-16D9-4FC6-BA29-357855593F1C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A5425B-B265-8771-B13B-D0CCEE4D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7891C2-2973-8818-572C-FBE8A1C6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468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8876" y="6524369"/>
            <a:ext cx="657528" cy="427638"/>
          </a:xfrm>
        </p:spPr>
        <p:txBody>
          <a:bodyPr/>
          <a:lstStyle>
            <a:lvl1pPr>
              <a:defRPr sz="1200"/>
            </a:lvl1pPr>
          </a:lstStyle>
          <a:p>
            <a:fld id="{4BA915EE-10CB-4CF1-8569-6154455DA5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5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A9F2F8-E976-FF8F-6BA6-07C9A432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BFA42E-0400-07AB-019A-AE504BBA2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29DCB6-A0C5-E2C5-2683-C4043534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F778-0E06-4660-A0EE-73E8B2A1A865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F187A5-86C3-EF26-91C9-B9A9E67F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30AD04-3478-6F60-ABEB-7F7B7D83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36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78EB12-BD75-78E5-4ACA-CF85BC9C3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1C72E4-E3B6-85FA-AA7B-40C51A593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A38358-F37B-33D1-D7C3-06D2EF56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01DE-64E3-4D24-8ADC-82F86BE3CF71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CFDCC2-3DA8-9F26-1826-F7726731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526FDC-C46E-29FB-25B4-D2AA2291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3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9DCD6E-E186-B684-BE42-52F67725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0A2C5D-77E6-51DF-D213-74FA5AD85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E70773B-6AA9-3901-2C8E-7A99E71B9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5FA78C-F44F-6948-7C1A-50EC1C89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F598-FFD5-40E1-BAC8-11A6B8805A0A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878B4B-91B0-0C5F-CD05-2B4E1FC0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3A5BAC-F69D-7C5C-ABA1-9713CB55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47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8088D2-B4B6-85C6-E17D-5CCE5B5C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B3A63B-F2E1-FB1F-4BD1-1C8825C8B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D2AB366-98FF-69FB-1A1D-8B71E9492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B485B8C-2F5E-26D0-88B7-2336E4251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D07A43-5D58-76D8-B3B0-5CE1DB5D5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8CE432-EC82-3171-B633-AA123CCD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C513-59AB-40F7-963D-8FAC0D3D0548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2BE7D76-12E8-6D29-88F1-E0C7239D8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4DFC8B1-5566-1901-5E5F-DAEE5587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20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00D20-1817-2CF3-99AC-0ACD37B8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417415A-F9EA-5798-0815-0B3DE8C5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55C7-CAB4-4DB1-A505-6CA683DC896E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DAFFE5B-2B25-7B31-1A5D-305F59EC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0CDD964-145E-A95D-2799-7F9D491E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44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8F4059E-AC9D-332F-9BDB-83400F37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5612-1A9A-4BFB-8401-DB34AB626B57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2B63622-2A87-5D68-D50E-6ED7C8BE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900610F-84D7-F9F3-4B3B-81CE4946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230" y="6356350"/>
            <a:ext cx="2743200" cy="365125"/>
          </a:xfrm>
        </p:spPr>
        <p:txBody>
          <a:bodyPr/>
          <a:lstStyle>
            <a:lvl1pPr>
              <a:defRPr sz="180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ABCB4E2-41CB-4F67-98E5-10C93D564FA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3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2D32ED-7A01-635F-CE54-3F09E70D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D22A93-40CE-DD67-969D-011161F0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3162132-B04E-07BC-B2FB-9CEDCB3C0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E0D9F5-4F15-7C78-AB08-28716BD1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CEB-C962-4425-BBF6-4CF4F9C0EF19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C6A001-2B1D-5F7B-E56C-E2945BC7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2093B1-FB70-10B0-404E-A5C3465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98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BDEBD2-869D-3FA3-7B13-4EA4B0AF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0AA627B-4E03-C4BA-DB65-5E75890FE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84CF9FC-D168-518B-81ED-DAD072562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C8C22E-74C7-67C3-5339-30171606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5AA0-850B-4C84-AA89-39F0D5AC4650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1B9D705-3F89-CB4A-B72A-A50FE1F2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E7ED21-4B1B-0F44-CDC1-48B7B4B8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74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6802D76-E535-562A-180B-2248A5458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9F606F-588A-8794-D2DA-13E1A049A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26B1BB-BB6C-774E-0EFC-D04B67C10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574E-3088-46D1-9FBE-D3559BD8ECFF}" type="datetime1">
              <a:rPr lang="zh-TW" altLang="en-US" smtClean="0"/>
              <a:t>2023/11/20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0F9E6B-D44B-DFB4-FB84-3AAE98D2C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87676C-0394-4CE1-5BAB-6F40A7A81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B4E2-41CB-4F67-98E5-10C93D564FA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 userDrawn="1"/>
        </p:nvSpPr>
        <p:spPr>
          <a:xfrm>
            <a:off x="-129215" y="6586881"/>
            <a:ext cx="282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</p:spTree>
    <p:extLst>
      <p:ext uri="{BB962C8B-B14F-4D97-AF65-F5344CB8AC3E}">
        <p14:creationId xmlns:p14="http://schemas.microsoft.com/office/powerpoint/2010/main" val="201940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C8EEF03-D0C2-D873-0D9D-C150312C1648}"/>
              </a:ext>
            </a:extLst>
          </p:cNvPr>
          <p:cNvSpPr txBox="1"/>
          <p:nvPr/>
        </p:nvSpPr>
        <p:spPr>
          <a:xfrm>
            <a:off x="-391558" y="2919987"/>
            <a:ext cx="8646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作業委外處理</a:t>
            </a:r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申報資料彙總說明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0C8820FF-654B-3E02-E7B0-BCDEA6FAB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806" y="-722776"/>
            <a:ext cx="11733281" cy="830119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/>
        </p:nvSpPr>
        <p:spPr>
          <a:xfrm>
            <a:off x="-129215" y="6586881"/>
            <a:ext cx="282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5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588416673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311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4086063524"/>
              </p:ext>
            </p:extLst>
          </p:nvPr>
        </p:nvGraphicFramePr>
        <p:xfrm>
          <a:off x="290023" y="1396999"/>
          <a:ext cx="10282205" cy="490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11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32808"/>
            <a:ext cx="6573730" cy="804579"/>
            <a:chOff x="240779" y="95896"/>
            <a:chExt cx="12576491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6"/>
              <a:ext cx="8026970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交易系統集中度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900009"/>
              </p:ext>
            </p:extLst>
          </p:nvPr>
        </p:nvGraphicFramePr>
        <p:xfrm>
          <a:off x="5482994" y="2217607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34278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374101415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12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8"/>
            <a:ext cx="7635583" cy="804579"/>
            <a:chOff x="240777" y="95896"/>
            <a:chExt cx="12576493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8040267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en-US" altLang="zh-TW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APP</a:t>
              </a:r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下單系統集中度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647821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08274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797499612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13</a:t>
            </a:fld>
            <a:endParaRPr lang="zh-TW" altLang="en-US" dirty="0"/>
          </a:p>
        </p:txBody>
      </p: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9212768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3" name="群組 12">
            <a:extLst>
              <a:ext uri="{FF2B5EF4-FFF2-40B4-BE49-F238E27FC236}">
                <a16:creationId xmlns:a16="http://schemas.microsoft.com/office/drawing/2014/main" id="{7055971C-114E-67BF-2492-FDAC86DAE193}"/>
              </a:ext>
            </a:extLst>
          </p:cNvPr>
          <p:cNvGrpSpPr/>
          <p:nvPr/>
        </p:nvGrpSpPr>
        <p:grpSpPr>
          <a:xfrm>
            <a:off x="866161" y="1332808"/>
            <a:ext cx="7635582" cy="804579"/>
            <a:chOff x="240779" y="95896"/>
            <a:chExt cx="12576491" cy="804579"/>
          </a:xfrm>
        </p:grpSpPr>
        <p:sp>
          <p:nvSpPr>
            <p:cNvPr id="14" name="矩形: 圓角 13">
              <a:extLst>
                <a:ext uri="{FF2B5EF4-FFF2-40B4-BE49-F238E27FC236}">
                  <a16:creationId xmlns:a16="http://schemas.microsoft.com/office/drawing/2014/main" id="{D79270FB-4463-3681-E58C-2094C3188E54}"/>
                </a:ext>
              </a:extLst>
            </p:cNvPr>
            <p:cNvSpPr/>
            <p:nvPr/>
          </p:nvSpPr>
          <p:spPr>
            <a:xfrm>
              <a:off x="240779" y="95896"/>
              <a:ext cx="7878898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5" name="矩形: 圓角 4">
              <a:extLst>
                <a:ext uri="{FF2B5EF4-FFF2-40B4-BE49-F238E27FC236}">
                  <a16:creationId xmlns:a16="http://schemas.microsoft.com/office/drawing/2014/main" id="{4EB5DE28-25D1-DE46-D042-A4861E9D4C9D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en-US" altLang="zh-TW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AP</a:t>
              </a:r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下單系統集中度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0677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075666621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14</a:t>
            </a:fld>
            <a:endParaRPr lang="zh-TW" altLang="en-US" dirty="0"/>
          </a:p>
        </p:txBody>
      </p: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65521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3" name="群組 12">
            <a:extLst>
              <a:ext uri="{FF2B5EF4-FFF2-40B4-BE49-F238E27FC236}">
                <a16:creationId xmlns:a16="http://schemas.microsoft.com/office/drawing/2014/main" id="{7055971C-114E-67BF-2492-FDAC86DAE193}"/>
              </a:ext>
            </a:extLst>
          </p:cNvPr>
          <p:cNvGrpSpPr/>
          <p:nvPr/>
        </p:nvGrpSpPr>
        <p:grpSpPr>
          <a:xfrm>
            <a:off x="866161" y="1332808"/>
            <a:ext cx="7635582" cy="804579"/>
            <a:chOff x="240779" y="95896"/>
            <a:chExt cx="12576491" cy="804579"/>
          </a:xfrm>
        </p:grpSpPr>
        <p:sp>
          <p:nvSpPr>
            <p:cNvPr id="14" name="矩形: 圓角 13">
              <a:extLst>
                <a:ext uri="{FF2B5EF4-FFF2-40B4-BE49-F238E27FC236}">
                  <a16:creationId xmlns:a16="http://schemas.microsoft.com/office/drawing/2014/main" id="{D79270FB-4463-3681-E58C-2094C3188E54}"/>
                </a:ext>
              </a:extLst>
            </p:cNvPr>
            <p:cNvSpPr/>
            <p:nvPr/>
          </p:nvSpPr>
          <p:spPr>
            <a:xfrm>
              <a:off x="240779" y="95896"/>
              <a:ext cx="7878898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5" name="矩形: 圓角 4">
              <a:extLst>
                <a:ext uri="{FF2B5EF4-FFF2-40B4-BE49-F238E27FC236}">
                  <a16:creationId xmlns:a16="http://schemas.microsoft.com/office/drawing/2014/main" id="{4EB5DE28-25D1-DE46-D042-A4861E9D4C9D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網頁下單系統集中度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771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621356013"/>
              </p:ext>
            </p:extLst>
          </p:nvPr>
        </p:nvGraphicFramePr>
        <p:xfrm>
          <a:off x="290023" y="1397000"/>
          <a:ext cx="10173349" cy="489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15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55275" y="1325072"/>
            <a:ext cx="6573730" cy="804579"/>
            <a:chOff x="240779" y="95896"/>
            <a:chExt cx="12576491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6"/>
              <a:ext cx="8401718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報價系統集中度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60829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3494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656014510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16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24121"/>
            <a:ext cx="6327491" cy="805530"/>
            <a:chOff x="240777" y="87209"/>
            <a:chExt cx="12105400" cy="805530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6"/>
              <a:ext cx="8235231" cy="79684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240777" y="87209"/>
              <a:ext cx="12105400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中台風控系統集中度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160618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00268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97782172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17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24121"/>
            <a:ext cx="4609354" cy="805530"/>
            <a:chOff x="240777" y="87209"/>
            <a:chExt cx="12105400" cy="805530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11754813" cy="79684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240777" y="87209"/>
              <a:ext cx="12105400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盤後結算系統集中度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490008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47479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委外資訊廠商集中度分析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184156922"/>
              </p:ext>
            </p:extLst>
          </p:nvPr>
        </p:nvGraphicFramePr>
        <p:xfrm>
          <a:off x="622568" y="1397000"/>
          <a:ext cx="9898676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18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32808"/>
            <a:ext cx="6573730" cy="804579"/>
            <a:chOff x="240779" y="95896"/>
            <a:chExt cx="12576491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6"/>
              <a:ext cx="774468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帳務系統集中度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771979"/>
              </p:ext>
            </p:extLst>
          </p:nvPr>
        </p:nvGraphicFramePr>
        <p:xfrm>
          <a:off x="5221407" y="2082573"/>
          <a:ext cx="5299837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540893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821587" y="136525"/>
            <a:ext cx="4370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集中度過高之風險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789083233"/>
              </p:ext>
            </p:extLst>
          </p:nvPr>
        </p:nvGraphicFramePr>
        <p:xfrm>
          <a:off x="622568" y="1397000"/>
          <a:ext cx="9707975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537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632830" y="72326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61573693"/>
              </p:ext>
            </p:extLst>
          </p:nvPr>
        </p:nvGraphicFramePr>
        <p:xfrm>
          <a:off x="1511909" y="1633794"/>
          <a:ext cx="70622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6161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委外資訊廠商市占率分析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95527106"/>
              </p:ext>
            </p:extLst>
          </p:nvPr>
        </p:nvGraphicFramePr>
        <p:xfrm>
          <a:off x="622568" y="1397000"/>
          <a:ext cx="9718861" cy="489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20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32808"/>
            <a:ext cx="6573730" cy="804579"/>
            <a:chOff x="240779" y="95896"/>
            <a:chExt cx="12576491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6"/>
              <a:ext cx="7396612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交易系統市占率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6752614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262538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委外資訊廠商市占率分析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13762705"/>
              </p:ext>
            </p:extLst>
          </p:nvPr>
        </p:nvGraphicFramePr>
        <p:xfrm>
          <a:off x="622568" y="1397000"/>
          <a:ext cx="9751518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21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32808"/>
            <a:ext cx="6573730" cy="804579"/>
            <a:chOff x="240779" y="95896"/>
            <a:chExt cx="12576491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6"/>
              <a:ext cx="774468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報價系統市占率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4246079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806021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委外資訊廠商市占率分析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733359311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22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32809"/>
            <a:ext cx="6573730" cy="737895"/>
            <a:chOff x="240779" y="95897"/>
            <a:chExt cx="12576491" cy="737895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7"/>
              <a:ext cx="9339008" cy="7260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中台風控系統市占率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978621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86542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委外資訊廠商市占率分析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559928711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23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9"/>
            <a:ext cx="6573731" cy="737895"/>
            <a:chOff x="240777" y="95897"/>
            <a:chExt cx="12576493" cy="737895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7"/>
              <a:ext cx="9526440" cy="7260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盤後結算系統市占率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526050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44754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委外資訊廠商市占率分析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4044727649"/>
              </p:ext>
            </p:extLst>
          </p:nvPr>
        </p:nvGraphicFramePr>
        <p:xfrm>
          <a:off x="622568" y="1397000"/>
          <a:ext cx="9707975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24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1" y="1332809"/>
            <a:ext cx="6573730" cy="737895"/>
            <a:chOff x="240779" y="95897"/>
            <a:chExt cx="12576492" cy="737895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9" y="95897"/>
              <a:ext cx="7744686" cy="7260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70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帳務系統市占率</a:t>
              </a:r>
            </a:p>
          </p:txBody>
        </p:sp>
      </p:grp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419981C1-B5A2-E6D3-2104-E773523D5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012397"/>
              </p:ext>
            </p:extLst>
          </p:nvPr>
        </p:nvGraphicFramePr>
        <p:xfrm>
          <a:off x="5374137" y="2202530"/>
          <a:ext cx="5089235" cy="36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35739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728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備援機制之妥適性分析</a:t>
            </a:r>
          </a:p>
          <a:p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409657199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25</a:t>
            </a:fld>
            <a:endParaRPr lang="zh-TW" altLang="en-US" dirty="0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1FB0F7D6-FF64-6DB7-6502-893ED11B8B4C}"/>
              </a:ext>
            </a:extLst>
          </p:cNvPr>
          <p:cNvGrpSpPr/>
          <p:nvPr/>
        </p:nvGrpSpPr>
        <p:grpSpPr>
          <a:xfrm>
            <a:off x="866160" y="1332808"/>
            <a:ext cx="6573731" cy="804579"/>
            <a:chOff x="240777" y="95896"/>
            <a:chExt cx="12576493" cy="804579"/>
          </a:xfrm>
        </p:grpSpPr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2CD2401E-7DF7-CB9D-6D11-AC9AD771B731}"/>
                </a:ext>
              </a:extLst>
            </p:cNvPr>
            <p:cNvSpPr/>
            <p:nvPr/>
          </p:nvSpPr>
          <p:spPr>
            <a:xfrm>
              <a:off x="240777" y="95896"/>
              <a:ext cx="1067186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8" name="矩形: 圓角 4">
              <a:extLst>
                <a:ext uri="{FF2B5EF4-FFF2-40B4-BE49-F238E27FC236}">
                  <a16:creationId xmlns:a16="http://schemas.microsoft.com/office/drawing/2014/main" id="{DB5C3471-FBCB-2309-41DF-66308EB2EAB8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交易系統未建置備援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426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556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備援機制之妥適性分析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989207788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26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8"/>
            <a:ext cx="6573731" cy="804579"/>
            <a:chOff x="240777" y="95896"/>
            <a:chExt cx="12576493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1067186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交易系統未建置備援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531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556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備援機制之妥適性分析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197882233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27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8"/>
            <a:ext cx="6573731" cy="804579"/>
            <a:chOff x="240777" y="95896"/>
            <a:chExt cx="12576493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1067186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報價系統未建置備援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2421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556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備援機制之妥適性分析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018821023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28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8"/>
            <a:ext cx="6573731" cy="804579"/>
            <a:chOff x="240777" y="95896"/>
            <a:chExt cx="12576493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1067186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中台風控系統未建置備援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488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556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備援機制之妥適性分析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808775332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29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8"/>
            <a:ext cx="6573731" cy="804579"/>
            <a:chOff x="240777" y="95896"/>
            <a:chExt cx="12576493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1067186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盤後結算系統未建置備援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347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03647" y="130281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申報資料常見問題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114343410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726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343" y="113738"/>
            <a:ext cx="556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備援機制之妥適性分析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533083843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30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FEC443F-F2B3-963A-A230-1F88729A17F3}"/>
              </a:ext>
            </a:extLst>
          </p:cNvPr>
          <p:cNvGrpSpPr/>
          <p:nvPr/>
        </p:nvGrpSpPr>
        <p:grpSpPr>
          <a:xfrm>
            <a:off x="866160" y="1332808"/>
            <a:ext cx="6573731" cy="804579"/>
            <a:chOff x="240777" y="95896"/>
            <a:chExt cx="12576493" cy="80457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895E546F-AF30-766E-FFBB-84475BB4BA4A}"/>
                </a:ext>
              </a:extLst>
            </p:cNvPr>
            <p:cNvSpPr/>
            <p:nvPr/>
          </p:nvSpPr>
          <p:spPr>
            <a:xfrm>
              <a:off x="240777" y="95896"/>
              <a:ext cx="10671866" cy="8045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9" name="矩形: 圓角 4">
              <a:extLst>
                <a:ext uri="{FF2B5EF4-FFF2-40B4-BE49-F238E27FC236}">
                  <a16:creationId xmlns:a16="http://schemas.microsoft.com/office/drawing/2014/main" id="{C9948D44-5B8E-8BA5-DCF5-4A1547A61946}"/>
                </a:ext>
              </a:extLst>
            </p:cNvPr>
            <p:cNvSpPr txBox="1"/>
            <p:nvPr/>
          </p:nvSpPr>
          <p:spPr>
            <a:xfrm>
              <a:off x="711869" y="107765"/>
              <a:ext cx="12105401" cy="726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962" tIns="0" rIns="287962" bIns="0" numCol="1" spcCol="1270" anchor="ctr" anchorCtr="0">
              <a:noAutofit/>
            </a:bodyPr>
            <a:lstStyle/>
            <a:p>
              <a:pPr lvl="0"/>
              <a:r>
                <a:rPr lang="zh-TW" altLang="en-US" sz="32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帳務系統未建置備援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0903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3791804" y="2302877"/>
            <a:ext cx="4608392" cy="2252454"/>
            <a:chOff x="3791804" y="2302877"/>
            <a:chExt cx="4608392" cy="2252454"/>
          </a:xfrm>
        </p:grpSpPr>
        <p:grpSp>
          <p:nvGrpSpPr>
            <p:cNvPr id="3" name="群組 2"/>
            <p:cNvGrpSpPr/>
            <p:nvPr/>
          </p:nvGrpSpPr>
          <p:grpSpPr>
            <a:xfrm>
              <a:off x="3791804" y="2302877"/>
              <a:ext cx="4608392" cy="1080000"/>
              <a:chOff x="3791804" y="2292817"/>
              <a:chExt cx="4608392" cy="1080000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3" name="文字方塊 12"/>
              <p:cNvSpPr txBox="1"/>
              <p:nvPr/>
            </p:nvSpPr>
            <p:spPr>
              <a:xfrm>
                <a:off x="3791804" y="2292817"/>
                <a:ext cx="1080000" cy="1080000"/>
              </a:xfrm>
              <a:prstGeom prst="rect">
                <a:avLst/>
              </a:prstGeom>
              <a:grp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 fontAlgn="ctr"/>
                <a:r>
                  <a:rPr lang="zh-TW" altLang="en-US" sz="8600" b="1" dirty="0">
                    <a:solidFill>
                      <a:schemeClr val="bg1">
                        <a:lumMod val="95000"/>
                      </a:schemeClr>
                    </a:solidFill>
                    <a:latin typeface="微軟正黑體" pitchFamily="34" charset="-120"/>
                    <a:ea typeface="微軟正黑體" pitchFamily="34" charset="-120"/>
                  </a:rPr>
                  <a:t>簡</a:t>
                </a:r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4967935" y="2292817"/>
                <a:ext cx="1080000" cy="1080000"/>
              </a:xfrm>
              <a:prstGeom prst="rect">
                <a:avLst/>
              </a:prstGeom>
              <a:grp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 fontAlgn="ctr"/>
                <a:r>
                  <a:rPr lang="zh-TW" altLang="en-US" sz="8600" b="1" dirty="0">
                    <a:solidFill>
                      <a:schemeClr val="bg1">
                        <a:lumMod val="95000"/>
                      </a:schemeClr>
                    </a:solidFill>
                    <a:latin typeface="微軟正黑體" pitchFamily="34" charset="-120"/>
                    <a:ea typeface="微軟正黑體" pitchFamily="34" charset="-120"/>
                  </a:rPr>
                  <a:t>報</a:t>
                </a: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6144066" y="2292817"/>
                <a:ext cx="1080000" cy="1080000"/>
              </a:xfrm>
              <a:prstGeom prst="rect">
                <a:avLst/>
              </a:prstGeom>
              <a:grp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 fontAlgn="ctr"/>
                <a:r>
                  <a:rPr lang="zh-TW" altLang="en-US" sz="8600" b="1" dirty="0">
                    <a:solidFill>
                      <a:schemeClr val="bg1">
                        <a:lumMod val="95000"/>
                      </a:schemeClr>
                    </a:solidFill>
                    <a:latin typeface="微軟正黑體" pitchFamily="34" charset="-120"/>
                    <a:ea typeface="微軟正黑體" pitchFamily="34" charset="-120"/>
                  </a:rPr>
                  <a:t>結</a:t>
                </a: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7320196" y="2292817"/>
                <a:ext cx="1080000" cy="1080000"/>
              </a:xfrm>
              <a:prstGeom prst="rect">
                <a:avLst/>
              </a:prstGeom>
              <a:grp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 fontAlgn="ctr"/>
                <a:r>
                  <a:rPr lang="zh-TW" altLang="en-US" sz="8600" b="1" dirty="0">
                    <a:solidFill>
                      <a:schemeClr val="bg1">
                        <a:lumMod val="95000"/>
                      </a:schemeClr>
                    </a:solidFill>
                    <a:latin typeface="微軟正黑體" pitchFamily="34" charset="-120"/>
                    <a:ea typeface="微軟正黑體" pitchFamily="34" charset="-120"/>
                  </a:rPr>
                  <a:t>束</a:t>
                </a:r>
              </a:p>
            </p:txBody>
          </p:sp>
        </p:grpSp>
        <p:sp>
          <p:nvSpPr>
            <p:cNvPr id="18" name="文字方塊 17"/>
            <p:cNvSpPr txBox="1"/>
            <p:nvPr/>
          </p:nvSpPr>
          <p:spPr>
            <a:xfrm>
              <a:off x="3791804" y="3475331"/>
              <a:ext cx="1080000" cy="1080000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fontAlgn="ctr"/>
              <a:r>
                <a:rPr lang="zh-TW" altLang="en-US" sz="8600" b="1" dirty="0">
                  <a:solidFill>
                    <a:schemeClr val="accent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敬</a:t>
              </a: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6144066" y="3475331"/>
              <a:ext cx="1080000" cy="1080000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fontAlgn="ctr"/>
              <a:r>
                <a:rPr lang="zh-TW" altLang="en-US" sz="8600" b="1" dirty="0">
                  <a:solidFill>
                    <a:schemeClr val="accent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指</a:t>
              </a: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4967935" y="3475331"/>
              <a:ext cx="1080000" cy="1080000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fontAlgn="ctr"/>
              <a:r>
                <a:rPr lang="zh-TW" altLang="en-US" sz="8600" b="1" dirty="0">
                  <a:solidFill>
                    <a:schemeClr val="accent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請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7320196" y="3475331"/>
              <a:ext cx="1080000" cy="1080000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fontAlgn="ctr"/>
              <a:r>
                <a:rPr lang="zh-TW" altLang="en-US" sz="8600" b="1" dirty="0">
                  <a:solidFill>
                    <a:schemeClr val="accent1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導</a:t>
              </a: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800A-75B1-42DF-A108-48B174CD03D9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86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03647" y="130281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申報資料常見問題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817575619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816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750992" y="113738"/>
            <a:ext cx="2280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項目刪除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782420670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950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750992" y="113738"/>
            <a:ext cx="2280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項目刪除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512749631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059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595556" y="130281"/>
            <a:ext cx="2296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項目調整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773886146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91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640711" y="130281"/>
            <a:ext cx="2250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項目新增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796546980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608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105422" y="130281"/>
            <a:ext cx="3786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更新申報彙總表</a:t>
            </a:r>
          </a:p>
        </p:txBody>
      </p:sp>
      <p:cxnSp>
        <p:nvCxnSpPr>
          <p:cNvPr id="4" name="直線單箭頭接點 3"/>
          <p:cNvCxnSpPr/>
          <p:nvPr/>
        </p:nvCxnSpPr>
        <p:spPr>
          <a:xfrm>
            <a:off x="4732369" y="975237"/>
            <a:ext cx="7683500" cy="0"/>
          </a:xfrm>
          <a:prstGeom prst="straightConnector1">
            <a:avLst/>
          </a:prstGeom>
          <a:ln w="41275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>
            <a:extLst>
              <a:ext uri="{FF2B5EF4-FFF2-40B4-BE49-F238E27FC236}">
                <a16:creationId xmlns:a16="http://schemas.microsoft.com/office/drawing/2014/main" id="{C3D1B46B-2950-2147-807D-DF0B8EE545F1}"/>
              </a:ext>
            </a:extLst>
          </p:cNvPr>
          <p:cNvSpPr/>
          <p:nvPr/>
        </p:nvSpPr>
        <p:spPr>
          <a:xfrm>
            <a:off x="290023" y="1249378"/>
            <a:ext cx="11370840" cy="5042780"/>
          </a:xfrm>
          <a:prstGeom prst="homePlate">
            <a:avLst>
              <a:gd name="adj" fmla="val 26481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451314951"/>
              </p:ext>
            </p:extLst>
          </p:nvPr>
        </p:nvGraphicFramePr>
        <p:xfrm>
          <a:off x="622568" y="1397000"/>
          <a:ext cx="9508259" cy="482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45460A-5AD5-1CEF-F299-3E868F18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B4E2-41CB-4F67-98E5-10C93D564FA2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941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52937</TotalTime>
  <Words>2793</Words>
  <Application>Microsoft Office PowerPoint</Application>
  <PresentationFormat>寬螢幕</PresentationFormat>
  <Paragraphs>537</Paragraphs>
  <Slides>31</Slides>
  <Notes>31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7" baseType="lpstr">
      <vt:lpstr>微軟正黑體</vt:lpstr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缺失案例分享</dc:title>
  <dc:creator>89000939</dc:creator>
  <cp:lastModifiedBy>89000933</cp:lastModifiedBy>
  <cp:revision>1005</cp:revision>
  <cp:lastPrinted>2023-10-02T09:51:05Z</cp:lastPrinted>
  <dcterms:created xsi:type="dcterms:W3CDTF">2023-05-11T01:32:37Z</dcterms:created>
  <dcterms:modified xsi:type="dcterms:W3CDTF">2023-11-23T03:31:12Z</dcterms:modified>
</cp:coreProperties>
</file>