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49" r:id="rId5"/>
    <p:sldMasterId id="2147483650" r:id="rId6"/>
  </p:sldMasterIdLst>
  <p:notesMasterIdLst>
    <p:notesMasterId r:id="rId26"/>
  </p:notesMasterIdLst>
  <p:handoutMasterIdLst>
    <p:handoutMasterId r:id="rId27"/>
  </p:handoutMasterIdLst>
  <p:sldIdLst>
    <p:sldId id="259" r:id="rId7"/>
    <p:sldId id="762" r:id="rId8"/>
    <p:sldId id="751" r:id="rId9"/>
    <p:sldId id="779" r:id="rId10"/>
    <p:sldId id="758" r:id="rId11"/>
    <p:sldId id="759" r:id="rId12"/>
    <p:sldId id="749" r:id="rId13"/>
    <p:sldId id="766" r:id="rId14"/>
    <p:sldId id="767" r:id="rId15"/>
    <p:sldId id="774" r:id="rId16"/>
    <p:sldId id="775" r:id="rId17"/>
    <p:sldId id="776" r:id="rId18"/>
    <p:sldId id="777" r:id="rId19"/>
    <p:sldId id="772" r:id="rId20"/>
    <p:sldId id="765" r:id="rId21"/>
    <p:sldId id="761" r:id="rId22"/>
    <p:sldId id="760" r:id="rId23"/>
    <p:sldId id="753" r:id="rId24"/>
    <p:sldId id="513" r:id="rId25"/>
  </p:sldIdLst>
  <p:sldSz cx="12192000" cy="6858000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9E6C652-7C5E-4F4D-9731-59E2921467DC}">
          <p14:sldIdLst>
            <p14:sldId id="259"/>
            <p14:sldId id="762"/>
            <p14:sldId id="751"/>
            <p14:sldId id="779"/>
            <p14:sldId id="758"/>
            <p14:sldId id="759"/>
            <p14:sldId id="749"/>
            <p14:sldId id="766"/>
            <p14:sldId id="767"/>
            <p14:sldId id="774"/>
            <p14:sldId id="775"/>
            <p14:sldId id="776"/>
            <p14:sldId id="777"/>
            <p14:sldId id="772"/>
            <p14:sldId id="765"/>
            <p14:sldId id="761"/>
            <p14:sldId id="760"/>
            <p14:sldId id="753"/>
            <p14:sldId id="5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D57"/>
    <a:srgbClr val="FF6B6B"/>
    <a:srgbClr val="0000FF"/>
    <a:srgbClr val="006600"/>
    <a:srgbClr val="4ECDC4"/>
    <a:srgbClr val="3B576D"/>
    <a:srgbClr val="94A0AF"/>
    <a:srgbClr val="43536A"/>
    <a:srgbClr val="1694B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725D-1511-451B-A78C-206EE09F9ACD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E202D-6C72-4C32-A4EB-66A3C60DA5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34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F27F3-B8E8-4E46-AE9D-F059856AAB8B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FFDF-67D0-40AC-9799-B2944718D1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53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F7722-31C9-428F-A791-F190FF532F8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029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721DA-76F8-424E-B2FF-1270CE64E6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837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B5A37-2977-40D0-A4D9-9F804CC11D4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377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A10D7-ACE4-466F-BA67-C706751D91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974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D1586-7540-441E-8E04-F8873ECE99B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55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88A40-977D-436C-8454-D12153787E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174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00BA6-53CE-48AE-BF3F-9EE6E0E2105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949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CF975-E45F-41A3-BC2B-46AC4C2528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096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F5819-0A81-486F-A60D-2D70D7F2E9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610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680FB-7B78-403F-8EB3-3EC4415F78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1756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15AB-04D4-487B-8F0D-06936F2661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198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2B19B-EF34-4248-A8CE-BE43D97E4C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4750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0497F-8C20-4362-A394-653D83B8AE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606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A077B-D6F1-47BC-A2A4-43008B0816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4766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1EDA2-6F05-4ADB-904B-7FF02C1837C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8301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32465-DC92-499B-9235-80AF8A8566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6881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B404B-063A-4059-A740-BC2FFF354B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3262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93C79-9D1E-4761-AD46-383245CE64E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335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04DF0-2445-4654-80E2-78CB987350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0759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B13B8-66E9-4997-A934-D923478DEE2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5932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94A3E-2451-4BFB-A769-E6E328175E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1520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32D77-2E8D-4F45-AF0D-11913AFF06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71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31200-C148-43A4-A5D8-F06434DE97A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9237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B80AB-AABD-44A5-8F15-A0D2D8DB7E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9667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8BB68-0E3F-4EA8-8735-2867DCFBA1E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2048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ECD89-7C4F-4307-8C1D-261BC4A14F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9576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9BB11-C267-4CB2-81E5-9D0CBB625A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289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359EC-4113-4CB1-8C76-299B7739E1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6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18CC4-891F-4911-9C12-56D1486C7E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28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5E5B5-67EE-4CB7-9844-17C5EF59D6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936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5C699-6667-420A-84B3-4319397A2C6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839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7C551-FB9D-4D8F-B099-C1235AD9F1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057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AF52D-A5B6-454D-AF13-4AF17E10AB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751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59E852-8214-40C4-80F2-FE621B5070BA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1" name="Picture 9" descr="頁首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6" y="692150"/>
            <a:ext cx="1171363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頁尾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9" y="6178553"/>
            <a:ext cx="11233149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B7A267-6263-4950-A598-CFF06E9BDCA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9C492-F730-415B-A845-09BC250F89A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圖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簡報封面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42638" r="21649" b="42639"/>
          <a:stretch>
            <a:fillRect/>
          </a:stretch>
        </p:blipFill>
        <p:spPr bwMode="auto">
          <a:xfrm>
            <a:off x="3188971" y="3449274"/>
            <a:ext cx="5765444" cy="11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52550" y="1234440"/>
            <a:ext cx="9486900" cy="132147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cs typeface="Arial"/>
              </a:rPr>
              <a:t>證券商作業委外處理申報案例分享</a:t>
            </a:r>
            <a:endParaRPr lang="zh-TW" altLang="zh-TW" sz="4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ea typeface="微软雅黑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4979" y="5465355"/>
            <a:ext cx="4801997" cy="724702"/>
          </a:xfrm>
          <a:prstGeom prst="rect">
            <a:avLst/>
          </a:prstGeom>
          <a:solidFill>
            <a:srgbClr val="43536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431704" y="5504542"/>
            <a:ext cx="5112568" cy="646331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余萬事</a:t>
            </a:r>
          </a:p>
        </p:txBody>
      </p:sp>
      <p:sp>
        <p:nvSpPr>
          <p:cNvPr id="8" name="矩形 7"/>
          <p:cNvSpPr/>
          <p:nvPr/>
        </p:nvSpPr>
        <p:spPr>
          <a:xfrm>
            <a:off x="3574979" y="6212428"/>
            <a:ext cx="4812045" cy="19787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29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DC70BC-31C1-4A53-971B-798E02F6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行情交易系統維護服務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(APP)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96C853D-AFB3-4048-AF32-C3B29A91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B19B-EF34-4248-A8CE-BE43D97E4CAD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047F00D-A0F5-4E1D-B02D-7808B12B7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1417638"/>
            <a:ext cx="11398703" cy="500182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4DCAB7F-3443-4744-B34F-CC2AD11B4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887" y="5174011"/>
            <a:ext cx="6201288" cy="12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1C9DB7-0A3D-4C6B-9158-0DDA2091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行情交易系統維護服務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(APP)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78C920-0636-475A-BECE-14E853A5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B19B-EF34-4248-A8CE-BE43D97E4CAD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DA25757-CFD9-4FE8-80C3-88390744F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44605"/>
            <a:ext cx="10744201" cy="46196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6F748D2-081A-47B8-8891-15E51E2F3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834" y="4665669"/>
            <a:ext cx="620626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8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B45BE2-1D66-471F-BAA0-21A04614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行情交易系統維護服務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(APP)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DE707CB-5029-4D63-88F9-375B496ED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702" y="1466329"/>
            <a:ext cx="10521306" cy="466221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0BE1E5-1EAF-468E-9145-A1288E3D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B19B-EF34-4248-A8CE-BE43D97E4CAD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FF3D32A-7F7C-4953-A5F8-602241FD2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159" y="5011615"/>
            <a:ext cx="6206266" cy="111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2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ED3B24-0F74-48C2-BDE9-707E2520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行情交易系統維護服務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(APP)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9EF39F4-19F1-4F38-BB64-5FBDC7684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5" y="1477170"/>
            <a:ext cx="10967776" cy="464899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953F81-B139-4325-9124-AC21D4B7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B19B-EF34-4248-A8CE-BE43D97E4CAD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07F5510-6405-41DC-90AE-90A00E264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092" y="4887133"/>
            <a:ext cx="6206266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4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FAFCF2-4949-4294-92EF-F9766084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行情交易系統維護服務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(APP)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D01F6D-5227-4995-9217-0B734932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2B19B-EF34-4248-A8CE-BE43D97E4CAD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CE5331A-D362-4110-AFA4-9DFA00D48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417638"/>
            <a:ext cx="11117803" cy="43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5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29835D1-9299-55F1-1C86-3D0949FE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9982200" cy="808727"/>
          </a:xfrm>
        </p:spPr>
        <p:txBody>
          <a:bodyPr/>
          <a:lstStyle/>
          <a:p>
            <a:pPr algn="l"/>
            <a:r>
              <a:rPr lang="zh-TW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案例分享</a:t>
            </a:r>
            <a:endParaRPr lang="zh-TW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D220FED-99EE-C077-3E09-AD22390C66C9}"/>
              </a:ext>
            </a:extLst>
          </p:cNvPr>
          <p:cNvSpPr txBox="1"/>
          <p:nvPr/>
        </p:nvSpPr>
        <p:spPr>
          <a:xfrm>
            <a:off x="1229832" y="2046181"/>
            <a:ext cx="1054763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服務是否涉及核心系統：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否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是否涉及儲存或處理客戶資料：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是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服務提供商可替代性：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低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已找到可替代服務提供商：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否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對廠商稽核、備援及雲端問題：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無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作業委外特點：</a:t>
            </a:r>
            <a:endParaRPr lang="en-US" altLang="zh-TW" sz="20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資料及系統在公司內，有機敏資料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廠商專案開發客制、開發期長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上線後不易改變、廠商替代性低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同仁反應：資料處理</a:t>
            </a:r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…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均由同仁進行，廠商不會接觸資料及作業面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                   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遇問題才需廠商</a:t>
            </a:r>
            <a:r>
              <a:rPr lang="zh-TW" altLang="en-US" sz="2000" b="1" u="sng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程式維護</a:t>
            </a:r>
            <a:r>
              <a:rPr lang="en-US" altLang="zh-TW" sz="2000" b="1" u="sng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….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，是否要入作業委外</a:t>
            </a:r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? </a:t>
            </a:r>
          </a:p>
          <a:p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                   稽核、備援、雲端 申報欄位 </a:t>
            </a:r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&gt; 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不適用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6" name="圖片 5" descr="一張含有 鍵盤, 電腦, 電腦鍵盤, 周邊設備 的圖片&#10;&#10;自動產生的描述">
            <a:extLst>
              <a:ext uri="{FF2B5EF4-FFF2-40B4-BE49-F238E27FC236}">
                <a16:creationId xmlns:a16="http://schemas.microsoft.com/office/drawing/2014/main" id="{A307C39A-4DD3-42AB-A933-90E325B6E3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2880877"/>
            <a:ext cx="3398520" cy="2265681"/>
          </a:xfrm>
          <a:prstGeom prst="rect">
            <a:avLst/>
          </a:prstGeom>
          <a:solidFill>
            <a:schemeClr val="tx1"/>
          </a:solidFill>
          <a:ln w="57150" cap="rnd" cmpd="thickThin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>
              <a:rot lat="0" lon="0" rev="600000"/>
            </a:lightRig>
          </a:scene3d>
        </p:spPr>
      </p:pic>
      <p:sp>
        <p:nvSpPr>
          <p:cNvPr id="2" name="圆角矩形 10">
            <a:extLst>
              <a:ext uri="{FF2B5EF4-FFF2-40B4-BE49-F238E27FC236}">
                <a16:creationId xmlns:a16="http://schemas.microsoft.com/office/drawing/2014/main" id="{2171E42D-0836-FCD2-502D-B04B592B7F1D}"/>
              </a:ext>
            </a:extLst>
          </p:cNvPr>
          <p:cNvSpPr/>
          <p:nvPr/>
        </p:nvSpPr>
        <p:spPr>
          <a:xfrm>
            <a:off x="1066221" y="1351449"/>
            <a:ext cx="7761256" cy="576262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zh-TW" alt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、無紙化管理系統</a:t>
            </a:r>
            <a:endParaRPr lang="zh-CN" alt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90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29835D1-9299-55F1-1C86-3D0949FE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9982200" cy="808727"/>
          </a:xfrm>
        </p:spPr>
        <p:txBody>
          <a:bodyPr/>
          <a:lstStyle/>
          <a:p>
            <a:pPr algn="l"/>
            <a:r>
              <a:rPr lang="zh-TW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案例分享</a:t>
            </a:r>
            <a:endParaRPr lang="zh-TW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D220FED-99EE-C077-3E09-AD22390C66C9}"/>
              </a:ext>
            </a:extLst>
          </p:cNvPr>
          <p:cNvSpPr txBox="1"/>
          <p:nvPr/>
        </p:nvSpPr>
        <p:spPr>
          <a:xfrm>
            <a:off x="1202400" y="2084807"/>
            <a:ext cx="1054763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服務是否涉及核心系統：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是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是否涉及儲存或處理客戶資料：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否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服務提供商可替代性：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高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已找到可替代服務提供商：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是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對廠商稽核、備援及雲端問題：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無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作業委外特點：</a:t>
            </a:r>
            <a:endParaRPr lang="en-US" altLang="zh-TW" sz="20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硬體維修、維護保養作業為主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符合規格廠商、經遴選及議價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取代性高、較無獨家專有問題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同仁反應：廠商不接觸資料及作業面，需要</a:t>
            </a:r>
            <a:r>
              <a:rPr lang="zh-TW" altLang="en-US" sz="2000" b="1" u="sng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作硬體維護</a:t>
            </a:r>
            <a:endParaRPr lang="en-US" altLang="zh-TW" sz="2000" b="1" u="sng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                   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是否列為作業委外 </a:t>
            </a:r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?              </a:t>
            </a:r>
            <a:r>
              <a:rPr lang="en-US" altLang="zh-TW" sz="2000" b="1" kern="0" dirty="0">
                <a:solidFill>
                  <a:srgbClr val="C54D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(</a:t>
            </a:r>
            <a:r>
              <a:rPr lang="zh-TW" altLang="en-US" sz="2000" b="1" kern="0" dirty="0">
                <a:solidFill>
                  <a:srgbClr val="C54D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大型交易主機</a:t>
            </a:r>
            <a:r>
              <a:rPr lang="en-US" altLang="zh-TW" sz="2000" b="1" kern="0" dirty="0">
                <a:solidFill>
                  <a:srgbClr val="C54D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)</a:t>
            </a:r>
          </a:p>
          <a:p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                   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稽核、備援、雲端 申報欄位 </a:t>
            </a:r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&gt; 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不適用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08E141B-C582-6F12-2271-84692E99F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20" y="2084808"/>
            <a:ext cx="3922800" cy="3922800"/>
          </a:xfrm>
          <a:prstGeom prst="rect">
            <a:avLst/>
          </a:prstGeom>
        </p:spPr>
      </p:pic>
      <p:sp>
        <p:nvSpPr>
          <p:cNvPr id="2" name="圆角矩形 10">
            <a:extLst>
              <a:ext uri="{FF2B5EF4-FFF2-40B4-BE49-F238E27FC236}">
                <a16:creationId xmlns:a16="http://schemas.microsoft.com/office/drawing/2014/main" id="{34FBCB92-79B6-48D9-E2E3-7ACB5DF37EE3}"/>
              </a:ext>
            </a:extLst>
          </p:cNvPr>
          <p:cNvSpPr/>
          <p:nvPr/>
        </p:nvSpPr>
        <p:spPr>
          <a:xfrm>
            <a:off x="1066221" y="1295955"/>
            <a:ext cx="7761256" cy="576262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3</a:t>
            </a:r>
            <a:r>
              <a:rPr lang="zh-TW" alt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、伺服器主機設備維護</a:t>
            </a:r>
            <a:endParaRPr lang="zh-CN" alt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09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29835D1-9299-55F1-1C86-3D0949FE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9982200" cy="808727"/>
          </a:xfrm>
        </p:spPr>
        <p:txBody>
          <a:bodyPr/>
          <a:lstStyle/>
          <a:p>
            <a:pPr algn="l"/>
            <a:r>
              <a:rPr lang="zh-TW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案例分享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D220FED-99EE-C077-3E09-AD22390C66C9}"/>
              </a:ext>
            </a:extLst>
          </p:cNvPr>
          <p:cNvSpPr txBox="1"/>
          <p:nvPr/>
        </p:nvSpPr>
        <p:spPr>
          <a:xfrm>
            <a:off x="1186767" y="2093806"/>
            <a:ext cx="1054763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服務是否涉及核心系統：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否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是否涉及儲存或處理客戶資料：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否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服務提供商可替代性：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高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已找到可替代服務提供商：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是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對廠商稽核、備援及雲端問題：</a:t>
            </a:r>
            <a:r>
              <a:rPr lang="zh-TW" altLang="en-US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無</a:t>
            </a:r>
            <a:endParaRPr lang="en-US" altLang="zh-TW" sz="2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br>
              <a: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</a:b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作業委外特點：</a:t>
            </a:r>
            <a:endParaRPr lang="en-US" altLang="zh-TW" sz="20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屬重大基礎設施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機房機電影響系統能否穩定運作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廠商取代性高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同仁反應：廠商不接觸資料及作業面，</a:t>
            </a:r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                   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機電系統維護是否列為要列入 </a:t>
            </a:r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?</a:t>
            </a:r>
          </a:p>
          <a:p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                   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租賃的</a:t>
            </a:r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IDC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機房</a:t>
            </a:r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?  Azure</a:t>
            </a:r>
            <a:r>
              <a:rPr lang="zh-TW" altLang="en-US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、</a:t>
            </a:r>
            <a:r>
              <a:rPr lang="en-US" altLang="zh-TW" sz="2000" b="1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GCP ?</a:t>
            </a:r>
          </a:p>
          <a:p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endParaRPr lang="en-US" altLang="zh-TW" sz="2000" b="1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D22130-8328-4CC7-4637-BEC1BD3BA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116" y="2449729"/>
            <a:ext cx="3860284" cy="2740508"/>
          </a:xfrm>
          <a:prstGeom prst="rect">
            <a:avLst/>
          </a:prstGeom>
          <a:solidFill>
            <a:schemeClr val="tx1"/>
          </a:solidFill>
          <a:ln w="57150" cap="rnd" cmpd="thickThin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>
              <a:rot lat="0" lon="0" rev="600000"/>
            </a:lightRig>
          </a:scene3d>
        </p:spPr>
      </p:pic>
      <p:sp>
        <p:nvSpPr>
          <p:cNvPr id="2" name="圆角矩形 10">
            <a:extLst>
              <a:ext uri="{FF2B5EF4-FFF2-40B4-BE49-F238E27FC236}">
                <a16:creationId xmlns:a16="http://schemas.microsoft.com/office/drawing/2014/main" id="{E8326DF2-3DD7-A37F-D9B0-D5C7E210DFA2}"/>
              </a:ext>
            </a:extLst>
          </p:cNvPr>
          <p:cNvSpPr/>
          <p:nvPr/>
        </p:nvSpPr>
        <p:spPr>
          <a:xfrm>
            <a:off x="1066221" y="1379632"/>
            <a:ext cx="7761256" cy="576262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4</a:t>
            </a:r>
            <a:r>
              <a:rPr lang="zh-TW" alt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、資訊機房機電及環控系統</a:t>
            </a:r>
            <a:endParaRPr lang="zh-CN" alt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0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9D1522-5FD5-4E1E-972C-9B38B9CEA233}"/>
              </a:ext>
            </a:extLst>
          </p:cNvPr>
          <p:cNvSpPr txBox="1">
            <a:spLocks/>
          </p:cNvSpPr>
          <p:nvPr/>
        </p:nvSpPr>
        <p:spPr bwMode="auto">
          <a:xfrm>
            <a:off x="1212573" y="2220295"/>
            <a:ext cx="9749593" cy="118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8650" lvl="2" indent="-6286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以</a:t>
            </a:r>
            <a:r>
              <a:rPr lang="zh-TW" altLang="en-US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風險管理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的角度審視各作業委外合規性、必要性、並同步盤點各項備份備援機制合理性。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628650" lvl="2" indent="-6286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列管替代性低之系統，思考系統異常因應方案。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5" name="圆角矩形 10">
            <a:extLst>
              <a:ext uri="{FF2B5EF4-FFF2-40B4-BE49-F238E27FC236}">
                <a16:creationId xmlns:a16="http://schemas.microsoft.com/office/drawing/2014/main" id="{96304C49-24E3-4CD2-AB75-400513CF4B21}"/>
              </a:ext>
            </a:extLst>
          </p:cNvPr>
          <p:cNvSpPr/>
          <p:nvPr/>
        </p:nvSpPr>
        <p:spPr>
          <a:xfrm>
            <a:off x="1066221" y="1508546"/>
            <a:ext cx="7761256" cy="5762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檢示各委外系統作業完整度</a:t>
            </a:r>
            <a:endParaRPr lang="zh-CN" alt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:a16="http://schemas.microsoft.com/office/drawing/2014/main" id="{0E29A88B-3FC4-472F-9EBD-F8B1637C63AC}"/>
              </a:ext>
            </a:extLst>
          </p:cNvPr>
          <p:cNvSpPr/>
          <p:nvPr/>
        </p:nvSpPr>
        <p:spPr>
          <a:xfrm>
            <a:off x="1066220" y="3860251"/>
            <a:ext cx="7761257" cy="5762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健全廠商遴選及供應商管理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29835D1-9299-55F1-1C86-3D0949FE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9982200" cy="808727"/>
          </a:xfrm>
        </p:spPr>
        <p:txBody>
          <a:bodyPr/>
          <a:lstStyle/>
          <a:p>
            <a:pPr algn="l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395AD27A-A9E6-4CD5-10DF-1340065828B0}"/>
              </a:ext>
            </a:extLst>
          </p:cNvPr>
          <p:cNvSpPr txBox="1">
            <a:spLocks/>
          </p:cNvSpPr>
          <p:nvPr/>
        </p:nvSpPr>
        <p:spPr bwMode="auto">
          <a:xfrm>
            <a:off x="1212574" y="4540355"/>
            <a:ext cx="9409352" cy="140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2" indent="-342900">
              <a:buFont typeface="Wingdings" panose="05000000000000000000" pitchFamily="2" charset="2"/>
              <a:buChar char="l"/>
            </a:pPr>
            <a:endParaRPr lang="zh-TW" altLang="zh-TW" sz="2000" b="1" kern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8B014A8-6B36-43DB-AC42-CC7876F82E4B}"/>
              </a:ext>
            </a:extLst>
          </p:cNvPr>
          <p:cNvSpPr txBox="1">
            <a:spLocks/>
          </p:cNvSpPr>
          <p:nvPr/>
        </p:nvSpPr>
        <p:spPr bwMode="auto">
          <a:xfrm>
            <a:off x="1212572" y="4540355"/>
            <a:ext cx="9749593" cy="140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28650" lvl="2" indent="-6286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參照</a:t>
            </a:r>
            <a:r>
              <a:rPr lang="zh-TW" altLang="en-US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供應商管理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審視各委外作業廠商狀況，如廠商有無備援機制、</a:t>
            </a:r>
            <a:r>
              <a: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BCP 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測試。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  <a:p>
            <a:pPr marL="628650" lvl="2" indent="-6286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廠商替代性方案。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724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2">
            <a:extLst>
              <a:ext uri="{FF2B5EF4-FFF2-40B4-BE49-F238E27FC236}">
                <a16:creationId xmlns:a16="http://schemas.microsoft.com/office/drawing/2014/main" id="{7D0DA0F4-E3F0-43DC-A56B-97359A1846EE}"/>
              </a:ext>
            </a:extLst>
          </p:cNvPr>
          <p:cNvSpPr txBox="1"/>
          <p:nvPr/>
        </p:nvSpPr>
        <p:spPr>
          <a:xfrm>
            <a:off x="2495600" y="282883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THANK  YOU !</a:t>
            </a:r>
            <a:endParaRPr lang="zh-CN" altLang="en-US" sz="6000" b="1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2031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E559B2-9AC2-4649-8C48-04EECC15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22" y="274638"/>
            <a:ext cx="7285382" cy="818666"/>
          </a:xfrm>
        </p:spPr>
        <p:txBody>
          <a:bodyPr/>
          <a:lstStyle/>
          <a:p>
            <a:r>
              <a:rPr lang="zh-TW" altLang="en-US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報告大綱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64FCA7-0713-4599-AE63-EA8E23A3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744" y="1490747"/>
            <a:ext cx="9738360" cy="421507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36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Calibri" panose="020F0502020204030204" pitchFamily="34" charset="0"/>
              </a:rPr>
              <a:t>  委外範圍定義</a:t>
            </a:r>
            <a:endParaRPr lang="en-US" altLang="zh-TW" sz="36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36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Calibri" panose="020F0502020204030204" pitchFamily="34" charset="0"/>
              </a:rPr>
              <a:t>  案例分享</a:t>
            </a:r>
            <a:endParaRPr lang="en-US" altLang="zh-TW" sz="36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36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Calibri" panose="020F0502020204030204" pitchFamily="34" charset="0"/>
              </a:rPr>
              <a:t>  總結</a:t>
            </a:r>
            <a:endParaRPr lang="en-US" altLang="zh-TW" sz="36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TW" altLang="en-US" dirty="0">
              <a:latin typeface="+mj-ea"/>
              <a:ea typeface="+mj-ea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CC2795C-FE86-F91E-A44F-CF6635A57F8B}"/>
              </a:ext>
            </a:extLst>
          </p:cNvPr>
          <p:cNvGrpSpPr/>
          <p:nvPr/>
        </p:nvGrpSpPr>
        <p:grpSpPr>
          <a:xfrm>
            <a:off x="5081752" y="4787748"/>
            <a:ext cx="1013257" cy="1013257"/>
            <a:chOff x="5597687" y="3230413"/>
            <a:chExt cx="1013257" cy="1013257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899FA90-F429-64B1-955A-9668EB4A2CD0}"/>
                </a:ext>
              </a:extLst>
            </p:cNvPr>
            <p:cNvSpPr/>
            <p:nvPr/>
          </p:nvSpPr>
          <p:spPr>
            <a:xfrm rot="13403634">
              <a:off x="5597687" y="3230413"/>
              <a:ext cx="1013257" cy="1013257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0" name="Group 82">
              <a:extLst>
                <a:ext uri="{FF2B5EF4-FFF2-40B4-BE49-F238E27FC236}">
                  <a16:creationId xmlns:a16="http://schemas.microsoft.com/office/drawing/2014/main" id="{42BA14FF-58B7-AEF9-1AFE-7D2C2A12B11E}"/>
                </a:ext>
              </a:extLst>
            </p:cNvPr>
            <p:cNvGrpSpPr/>
            <p:nvPr/>
          </p:nvGrpSpPr>
          <p:grpSpPr>
            <a:xfrm>
              <a:off x="5823389" y="3456594"/>
              <a:ext cx="561856" cy="561856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31" name="AutoShape 123">
                <a:extLst>
                  <a:ext uri="{FF2B5EF4-FFF2-40B4-BE49-F238E27FC236}">
                    <a16:creationId xmlns:a16="http://schemas.microsoft.com/office/drawing/2014/main" id="{3B97E2A8-2BF9-3AB1-9027-0D94DFE07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" name="AutoShape 124">
                <a:extLst>
                  <a:ext uri="{FF2B5EF4-FFF2-40B4-BE49-F238E27FC236}">
                    <a16:creationId xmlns:a16="http://schemas.microsoft.com/office/drawing/2014/main" id="{0B1586E7-0F36-6F08-E36F-6B53C5E6E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3" name="AutoShape 125">
                <a:extLst>
                  <a:ext uri="{FF2B5EF4-FFF2-40B4-BE49-F238E27FC236}">
                    <a16:creationId xmlns:a16="http://schemas.microsoft.com/office/drawing/2014/main" id="{96203326-77CF-98E1-92BD-958547A67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6" name="组合 6">
            <a:extLst>
              <a:ext uri="{FF2B5EF4-FFF2-40B4-BE49-F238E27FC236}">
                <a16:creationId xmlns:a16="http://schemas.microsoft.com/office/drawing/2014/main" id="{AC07D1F9-90E0-966D-2B1A-69414DA58172}"/>
              </a:ext>
            </a:extLst>
          </p:cNvPr>
          <p:cNvGrpSpPr/>
          <p:nvPr/>
        </p:nvGrpSpPr>
        <p:grpSpPr>
          <a:xfrm>
            <a:off x="9220871" y="4787748"/>
            <a:ext cx="1013257" cy="1013257"/>
            <a:chOff x="9736806" y="3230413"/>
            <a:chExt cx="1013257" cy="101325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1D59554-516B-3ADC-11B4-6823F57D4368}"/>
                </a:ext>
              </a:extLst>
            </p:cNvPr>
            <p:cNvSpPr/>
            <p:nvPr/>
          </p:nvSpPr>
          <p:spPr>
            <a:xfrm rot="13403634">
              <a:off x="9736806" y="3230413"/>
              <a:ext cx="1013257" cy="1013257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5" name="Group 102">
              <a:extLst>
                <a:ext uri="{FF2B5EF4-FFF2-40B4-BE49-F238E27FC236}">
                  <a16:creationId xmlns:a16="http://schemas.microsoft.com/office/drawing/2014/main" id="{A1778D51-4D06-7704-C858-F2ECDF2016E7}"/>
                </a:ext>
              </a:extLst>
            </p:cNvPr>
            <p:cNvGrpSpPr/>
            <p:nvPr/>
          </p:nvGrpSpPr>
          <p:grpSpPr>
            <a:xfrm>
              <a:off x="9996579" y="3425464"/>
              <a:ext cx="464344" cy="510778"/>
              <a:chOff x="4439444" y="1652588"/>
              <a:chExt cx="464344" cy="464344"/>
            </a:xfrm>
            <a:solidFill>
              <a:schemeClr val="bg1"/>
            </a:solidFill>
          </p:grpSpPr>
          <p:sp>
            <p:nvSpPr>
              <p:cNvPr id="26" name="AutoShape 136">
                <a:extLst>
                  <a:ext uri="{FF2B5EF4-FFF2-40B4-BE49-F238E27FC236}">
                    <a16:creationId xmlns:a16="http://schemas.microsoft.com/office/drawing/2014/main" id="{BA782D53-8EBF-B59A-BF14-7FBA01534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7" name="AutoShape 137">
                <a:extLst>
                  <a:ext uri="{FF2B5EF4-FFF2-40B4-BE49-F238E27FC236}">
                    <a16:creationId xmlns:a16="http://schemas.microsoft.com/office/drawing/2014/main" id="{1D1770E5-52B1-4690-4DDD-58FE30F1B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8" name="AutoShape 138">
                <a:extLst>
                  <a:ext uri="{FF2B5EF4-FFF2-40B4-BE49-F238E27FC236}">
                    <a16:creationId xmlns:a16="http://schemas.microsoft.com/office/drawing/2014/main" id="{E41E30A5-2FB2-D922-4515-2BE0B8CFD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7" name="组合 5">
            <a:extLst>
              <a:ext uri="{FF2B5EF4-FFF2-40B4-BE49-F238E27FC236}">
                <a16:creationId xmlns:a16="http://schemas.microsoft.com/office/drawing/2014/main" id="{9A38A43D-EEF0-CBE2-5BE8-9DAD3A8F788F}"/>
              </a:ext>
            </a:extLst>
          </p:cNvPr>
          <p:cNvGrpSpPr/>
          <p:nvPr/>
        </p:nvGrpSpPr>
        <p:grpSpPr>
          <a:xfrm>
            <a:off x="7151311" y="4787748"/>
            <a:ext cx="1013257" cy="1013257"/>
            <a:chOff x="7667246" y="3230413"/>
            <a:chExt cx="1013257" cy="101325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11DB18D-F382-9024-AF0E-F3F5A66E5F02}"/>
                </a:ext>
              </a:extLst>
            </p:cNvPr>
            <p:cNvSpPr/>
            <p:nvPr/>
          </p:nvSpPr>
          <p:spPr>
            <a:xfrm rot="13403634">
              <a:off x="7667246" y="3230413"/>
              <a:ext cx="1013257" cy="1013257"/>
            </a:xfrm>
            <a:prstGeom prst="rect">
              <a:avLst/>
            </a:prstGeom>
            <a:solidFill>
              <a:srgbClr val="43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4" name="Group 52">
              <a:extLst>
                <a:ext uri="{FF2B5EF4-FFF2-40B4-BE49-F238E27FC236}">
                  <a16:creationId xmlns:a16="http://schemas.microsoft.com/office/drawing/2014/main" id="{48FBFF6A-88D9-2EEC-9E58-4665A818848B}"/>
                </a:ext>
              </a:extLst>
            </p:cNvPr>
            <p:cNvGrpSpPr/>
            <p:nvPr/>
          </p:nvGrpSpPr>
          <p:grpSpPr>
            <a:xfrm>
              <a:off x="7928003" y="3493934"/>
              <a:ext cx="561856" cy="562817"/>
              <a:chOff x="9145588" y="4435475"/>
              <a:chExt cx="464344" cy="465138"/>
            </a:xfrm>
            <a:solidFill>
              <a:schemeClr val="bg1"/>
            </a:solidFill>
          </p:grpSpPr>
          <p:sp>
            <p:nvSpPr>
              <p:cNvPr id="15" name="AutoShape 7">
                <a:extLst>
                  <a:ext uri="{FF2B5EF4-FFF2-40B4-BE49-F238E27FC236}">
                    <a16:creationId xmlns:a16="http://schemas.microsoft.com/office/drawing/2014/main" id="{192D0548-4B01-DCC0-46A6-863B8A050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" name="AutoShape 8">
                <a:extLst>
                  <a:ext uri="{FF2B5EF4-FFF2-40B4-BE49-F238E27FC236}">
                    <a16:creationId xmlns:a16="http://schemas.microsoft.com/office/drawing/2014/main" id="{7A797527-8F4F-7A76-6EF4-9AECB4B97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7" name="AutoShape 9">
                <a:extLst>
                  <a:ext uri="{FF2B5EF4-FFF2-40B4-BE49-F238E27FC236}">
                    <a16:creationId xmlns:a16="http://schemas.microsoft.com/office/drawing/2014/main" id="{E7F95680-2CE5-5A98-4F3A-2D292BAF2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8" name="AutoShape 10">
                <a:extLst>
                  <a:ext uri="{FF2B5EF4-FFF2-40B4-BE49-F238E27FC236}">
                    <a16:creationId xmlns:a16="http://schemas.microsoft.com/office/drawing/2014/main" id="{4EF3A66B-3AE7-0020-B924-3FDB49F41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9" name="AutoShape 11">
                <a:extLst>
                  <a:ext uri="{FF2B5EF4-FFF2-40B4-BE49-F238E27FC236}">
                    <a16:creationId xmlns:a16="http://schemas.microsoft.com/office/drawing/2014/main" id="{185C4CE4-A8D6-E9C0-DED3-EFD656C10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" name="AutoShape 12">
                <a:extLst>
                  <a:ext uri="{FF2B5EF4-FFF2-40B4-BE49-F238E27FC236}">
                    <a16:creationId xmlns:a16="http://schemas.microsoft.com/office/drawing/2014/main" id="{ABE4096E-5180-BC2A-D60D-0C0B8F481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1" name="AutoShape 13">
                <a:extLst>
                  <a:ext uri="{FF2B5EF4-FFF2-40B4-BE49-F238E27FC236}">
                    <a16:creationId xmlns:a16="http://schemas.microsoft.com/office/drawing/2014/main" id="{067D1E31-FC56-29F7-16C7-77E4164E4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BD0DE079-F0AA-CD0D-6C76-41559D035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3" name="AutoShape 15">
                <a:extLst>
                  <a:ext uri="{FF2B5EF4-FFF2-40B4-BE49-F238E27FC236}">
                    <a16:creationId xmlns:a16="http://schemas.microsoft.com/office/drawing/2014/main" id="{978EF15F-D20F-0E67-A17D-7165B3B33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13876EFB-5357-32C1-90B0-4AF4433F9974}"/>
              </a:ext>
            </a:extLst>
          </p:cNvPr>
          <p:cNvGrpSpPr/>
          <p:nvPr/>
        </p:nvGrpSpPr>
        <p:grpSpPr>
          <a:xfrm>
            <a:off x="2981999" y="4787748"/>
            <a:ext cx="1013257" cy="1013257"/>
            <a:chOff x="3497934" y="3230413"/>
            <a:chExt cx="1013257" cy="101325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E3D1BE9-D9F4-72F7-D8D2-BFEFA631EE99}"/>
                </a:ext>
              </a:extLst>
            </p:cNvPr>
            <p:cNvSpPr/>
            <p:nvPr/>
          </p:nvSpPr>
          <p:spPr>
            <a:xfrm rot="13403634">
              <a:off x="3497934" y="3230413"/>
              <a:ext cx="1013257" cy="1013257"/>
            </a:xfrm>
            <a:prstGeom prst="rect">
              <a:avLst/>
            </a:prstGeom>
            <a:solidFill>
              <a:srgbClr val="4353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0" name="Group 68">
              <a:extLst>
                <a:ext uri="{FF2B5EF4-FFF2-40B4-BE49-F238E27FC236}">
                  <a16:creationId xmlns:a16="http://schemas.microsoft.com/office/drawing/2014/main" id="{71BD6D6E-4598-A22B-1597-EF17C23579E9}"/>
                </a:ext>
              </a:extLst>
            </p:cNvPr>
            <p:cNvGrpSpPr/>
            <p:nvPr/>
          </p:nvGrpSpPr>
          <p:grpSpPr>
            <a:xfrm>
              <a:off x="3782703" y="3487811"/>
              <a:ext cx="424707" cy="562817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11" name="AutoShape 113">
                <a:extLst>
                  <a:ext uri="{FF2B5EF4-FFF2-40B4-BE49-F238E27FC236}">
                    <a16:creationId xmlns:a16="http://schemas.microsoft.com/office/drawing/2014/main" id="{E0147742-978F-91A6-BFC6-668C587ED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" name="AutoShape 114">
                <a:extLst>
                  <a:ext uri="{FF2B5EF4-FFF2-40B4-BE49-F238E27FC236}">
                    <a16:creationId xmlns:a16="http://schemas.microsoft.com/office/drawing/2014/main" id="{94492AED-AC70-6C9F-4D92-167AB8EF2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095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9D1522-5FD5-4E1E-972C-9B38B9CEA233}"/>
              </a:ext>
            </a:extLst>
          </p:cNvPr>
          <p:cNvSpPr txBox="1">
            <a:spLocks/>
          </p:cNvSpPr>
          <p:nvPr/>
        </p:nvSpPr>
        <p:spPr bwMode="auto">
          <a:xfrm>
            <a:off x="950976" y="1544060"/>
            <a:ext cx="10820400" cy="439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一</a:t>
            </a:r>
            <a:r>
              <a:rPr lang="zh-TW" altLang="en-US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</a:t>
            </a: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資料處理：</a:t>
            </a:r>
            <a:br>
              <a:rPr lang="en-US" altLang="zh-CN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en-US" altLang="zh-CN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       </a:t>
            </a: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包括資訊系統之資料登錄、處理、輸出，資訊系統之開發、監控、維護，及辦理</a:t>
            </a:r>
            <a:br>
              <a:rPr lang="en-US" altLang="zh-CN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en-US" altLang="zh-CN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       </a:t>
            </a: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業務涉及資料處理之後勤作業。</a:t>
            </a:r>
            <a:br>
              <a:rPr lang="en-US" altLang="zh-CN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二</a:t>
            </a:r>
            <a:r>
              <a:rPr lang="zh-TW" altLang="en-US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</a:t>
            </a: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表單、憑證等資料保存之作業。</a:t>
            </a:r>
            <a:br>
              <a:rPr lang="en-US" altLang="zh-CN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三</a:t>
            </a:r>
            <a:r>
              <a:rPr lang="zh-TW" altLang="en-US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</a:t>
            </a: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電子通路客戶服務業務，包括電話自動語音系統服務、客戶電子郵件之回覆與處</a:t>
            </a:r>
            <a:br>
              <a:rPr lang="en-US" altLang="zh-CN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en-US" altLang="zh-CN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       </a:t>
            </a: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理作業、電子通路客戶之相關諮詢與協助，及電話客服專員服務。</a:t>
            </a:r>
            <a:br>
              <a:rPr lang="en-US" altLang="zh-CN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四</a:t>
            </a:r>
            <a:r>
              <a:rPr lang="zh-TW" altLang="en-US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</a:t>
            </a: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內部稽核部分作業項目。但禁止委託其財務簽證會計師辦理。</a:t>
            </a:r>
            <a:br>
              <a:rPr lang="en-US" altLang="zh-CN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五</a:t>
            </a:r>
            <a:r>
              <a:rPr lang="zh-TW" altLang="en-US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</a:t>
            </a:r>
            <a:r>
              <a:rPr lang="zh-CN" altLang="zh-TW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其他經主管機關核定得委外之作業項目。</a:t>
            </a:r>
            <a:endParaRPr lang="zh-TW" altLang="zh-TW" sz="2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982663" lvl="2" indent="-354013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TW" sz="21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29835D1-9299-55F1-1C86-3D0949FE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986" y="274638"/>
            <a:ext cx="10019414" cy="841781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作業委外處理定義</a:t>
            </a:r>
          </a:p>
        </p:txBody>
      </p:sp>
    </p:spTree>
    <p:extLst>
      <p:ext uri="{BB962C8B-B14F-4D97-AF65-F5344CB8AC3E}">
        <p14:creationId xmlns:p14="http://schemas.microsoft.com/office/powerpoint/2010/main" val="3750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9D1522-5FD5-4E1E-972C-9B38B9CEA233}"/>
              </a:ext>
            </a:extLst>
          </p:cNvPr>
          <p:cNvSpPr txBox="1">
            <a:spLocks/>
          </p:cNvSpPr>
          <p:nvPr/>
        </p:nvSpPr>
        <p:spPr bwMode="auto">
          <a:xfrm>
            <a:off x="950976" y="1544060"/>
            <a:ext cx="10820400" cy="439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有委由廠商處理資料或駐點人員協助作業的項目</a:t>
            </a:r>
            <a:r>
              <a:rPr lang="en-US" altLang="zh-TW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…</a:t>
            </a: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才是屬作業委外</a:t>
            </a:r>
            <a:r>
              <a:rPr lang="en-US" altLang="zh-TW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錄音系統、影印機及印表機維護</a:t>
            </a:r>
            <a:r>
              <a:rPr lang="en-US" altLang="zh-TW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…</a:t>
            </a: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是否要列入 </a:t>
            </a:r>
            <a:r>
              <a:rPr lang="en-US" altLang="zh-TW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只有硬體</a:t>
            </a:r>
            <a:r>
              <a:rPr lang="en-US" altLang="zh-TW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網路</a:t>
            </a:r>
            <a:r>
              <a:rPr lang="en-US" altLang="zh-TW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設備沒有接觸資</a:t>
            </a:r>
            <a:r>
              <a:rPr lang="zh-CN" altLang="zh-TW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料</a:t>
            </a: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叫修才來維護，算不算作業委外</a:t>
            </a:r>
            <a:r>
              <a:rPr lang="en-US" altLang="zh-TW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?</a:t>
            </a:r>
            <a:r>
              <a:rPr lang="en-US" altLang="zh-CN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沒有替代服務商 </a:t>
            </a:r>
            <a:r>
              <a:rPr lang="en-US" altLang="zh-TW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「可追溯之最早服務開始日」查不到 </a:t>
            </a:r>
            <a:r>
              <a:rPr lang="en-US" altLang="zh-TW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稽核次數頻率，不清楚 </a:t>
            </a:r>
            <a:r>
              <a:rPr lang="en-US" altLang="zh-TW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何時</a:t>
            </a:r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辦理重大評估</a:t>
            </a:r>
            <a:r>
              <a:rPr lang="en-US" altLang="zh-TW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…..</a:t>
            </a:r>
            <a:br>
              <a:rPr lang="en-US" altLang="zh-CN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endParaRPr lang="en-US" altLang="zh-TW" sz="21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29835D1-9299-55F1-1C86-3D0949FE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986" y="274638"/>
            <a:ext cx="10019414" cy="841781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疑問 </a:t>
            </a:r>
            <a:r>
              <a:rPr lang="en-US" altLang="zh-TW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!</a:t>
            </a:r>
            <a:endParaRPr lang="zh-TW" alt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178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9D1522-5FD5-4E1E-972C-9B38B9CEA233}"/>
              </a:ext>
            </a:extLst>
          </p:cNvPr>
          <p:cNvSpPr txBox="1">
            <a:spLocks/>
          </p:cNvSpPr>
          <p:nvPr/>
        </p:nvSpPr>
        <p:spPr bwMode="auto">
          <a:xfrm>
            <a:off x="1212573" y="2243906"/>
            <a:ext cx="9749593" cy="68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l">
              <a:buNone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組織會議，由承辦窗口了解後統一說明委外作業的要項和定義範圍，確保相關填寫人員理解共同準則。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628650" lvl="2" indent="-628650">
              <a:buNone/>
            </a:pP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5" name="圆角矩形 10">
            <a:extLst>
              <a:ext uri="{FF2B5EF4-FFF2-40B4-BE49-F238E27FC236}">
                <a16:creationId xmlns:a16="http://schemas.microsoft.com/office/drawing/2014/main" id="{96304C49-24E3-4CD2-AB75-400513CF4B21}"/>
              </a:ext>
            </a:extLst>
          </p:cNvPr>
          <p:cNvSpPr/>
          <p:nvPr/>
        </p:nvSpPr>
        <p:spPr>
          <a:xfrm>
            <a:off x="1066221" y="1508546"/>
            <a:ext cx="7761256" cy="5762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召集各單位統一說明作業委外要項、定義範圍</a:t>
            </a:r>
            <a:endParaRPr lang="zh-CN" alt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:a16="http://schemas.microsoft.com/office/drawing/2014/main" id="{0E29A88B-3FC4-472F-9EBD-F8B1637C63AC}"/>
              </a:ext>
            </a:extLst>
          </p:cNvPr>
          <p:cNvSpPr/>
          <p:nvPr/>
        </p:nvSpPr>
        <p:spPr>
          <a:xfrm>
            <a:off x="1066220" y="3077677"/>
            <a:ext cx="7761257" cy="5762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b="1" dirty="0">
              <a:latin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 panose="020B0604030504040204" pitchFamily="34" charset="-120"/>
              </a:rPr>
              <a:t>法遵統籌作業委外問券支援與協助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395AD27A-A9E6-4CD5-10DF-1340065828B0}"/>
              </a:ext>
            </a:extLst>
          </p:cNvPr>
          <p:cNvSpPr txBox="1">
            <a:spLocks/>
          </p:cNvSpPr>
          <p:nvPr/>
        </p:nvSpPr>
        <p:spPr bwMode="auto">
          <a:xfrm>
            <a:off x="1212573" y="3924794"/>
            <a:ext cx="9604778" cy="75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000" b="1" kern="0" dirty="0">
                <a:latin typeface="微軟正黑體" panose="020B0604030504040204" pitchFamily="34" charset="-120"/>
                <a:cs typeface="Calibri" panose="020F0502020204030204" pitchFamily="34" charset="0"/>
              </a:rPr>
              <a:t>針對委外作業的定義進行解釋和說明，確保作業符合法規要求，並提供必要的支援。</a:t>
            </a:r>
            <a:endParaRPr lang="zh-TW" altLang="zh-TW" sz="2000" b="1" kern="0" dirty="0">
              <a:latin typeface="微軟正黑體" panose="020B0604030504040204" pitchFamily="34" charset="-12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B343F4C7-358A-CAC5-4750-770C420E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274638"/>
            <a:ext cx="10055352" cy="808727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內部委外作業標準說明</a:t>
            </a:r>
          </a:p>
        </p:txBody>
      </p:sp>
      <p:sp>
        <p:nvSpPr>
          <p:cNvPr id="8" name="圆角矩形 10">
            <a:extLst>
              <a:ext uri="{FF2B5EF4-FFF2-40B4-BE49-F238E27FC236}">
                <a16:creationId xmlns:a16="http://schemas.microsoft.com/office/drawing/2014/main" id="{A4B562B6-750F-A526-16FB-F4549665A6F6}"/>
              </a:ext>
            </a:extLst>
          </p:cNvPr>
          <p:cNvSpPr/>
          <p:nvPr/>
        </p:nvSpPr>
        <p:spPr>
          <a:xfrm>
            <a:off x="1081460" y="4647397"/>
            <a:ext cx="7761257" cy="5762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疑慮項目詢問了解、討論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7EF2F0C6-D80C-79C3-4EC0-2FA9D8DFC7D8}"/>
              </a:ext>
            </a:extLst>
          </p:cNvPr>
          <p:cNvSpPr txBox="1">
            <a:spLocks/>
          </p:cNvSpPr>
          <p:nvPr/>
        </p:nvSpPr>
        <p:spPr bwMode="auto">
          <a:xfrm>
            <a:off x="1227814" y="5415131"/>
            <a:ext cx="9589538" cy="75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就可能引起疑慮的項目，組織相應的討論，了解可能問題，進行風險評估、合規性等方面討論，或向主管機關窗口詢問。</a:t>
            </a:r>
          </a:p>
        </p:txBody>
      </p:sp>
    </p:spTree>
    <p:extLst>
      <p:ext uri="{BB962C8B-B14F-4D97-AF65-F5344CB8AC3E}">
        <p14:creationId xmlns:p14="http://schemas.microsoft.com/office/powerpoint/2010/main" val="378329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89D1522-5FD5-4E1E-972C-9B38B9CEA233}"/>
              </a:ext>
            </a:extLst>
          </p:cNvPr>
          <p:cNvSpPr txBox="1">
            <a:spLocks/>
          </p:cNvSpPr>
          <p:nvPr/>
        </p:nvSpPr>
        <p:spPr bwMode="auto">
          <a:xfrm>
            <a:off x="1212573" y="2243907"/>
            <a:ext cx="9749593" cy="72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制定統一格式，請各單位填寫相關資訊，匯整總表，以利統一資訊呈現，方便後續管理和檢視。</a:t>
            </a:r>
          </a:p>
        </p:txBody>
      </p:sp>
      <p:sp>
        <p:nvSpPr>
          <p:cNvPr id="5" name="圆角矩形 10">
            <a:extLst>
              <a:ext uri="{FF2B5EF4-FFF2-40B4-BE49-F238E27FC236}">
                <a16:creationId xmlns:a16="http://schemas.microsoft.com/office/drawing/2014/main" id="{96304C49-24E3-4CD2-AB75-400513CF4B21}"/>
              </a:ext>
            </a:extLst>
          </p:cNvPr>
          <p:cNvSpPr/>
          <p:nvPr/>
        </p:nvSpPr>
        <p:spPr>
          <a:xfrm>
            <a:off x="1066221" y="1508546"/>
            <a:ext cx="7761256" cy="5762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統一格式填寫、匯整</a:t>
            </a:r>
            <a:endParaRPr lang="zh-CN" altLang="en-US" sz="20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:a16="http://schemas.microsoft.com/office/drawing/2014/main" id="{0E29A88B-3FC4-472F-9EBD-F8B1637C63AC}"/>
              </a:ext>
            </a:extLst>
          </p:cNvPr>
          <p:cNvSpPr/>
          <p:nvPr/>
        </p:nvSpPr>
        <p:spPr>
          <a:xfrm>
            <a:off x="1066220" y="3223981"/>
            <a:ext cx="7761257" cy="5762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 panose="020B0604030504040204" pitchFamily="34" charset="-120"/>
              </a:rPr>
              <a:t>盤點分派所屬項目</a:t>
            </a:r>
            <a:endParaRPr lang="en-US" altLang="zh-TW" sz="2000" b="1" dirty="0">
              <a:latin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395AD27A-A9E6-4CD5-10DF-1340065828B0}"/>
              </a:ext>
            </a:extLst>
          </p:cNvPr>
          <p:cNvSpPr txBox="1">
            <a:spLocks/>
          </p:cNvSpPr>
          <p:nvPr/>
        </p:nvSpPr>
        <p:spPr bwMode="auto">
          <a:xfrm>
            <a:off x="1212574" y="4037435"/>
            <a:ext cx="10254002" cy="41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000" b="1" kern="0" dirty="0">
                <a:latin typeface="微軟正黑體" panose="020B0604030504040204" pitchFamily="34" charset="-120"/>
                <a:cs typeface="Calibri" panose="020F0502020204030204" pitchFamily="34" charset="0"/>
              </a:rPr>
              <a:t>進行項目盤點，確保所有項目清楚列出，分派項目提供負責單位或負責人填寫。</a:t>
            </a:r>
            <a:endParaRPr lang="en-US" altLang="zh-TW" sz="2000" b="1" kern="0" dirty="0">
              <a:latin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7" name="圆角矩形 10">
            <a:extLst>
              <a:ext uri="{FF2B5EF4-FFF2-40B4-BE49-F238E27FC236}">
                <a16:creationId xmlns:a16="http://schemas.microsoft.com/office/drawing/2014/main" id="{C2DDD453-FF33-06AB-B240-1C866188C59E}"/>
              </a:ext>
            </a:extLst>
          </p:cNvPr>
          <p:cNvSpPr/>
          <p:nvPr/>
        </p:nvSpPr>
        <p:spPr>
          <a:xfrm>
            <a:off x="1063172" y="4811989"/>
            <a:ext cx="7761257" cy="5762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匯入合約管理系統清單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145DBD21-BFE2-279C-BDCD-272423008F41}"/>
              </a:ext>
            </a:extLst>
          </p:cNvPr>
          <p:cNvSpPr txBox="1">
            <a:spLocks/>
          </p:cNvSpPr>
          <p:nvPr/>
        </p:nvSpPr>
        <p:spPr bwMode="auto">
          <a:xfrm>
            <a:off x="1209526" y="5625443"/>
            <a:ext cx="9982200" cy="41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000" b="1" kern="0" dirty="0">
                <a:latin typeface="微軟正黑體" panose="020B0604030504040204" pitchFamily="34" charset="-120"/>
                <a:cs typeface="Calibri" panose="020F0502020204030204" pitchFamily="34" charset="0"/>
              </a:rPr>
              <a:t>參考</a:t>
            </a:r>
            <a:r>
              <a:rPr lang="zh-TW" altLang="en-US" sz="2000" b="1" u="sng" kern="0" dirty="0">
                <a:latin typeface="微軟正黑體" panose="020B0604030504040204" pitchFamily="34" charset="-120"/>
                <a:cs typeface="Calibri" panose="020F0502020204030204" pitchFamily="34" charset="0"/>
              </a:rPr>
              <a:t>合約管理系統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清單，與廠商有往來作業完整資訊。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標題 3">
            <a:extLst>
              <a:ext uri="{FF2B5EF4-FFF2-40B4-BE49-F238E27FC236}">
                <a16:creationId xmlns:a16="http://schemas.microsoft.com/office/drawing/2014/main" id="{742F11A5-7925-022F-CBC5-6BEF47B6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274638"/>
            <a:ext cx="10055352" cy="808727"/>
          </a:xfrm>
        </p:spPr>
        <p:txBody>
          <a:bodyPr/>
          <a:lstStyle/>
          <a:p>
            <a:pPr algn="l"/>
            <a:r>
              <a:rPr lang="zh-TW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資料匯整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148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0">
            <a:extLst>
              <a:ext uri="{FF2B5EF4-FFF2-40B4-BE49-F238E27FC236}">
                <a16:creationId xmlns:a16="http://schemas.microsoft.com/office/drawing/2014/main" id="{96304C49-24E3-4CD2-AB75-400513CF4B21}"/>
              </a:ext>
            </a:extLst>
          </p:cNvPr>
          <p:cNvSpPr/>
          <p:nvPr/>
        </p:nvSpPr>
        <p:spPr>
          <a:xfrm>
            <a:off x="1066221" y="1508546"/>
            <a:ext cx="7761256" cy="576262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TW" sz="20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需列入的作業</a:t>
            </a:r>
            <a:endParaRPr lang="zh-CN" altLang="en-US" sz="20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:a16="http://schemas.microsoft.com/office/drawing/2014/main" id="{0E29A88B-3FC4-472F-9EBD-F8B1637C63AC}"/>
              </a:ext>
            </a:extLst>
          </p:cNvPr>
          <p:cNvSpPr/>
          <p:nvPr/>
        </p:nvSpPr>
        <p:spPr>
          <a:xfrm>
            <a:off x="1066220" y="3726901"/>
            <a:ext cx="7761257" cy="576262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暫不</a:t>
            </a:r>
            <a:r>
              <a:rPr lang="zh-CN" altLang="zh-TW" sz="20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列入的作業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29835D1-9299-55F1-1C86-3D0949FE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9982200" cy="808727"/>
          </a:xfrm>
        </p:spPr>
        <p:txBody>
          <a:bodyPr/>
          <a:lstStyle/>
          <a:p>
            <a:pPr algn="l"/>
            <a:r>
              <a:rPr lang="zh-CN" altLang="zh-TW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依資訊實際作業面的項目劃分</a:t>
            </a:r>
            <a:r>
              <a:rPr lang="zh-TW" altLang="zh-TW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案例</a:t>
            </a:r>
            <a:endParaRPr lang="zh-TW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B2A701-9588-1D87-86D4-DDFF80C25AA7}"/>
              </a:ext>
            </a:extLst>
          </p:cNvPr>
          <p:cNvSpPr txBox="1">
            <a:spLocks/>
          </p:cNvSpPr>
          <p:nvPr/>
        </p:nvSpPr>
        <p:spPr bwMode="auto">
          <a:xfrm>
            <a:off x="1221203" y="2203404"/>
            <a:ext cx="10361197" cy="140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2" indent="-342900">
              <a:buFont typeface="Wingdings" panose="05000000000000000000" pitchFamily="2" charset="2"/>
              <a:buChar char="l"/>
            </a:pP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採購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維護項目，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針對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有涉及核心關鍵系統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機敏資料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及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重大整合系統者均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先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列入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628650" lvl="2" indent="-628650">
              <a:buNone/>
            </a:pPr>
            <a:endParaRPr lang="en-US" altLang="zh-CN" sz="1000" b="1" kern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628650" lvl="2" indent="-628650">
              <a:buNone/>
            </a:pPr>
            <a:r>
              <a:rPr lang="en-US" altLang="zh-CN" sz="2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    </a:t>
            </a:r>
            <a:r>
              <a:rPr lang="zh-CN" altLang="zh-TW" sz="2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例如</a:t>
            </a:r>
            <a:r>
              <a:rPr lang="zh-TW" altLang="en-US" sz="2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：行情交易系統</a:t>
            </a:r>
            <a:r>
              <a:rPr lang="en-US" altLang="zh-TW" sz="2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(AP</a:t>
            </a:r>
            <a:r>
              <a:rPr lang="zh-TW" altLang="en-US" sz="2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</a:t>
            </a:r>
            <a:r>
              <a:rPr lang="en-US" altLang="zh-TW" sz="2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APP)</a:t>
            </a:r>
            <a:r>
              <a:rPr lang="zh-TW" altLang="en-US" sz="2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、後台</a:t>
            </a:r>
            <a:r>
              <a:rPr lang="zh-CN" altLang="zh-TW" sz="2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系統維護</a:t>
            </a:r>
            <a:r>
              <a:rPr lang="zh-TW" altLang="en-US" sz="2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作業</a:t>
            </a:r>
            <a:r>
              <a:rPr lang="en-US" altLang="zh-TW" sz="2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等</a:t>
            </a:r>
            <a:r>
              <a:rPr lang="zh-CN" altLang="zh-TW" sz="2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F08E254A-58FF-3276-3356-9DA819907A91}"/>
              </a:ext>
            </a:extLst>
          </p:cNvPr>
          <p:cNvSpPr txBox="1">
            <a:spLocks/>
          </p:cNvSpPr>
          <p:nvPr/>
        </p:nvSpPr>
        <p:spPr bwMode="auto">
          <a:xfrm>
            <a:off x="1212574" y="4540355"/>
            <a:ext cx="9409352" cy="140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2" indent="-342900">
              <a:buFont typeface="Wingdings" panose="05000000000000000000" pitchFamily="2" charset="2"/>
              <a:buChar char="l"/>
            </a:pP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一次性採購、無後續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委外處理或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維護、不會觸及核心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、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關鍵系統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或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機敏資料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0" lvl="2" indent="0">
              <a:buNone/>
            </a:pPr>
            <a:r>
              <a:rPr lang="en-US" altLang="zh-CN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    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例如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：影印機、個人電腦、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螢幕</a:t>
            </a:r>
            <a:r>
              <a: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...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等</a:t>
            </a:r>
            <a:r>
              <a:rPr lang="zh-CN" altLang="zh-TW" sz="2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zh-TW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342900" lvl="2" indent="-342900">
              <a:buFont typeface="Wingdings" panose="05000000000000000000" pitchFamily="2" charset="2"/>
              <a:buChar char="l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資訊</a:t>
            </a:r>
            <a:r>
              <a: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/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軟體</a:t>
            </a:r>
            <a:r>
              <a:rPr lang="en-US" altLang="zh-CN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授權</a:t>
            </a:r>
            <a:br>
              <a:rPr lang="en-US" altLang="zh-CN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zh-CN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例如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：訂閱資訊（財經、新聞</a:t>
            </a:r>
            <a:r>
              <a: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…)</a:t>
            </a:r>
            <a:endParaRPr lang="zh-TW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6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AB5360F2-0B3E-82D9-EF79-2EA76E59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9982200" cy="808727"/>
          </a:xfrm>
        </p:spPr>
        <p:txBody>
          <a:bodyPr/>
          <a:lstStyle/>
          <a:p>
            <a:pPr algn="l"/>
            <a:r>
              <a:rPr lang="zh-TW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圖表和統計數據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:a16="http://schemas.microsoft.com/office/drawing/2014/main" id="{B2FEAF23-BAA6-B613-EC2E-9C3D32FF406D}"/>
              </a:ext>
            </a:extLst>
          </p:cNvPr>
          <p:cNvSpPr/>
          <p:nvPr/>
        </p:nvSpPr>
        <p:spPr>
          <a:xfrm>
            <a:off x="1063172" y="1291549"/>
            <a:ext cx="7761257" cy="41569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各單位建立編輯總表</a:t>
            </a:r>
            <a:endParaRPr lang="zh-C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8C26A8FE-20AA-633E-B789-4D6954155A5F}"/>
              </a:ext>
            </a:extLst>
          </p:cNvPr>
          <p:cNvSpPr txBox="1">
            <a:spLocks/>
          </p:cNvSpPr>
          <p:nvPr/>
        </p:nvSpPr>
        <p:spPr bwMode="auto">
          <a:xfrm>
            <a:off x="1118036" y="1771337"/>
            <a:ext cx="9982200" cy="41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各單位根據自身負責的項目，協同合作編輯總表，形成整體委外作業一覽表。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EC3DF6C-5C74-41AF-23F4-E83118ECF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" y="2251125"/>
            <a:ext cx="12051792" cy="376045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420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0">
            <a:extLst>
              <a:ext uri="{FF2B5EF4-FFF2-40B4-BE49-F238E27FC236}">
                <a16:creationId xmlns:a16="http://schemas.microsoft.com/office/drawing/2014/main" id="{96304C49-24E3-4CD2-AB75-400513CF4B21}"/>
              </a:ext>
            </a:extLst>
          </p:cNvPr>
          <p:cNvSpPr/>
          <p:nvPr/>
        </p:nvSpPr>
        <p:spPr>
          <a:xfrm>
            <a:off x="1047933" y="1289090"/>
            <a:ext cx="7761256" cy="576262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1</a:t>
            </a:r>
            <a:r>
              <a:rPr lang="zh-TW" alt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、行情交易系統維護服務 </a:t>
            </a:r>
            <a:r>
              <a:rPr lang="en-US" altLang="zh-TW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cs typeface="Calibri" panose="020F0502020204030204" pitchFamily="34" charset="0"/>
              </a:rPr>
              <a:t>(APP)</a:t>
            </a:r>
            <a:endParaRPr lang="zh-CN" altLang="en-US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29835D1-9299-55F1-1C86-3D0949FE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9982200" cy="808727"/>
          </a:xfrm>
        </p:spPr>
        <p:txBody>
          <a:bodyPr/>
          <a:lstStyle/>
          <a:p>
            <a:pPr algn="l"/>
            <a:r>
              <a:rPr lang="zh-TW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案例分享</a:t>
            </a:r>
            <a:endParaRPr lang="zh-TW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111FA83-768A-B57D-E21D-5992941B6816}"/>
              </a:ext>
            </a:extLst>
          </p:cNvPr>
          <p:cNvGrpSpPr/>
          <p:nvPr/>
        </p:nvGrpSpPr>
        <p:grpSpPr>
          <a:xfrm>
            <a:off x="718327" y="2034501"/>
            <a:ext cx="10263914" cy="2229161"/>
            <a:chOff x="718327" y="2176190"/>
            <a:chExt cx="10263914" cy="2229161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CA82DE41-1155-48EF-BE92-99C32BBC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0016" y="2176190"/>
              <a:ext cx="10212225" cy="2229161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67C55022-24AA-43CE-8063-5176F6211EA6}"/>
                </a:ext>
              </a:extLst>
            </p:cNvPr>
            <p:cNvSpPr/>
            <p:nvPr/>
          </p:nvSpPr>
          <p:spPr>
            <a:xfrm>
              <a:off x="7616952" y="2359153"/>
              <a:ext cx="3355847" cy="1106762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6EEA43F3-81B9-4297-8A61-0DB9E4650CA2}"/>
                </a:ext>
              </a:extLst>
            </p:cNvPr>
            <p:cNvSpPr/>
            <p:nvPr/>
          </p:nvSpPr>
          <p:spPr>
            <a:xfrm>
              <a:off x="3794760" y="2377440"/>
              <a:ext cx="2999232" cy="1088475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5507D4EB-F050-4746-82E7-2422AFB49A18}"/>
                </a:ext>
              </a:extLst>
            </p:cNvPr>
            <p:cNvSpPr/>
            <p:nvPr/>
          </p:nvSpPr>
          <p:spPr>
            <a:xfrm>
              <a:off x="718327" y="3415200"/>
              <a:ext cx="2999231" cy="99015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B4636270-0E25-DA4E-B541-223BC7AC8953}"/>
              </a:ext>
            </a:extLst>
          </p:cNvPr>
          <p:cNvGrpSpPr/>
          <p:nvPr/>
        </p:nvGrpSpPr>
        <p:grpSpPr>
          <a:xfrm>
            <a:off x="118872" y="4520814"/>
            <a:ext cx="11996928" cy="2114479"/>
            <a:chOff x="770016" y="4625245"/>
            <a:chExt cx="12192000" cy="2114479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5E6CBC26-0F0D-475A-9DF7-EA9D7800B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016" y="4625245"/>
              <a:ext cx="12192000" cy="2114479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1DCC95A8-1833-46F7-A1F7-3270B0DA426A}"/>
                </a:ext>
              </a:extLst>
            </p:cNvPr>
            <p:cNvSpPr/>
            <p:nvPr/>
          </p:nvSpPr>
          <p:spPr>
            <a:xfrm>
              <a:off x="786384" y="4818888"/>
              <a:ext cx="4233672" cy="1024128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48BCE93F-5F31-48FB-BB04-0DA2E5F24D1D}"/>
                </a:ext>
              </a:extLst>
            </p:cNvPr>
            <p:cNvSpPr/>
            <p:nvPr/>
          </p:nvSpPr>
          <p:spPr>
            <a:xfrm>
              <a:off x="9266912" y="4809744"/>
              <a:ext cx="3653560" cy="1024128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64873C1A-F76D-44D1-9B98-D9C0460FE0B7}"/>
                </a:ext>
              </a:extLst>
            </p:cNvPr>
            <p:cNvSpPr/>
            <p:nvPr/>
          </p:nvSpPr>
          <p:spPr>
            <a:xfrm>
              <a:off x="5038344" y="4818887"/>
              <a:ext cx="4215384" cy="1024129"/>
            </a:xfrm>
            <a:prstGeom prst="round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2606147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4A863D58D6486D4184FB125174061068" ma:contentTypeVersion="15" ma:contentTypeDescription="建立新的文件。" ma:contentTypeScope="" ma:versionID="874b510b21534d73f84261c7e1f670bb">
  <xsd:schema xmlns:xsd="http://www.w3.org/2001/XMLSchema" xmlns:xs="http://www.w3.org/2001/XMLSchema" xmlns:p="http://schemas.microsoft.com/office/2006/metadata/properties" xmlns:ns2="cad1423d-a1f0-46f1-b4af-b047adb9222e" xmlns:ns3="d6429a94-097d-4793-96d6-88069ff95f2f" targetNamespace="http://schemas.microsoft.com/office/2006/metadata/properties" ma:root="true" ma:fieldsID="2504cb7f8e46acce2ed1dde12a33f151" ns2:_="" ns3:_="">
    <xsd:import namespace="cad1423d-a1f0-46f1-b4af-b047adb9222e"/>
    <xsd:import namespace="d6429a94-097d-4793-96d6-88069ff95f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1423d-a1f0-46f1-b4af-b047adb92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影像標籤" ma:readOnly="false" ma:fieldId="{5cf76f15-5ced-4ddc-b409-7134ff3c332f}" ma:taxonomyMulti="true" ma:sspId="c10f25c2-b1e4-4167-a4ef-324e0dda8e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9a94-097d-4793-96d6-88069ff95f2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50ec5c5-4931-453d-965d-42df3da60f13}" ma:internalName="TaxCatchAll" ma:showField="CatchAllData" ma:web="d6429a94-097d-4793-96d6-88069ff95f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429a94-097d-4793-96d6-88069ff95f2f" xsi:nil="true"/>
    <lcf76f155ced4ddcb4097134ff3c332f xmlns="cad1423d-a1f0-46f1-b4af-b047adb922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F9E96D-7C1F-447D-9ED3-AA1A2F2971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76CCFC-5860-4E75-B21B-84BFAD4A875C}">
  <ds:schemaRefs>
    <ds:schemaRef ds:uri="cad1423d-a1f0-46f1-b4af-b047adb9222e"/>
    <ds:schemaRef ds:uri="d6429a94-097d-4793-96d6-88069ff95f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6187629-D083-4787-8859-292469F3F25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6429a94-097d-4793-96d6-88069ff95f2f"/>
    <ds:schemaRef ds:uri="cad1423d-a1f0-46f1-b4af-b047adb9222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891</Words>
  <Application>Microsoft Office PowerPoint</Application>
  <PresentationFormat>寬螢幕</PresentationFormat>
  <Paragraphs>111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Gill Sans</vt:lpstr>
      <vt:lpstr>微軟正黑體</vt:lpstr>
      <vt:lpstr>Arial</vt:lpstr>
      <vt:lpstr>Calibri</vt:lpstr>
      <vt:lpstr>Impact</vt:lpstr>
      <vt:lpstr>Tw Cen MT</vt:lpstr>
      <vt:lpstr>Wingdings</vt:lpstr>
      <vt:lpstr>預設簡報設計</vt:lpstr>
      <vt:lpstr>自訂設計</vt:lpstr>
      <vt:lpstr>1_自訂設計</vt:lpstr>
      <vt:lpstr>PowerPoint 簡報</vt:lpstr>
      <vt:lpstr>報告大綱</vt:lpstr>
      <vt:lpstr>作業委外處理定義</vt:lpstr>
      <vt:lpstr>疑問 !</vt:lpstr>
      <vt:lpstr>內部委外作業標準說明</vt:lpstr>
      <vt:lpstr>資料匯整</vt:lpstr>
      <vt:lpstr>依資訊實際作業面的項目劃分案例</vt:lpstr>
      <vt:lpstr>圖表和統計數據</vt:lpstr>
      <vt:lpstr>案例分享</vt:lpstr>
      <vt:lpstr>行情交易系統維護服務 (APP)</vt:lpstr>
      <vt:lpstr>行情交易系統維護服務 (APP)</vt:lpstr>
      <vt:lpstr>行情交易系統維護服務 (APP)</vt:lpstr>
      <vt:lpstr>行情交易系統維護服務 (APP)</vt:lpstr>
      <vt:lpstr>行情交易系統維護服務 (APP)</vt:lpstr>
      <vt:lpstr>案例分享</vt:lpstr>
      <vt:lpstr>案例分享</vt:lpstr>
      <vt:lpstr>案例分享</vt:lpstr>
      <vt:lpstr>總結</vt:lpstr>
      <vt:lpstr>PowerPoint 簡報</vt:lpstr>
    </vt:vector>
  </TitlesOfParts>
  <Company>CAPITAL Securies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A89222</dc:creator>
  <cp:lastModifiedBy>余萬事資訊部維護營運處</cp:lastModifiedBy>
  <cp:revision>99</cp:revision>
  <cp:lastPrinted>2020-11-04T02:53:41Z</cp:lastPrinted>
  <dcterms:created xsi:type="dcterms:W3CDTF">2007-12-28T00:31:22Z</dcterms:created>
  <dcterms:modified xsi:type="dcterms:W3CDTF">2023-11-26T23:59:25Z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0x0101004A863D58D6486D4184FB125174061068</vt:lpwstr>
  </property>
  <property fmtid="{D5CDD505-2E9C-101B-9397-08002B2CF9AE}" pid="3" name="MediaServiceImageTags">
    <vt:lpwstr/>
  </property>
</Properties>
</file>