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7" r:id="rId4"/>
    <p:sldId id="268" r:id="rId5"/>
    <p:sldId id="269" r:id="rId6"/>
    <p:sldId id="270" r:id="rId7"/>
    <p:sldId id="271" r:id="rId8"/>
    <p:sldId id="272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62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06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627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000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290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6775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4157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248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689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74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74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605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934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61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930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9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47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F1A76-B957-425B-A0C8-FCBB70AC274B}" type="datetimeFigureOut">
              <a:rPr lang="zh-TW" altLang="en-US" smtClean="0"/>
              <a:t>2023/10/19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497DE-4B2E-4A38-BED6-B2E2F24176F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496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76424" y="4555524"/>
            <a:ext cx="8791575" cy="1482811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合庫證券資訊部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簡千菊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480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32457" y="249152"/>
            <a:ext cx="9144000" cy="426351"/>
          </a:xfrm>
        </p:spPr>
        <p:txBody>
          <a:bodyPr>
            <a:no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56792"/>
              </p:ext>
            </p:extLst>
          </p:nvPr>
        </p:nvGraphicFramePr>
        <p:xfrm>
          <a:off x="2301448" y="837283"/>
          <a:ext cx="9006019" cy="571348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86648"/>
                <a:gridCol w="2006457"/>
                <a:gridCol w="2006457"/>
                <a:gridCol w="2006457"/>
              </a:tblGrid>
              <a:tr h="494747">
                <a:tc rowSpan="3">
                  <a:txBody>
                    <a:bodyPr/>
                    <a:lstStyle/>
                    <a:p>
                      <a:pPr algn="ctr" fontAlgn="t"/>
                      <a:r>
                        <a:rPr lang="zh-TW" altLang="en-US" sz="2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營業執照所載</a:t>
                      </a:r>
                      <a:endParaRPr lang="en-US" altLang="zh-TW" sz="280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t"/>
                      <a:r>
                        <a:rPr lang="zh-TW" altLang="en-US" sz="2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業務項目</a:t>
                      </a:r>
                      <a:endParaRPr lang="en-US" altLang="zh-TW" sz="280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t"/>
                      <a:r>
                        <a:rPr lang="zh-TW" altLang="en-US" sz="16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或</a:t>
                      </a:r>
                      <a:endParaRPr lang="en-US" altLang="zh-TW" sz="160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t"/>
                      <a:r>
                        <a:rPr lang="zh-TW" altLang="en-US" sz="2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客戶資訊之相關</a:t>
                      </a:r>
                      <a:endParaRPr lang="en-US" altLang="zh-TW" sz="280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 fontAlgn="t"/>
                      <a:r>
                        <a:rPr lang="zh-TW" altLang="en-US" sz="28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作業委外</a:t>
                      </a:r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委外項目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委外廠商</a:t>
                      </a:r>
                      <a:r>
                        <a:rPr lang="en-US" altLang="zh-TW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分包商名稱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1147583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b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系統開發及維護。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三Ｏ資訊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</a:tr>
              <a:tr h="1133920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b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系統維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運</a:t>
                      </a:r>
                      <a:endParaRPr lang="en-US" altLang="zh-TW" sz="1400" u="none" strike="noStrike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系統監控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中Ｏ電腦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股份有限公司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</a:tr>
              <a:tr h="1468619">
                <a:tc rowSpan="2">
                  <a:txBody>
                    <a:bodyPr/>
                    <a:lstStyle/>
                    <a:p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事件範圍：</a:t>
                      </a:r>
                      <a:endParaRPr lang="en-US" altLang="zh-TW" sz="140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系統開發及維護。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系統維運。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系統監控。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5.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表單、憑證等資料保存之作業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電子通路客戶服務業務。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內部稽核作業。</a:t>
                      </a:r>
                    </a:p>
                    <a:p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其他。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經主管機關核定</a:t>
                      </a:r>
                      <a:r>
                        <a:rPr lang="en-US" altLang="zh-TW" sz="1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</a:t>
                      </a:r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</a:p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資料處理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中ＯＯ政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股份有限公司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</a:tr>
              <a:tr h="1468619">
                <a:tc vMerge="1">
                  <a:txBody>
                    <a:bodyPr/>
                    <a:lstStyle/>
                    <a:p>
                      <a:endParaRPr lang="zh-TW" altLang="en-US" sz="1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表單、憑證等資料保存之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作業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鐵Ｏ文件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儲存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股份有限公司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8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67882"/>
              </p:ext>
            </p:extLst>
          </p:nvPr>
        </p:nvGraphicFramePr>
        <p:xfrm>
          <a:off x="2347783" y="1063180"/>
          <a:ext cx="9275805" cy="51316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1855161"/>
                <a:gridCol w="1855161"/>
                <a:gridCol w="1855161"/>
                <a:gridCol w="1855161"/>
              </a:tblGrid>
              <a:tr h="1026335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委外廠商為服務供應商或分包商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委外廠商</a:t>
                      </a:r>
                      <a:r>
                        <a:rPr lang="zh-TW" altLang="en-US" sz="1600" u="none" strike="noStrike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統一編號</a:t>
                      </a:r>
                      <a:endParaRPr 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委外廠商註冊國家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委外提供者為第三方</a:t>
                      </a:r>
                      <a:r>
                        <a:rPr lang="en-US" altLang="zh-TW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集團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26335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服務供應商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86xxxx82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第三方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633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服務供應商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12xxxx67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第三方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633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服務供應商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03xxxx02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第三方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633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服務供應商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13xxxx18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臺灣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第三方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33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802879"/>
              </p:ext>
            </p:extLst>
          </p:nvPr>
        </p:nvGraphicFramePr>
        <p:xfrm>
          <a:off x="2347783" y="1063180"/>
          <a:ext cx="9275805" cy="51399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1855161"/>
                <a:gridCol w="1855161"/>
                <a:gridCol w="1855161"/>
                <a:gridCol w="1855161"/>
              </a:tblGrid>
              <a:tr h="1010113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是否具重大性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重大性評估日期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委外廠商提供之服務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是否涉及</a:t>
                      </a:r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關鍵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業務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委外範圍是否涉及儲存或處理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客戶資料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3245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:1.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委外作業無法提供服務或有資訊安全疑慮，對證券商之業務營運有重大影響者。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</a:p>
                  </a:txBody>
                  <a:tcPr marL="9525" marR="9525" marT="9525" marB="0" anchor="ctr"/>
                </a:tc>
              </a:tr>
              <a:tr h="10324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:1.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委外作業無法提供服務或有資訊安全疑慮，對證券商之業務營運有重大影響者。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</a:tr>
              <a:tr h="10324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:2.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委外作業涉及客戶資料安全事件，對證券商或客戶權益有重大影響者。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</a:tr>
              <a:tr h="103245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:2.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委外作業涉及客戶資料安全事件，對證券商或客戶權益有重大影響者。</a:t>
                      </a:r>
                      <a:endParaRPr lang="zh-TW" alt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823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37689"/>
              </p:ext>
            </p:extLst>
          </p:nvPr>
        </p:nvGraphicFramePr>
        <p:xfrm>
          <a:off x="2347783" y="1063180"/>
          <a:ext cx="9275805" cy="510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1855161"/>
                <a:gridCol w="1855161"/>
                <a:gridCol w="1855161"/>
                <a:gridCol w="1855161"/>
              </a:tblGrid>
              <a:tr h="1021392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提供服務的城市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是否委託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至</a:t>
                      </a:r>
                      <a:endParaRPr lang="en-US" altLang="zh-TW" sz="16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 fontAlgn="t"/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境外</a:t>
                      </a:r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處理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服務提供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商</a:t>
                      </a:r>
                      <a:endParaRPr lang="en-US" altLang="zh-TW" sz="1600" b="1" u="none" strike="noStrike" kern="1200" dirty="0" smtClean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ctr" fontAlgn="t"/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可</a:t>
                      </a:r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替代性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已找到可替代之服務提供商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21392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1392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台北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1392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全臺灣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低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無可替代服務之提供商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1392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桃園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高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7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269506"/>
              </p:ext>
            </p:extLst>
          </p:nvPr>
        </p:nvGraphicFramePr>
        <p:xfrm>
          <a:off x="2347783" y="1063180"/>
          <a:ext cx="9275805" cy="50822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1855161"/>
                <a:gridCol w="1855161"/>
                <a:gridCol w="1855161"/>
                <a:gridCol w="1855161"/>
              </a:tblGrid>
              <a:tr h="1016449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服務開始日期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上次合約續約日期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服務到期或下一次合約續約日期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上次對委外廠商辦理盡職调查之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時間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16449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102/02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112/02/01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113/01/31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開標前資格審查</a:t>
                      </a:r>
                    </a:p>
                  </a:txBody>
                  <a:tcPr marL="9525" marR="9525" marT="9525" marB="0" anchor="ctr"/>
                </a:tc>
              </a:tr>
              <a:tr h="101644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101/07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112/01/01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112/12/31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開標前資格審查</a:t>
                      </a:r>
                    </a:p>
                  </a:txBody>
                  <a:tcPr marL="9525" marR="9525" marT="9525" marB="0" anchor="ctr"/>
                </a:tc>
              </a:tr>
              <a:tr h="101644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105/05/01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111/05/01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113/04/30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開標前資格審查</a:t>
                      </a:r>
                    </a:p>
                  </a:txBody>
                  <a:tcPr marL="9525" marR="9525" marT="9525" marB="0" anchor="ctr"/>
                </a:tc>
              </a:tr>
              <a:tr h="1016449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107/10/01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110/10/01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113/09/30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開標前資格審查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09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242875"/>
              </p:ext>
            </p:extLst>
          </p:nvPr>
        </p:nvGraphicFramePr>
        <p:xfrm>
          <a:off x="2347783" y="1063180"/>
          <a:ext cx="8336694" cy="5115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2160511"/>
                <a:gridCol w="2160511"/>
                <a:gridCol w="2160511"/>
              </a:tblGrid>
              <a:tr h="1023040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對委外廠商的稽核頻率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委外廠商最近一次接受獨立稽核時間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辦理稽核之單位</a:t>
                      </a:r>
                    </a:p>
                  </a:txBody>
                  <a:tcPr marL="9525" marR="9525" marT="9525" marB="0" anchor="ctr"/>
                </a:tc>
              </a:tr>
              <a:tr h="1023040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304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112/08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立恩國際驗證股份有限公司</a:t>
                      </a:r>
                    </a:p>
                  </a:txBody>
                  <a:tcPr marL="9525" marR="9525" marT="9525" marB="0" anchor="ctr"/>
                </a:tc>
              </a:tr>
              <a:tr h="102304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每半年一次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未提供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勤業眾信</a:t>
                      </a:r>
                    </a:p>
                  </a:txBody>
                  <a:tcPr marL="9525" marR="9525" marT="9525" marB="0" anchor="ctr"/>
                </a:tc>
              </a:tr>
              <a:tr h="1023040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zh-TW" alt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無</a:t>
                      </a:r>
                      <a:endParaRPr lang="zh-TW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zh-TW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98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69533"/>
              </p:ext>
            </p:extLst>
          </p:nvPr>
        </p:nvGraphicFramePr>
        <p:xfrm>
          <a:off x="2347783" y="1063180"/>
          <a:ext cx="9275805" cy="51234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55161"/>
                <a:gridCol w="1855161"/>
                <a:gridCol w="1855161"/>
                <a:gridCol w="1855161"/>
                <a:gridCol w="1855161"/>
              </a:tblGrid>
              <a:tr h="1020175"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600" u="none" strike="noStrike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委外內容</a:t>
                      </a:r>
                      <a:endParaRPr lang="zh-TW" altLang="en-US" sz="1600" b="0" i="0" u="none" strike="noStrike" kern="1200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委外廠商是否建置備援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備援機制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委外廠商執行營運持續演練或系統測試之</a:t>
                      </a:r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頻率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600" b="1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委外廠商最近一次測試其營運持續計劃之時間？</a:t>
                      </a:r>
                      <a:endParaRPr lang="zh-TW" altLang="en-US" sz="1600" b="1" u="none" strike="noStrike" kern="1200" dirty="0">
                        <a:solidFill>
                          <a:schemeClr val="lt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020175"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APP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下單</a:t>
                      </a:r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系統</a:t>
                      </a:r>
                      <a:endParaRPr lang="en-US" altLang="zh-TW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異地備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援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每半年一次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112/09/16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4273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資訊機房租賃暨服務專案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異地備援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每年一次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/>
                      </a:r>
                      <a:b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網路設備</a:t>
                      </a:r>
                      <a:b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監控平台</a:t>
                      </a:r>
                      <a:b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消防演練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112/01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017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對帳單列印</a:t>
                      </a:r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封裝郵寄服務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異地備援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每半年一次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112/05/19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</a:tr>
              <a:tr h="1020175"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u="none" strike="noStrike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文件倉儲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每年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一次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消防</a:t>
                      </a:r>
                      <a:r>
                        <a:rPr lang="en-US" altLang="zh-TW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altLang="zh-TW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112/04/12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2232457" y="249152"/>
            <a:ext cx="9144000" cy="4263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zh-TW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試填委外作業申報資料經驗分享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64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578</TotalTime>
  <Words>854</Words>
  <Application>Microsoft Office PowerPoint</Application>
  <PresentationFormat>寬螢幕</PresentationFormat>
  <Paragraphs>190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標楷體</vt:lpstr>
      <vt:lpstr>Arial</vt:lpstr>
      <vt:lpstr>Trebuchet MS</vt:lpstr>
      <vt:lpstr>Tw Cen MT</vt:lpstr>
      <vt:lpstr>電路</vt:lpstr>
      <vt:lpstr>試填委外作業申報資料經驗分享</vt:lpstr>
      <vt:lpstr>試填委外作業申報資料經驗分享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試填委外作業申報資料經驗分享</dc:title>
  <dc:creator>簡千菊</dc:creator>
  <cp:lastModifiedBy>簡千菊</cp:lastModifiedBy>
  <cp:revision>64</cp:revision>
  <dcterms:created xsi:type="dcterms:W3CDTF">2023-10-16T02:56:46Z</dcterms:created>
  <dcterms:modified xsi:type="dcterms:W3CDTF">2023-10-19T00:21:18Z</dcterms:modified>
</cp:coreProperties>
</file>