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39" r:id="rId2"/>
  </p:sldMasterIdLst>
  <p:notesMasterIdLst>
    <p:notesMasterId r:id="rId70"/>
  </p:notesMasterIdLst>
  <p:handoutMasterIdLst>
    <p:handoutMasterId r:id="rId71"/>
  </p:handoutMasterIdLst>
  <p:sldIdLst>
    <p:sldId id="387" r:id="rId3"/>
    <p:sldId id="389" r:id="rId4"/>
    <p:sldId id="390" r:id="rId5"/>
    <p:sldId id="392" r:id="rId6"/>
    <p:sldId id="395" r:id="rId7"/>
    <p:sldId id="542" r:id="rId8"/>
    <p:sldId id="543" r:id="rId9"/>
    <p:sldId id="398" r:id="rId10"/>
    <p:sldId id="400" r:id="rId11"/>
    <p:sldId id="401" r:id="rId12"/>
    <p:sldId id="402" r:id="rId13"/>
    <p:sldId id="403" r:id="rId14"/>
    <p:sldId id="404" r:id="rId15"/>
    <p:sldId id="405" r:id="rId16"/>
    <p:sldId id="407" r:id="rId17"/>
    <p:sldId id="411" r:id="rId18"/>
    <p:sldId id="410" r:id="rId19"/>
    <p:sldId id="536" r:id="rId20"/>
    <p:sldId id="414" r:id="rId21"/>
    <p:sldId id="415" r:id="rId22"/>
    <p:sldId id="471" r:id="rId23"/>
    <p:sldId id="467" r:id="rId24"/>
    <p:sldId id="420" r:id="rId25"/>
    <p:sldId id="452" r:id="rId26"/>
    <p:sldId id="453" r:id="rId27"/>
    <p:sldId id="455" r:id="rId28"/>
    <p:sldId id="456" r:id="rId29"/>
    <p:sldId id="457" r:id="rId30"/>
    <p:sldId id="458" r:id="rId31"/>
    <p:sldId id="459" r:id="rId32"/>
    <p:sldId id="460" r:id="rId33"/>
    <p:sldId id="461" r:id="rId34"/>
    <p:sldId id="462" r:id="rId35"/>
    <p:sldId id="463" r:id="rId36"/>
    <p:sldId id="464" r:id="rId37"/>
    <p:sldId id="537" r:id="rId38"/>
    <p:sldId id="538" r:id="rId39"/>
    <p:sldId id="539" r:id="rId40"/>
    <p:sldId id="320" r:id="rId41"/>
    <p:sldId id="468" r:id="rId42"/>
    <p:sldId id="474" r:id="rId43"/>
    <p:sldId id="476" r:id="rId44"/>
    <p:sldId id="475" r:id="rId45"/>
    <p:sldId id="478" r:id="rId46"/>
    <p:sldId id="480" r:id="rId47"/>
    <p:sldId id="482" r:id="rId48"/>
    <p:sldId id="484" r:id="rId49"/>
    <p:sldId id="344" r:id="rId50"/>
    <p:sldId id="487" r:id="rId51"/>
    <p:sldId id="489" r:id="rId52"/>
    <p:sldId id="491" r:id="rId53"/>
    <p:sldId id="493" r:id="rId54"/>
    <p:sldId id="495" r:id="rId55"/>
    <p:sldId id="497" r:id="rId56"/>
    <p:sldId id="499" r:id="rId57"/>
    <p:sldId id="501" r:id="rId58"/>
    <p:sldId id="503" r:id="rId59"/>
    <p:sldId id="505" r:id="rId60"/>
    <p:sldId id="530" r:id="rId61"/>
    <p:sldId id="532" r:id="rId62"/>
    <p:sldId id="513" r:id="rId63"/>
    <p:sldId id="515" r:id="rId64"/>
    <p:sldId id="517" r:id="rId65"/>
    <p:sldId id="521" r:id="rId66"/>
    <p:sldId id="534" r:id="rId67"/>
    <p:sldId id="527" r:id="rId68"/>
    <p:sldId id="528" r:id="rId69"/>
  </p:sldIdLst>
  <p:sldSz cx="12192000" cy="6858000"/>
  <p:notesSz cx="6797675" cy="9928225"/>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CE433E80-BF9D-40B4-B580-82839A244FB4}">
          <p14:sldIdLst>
            <p14:sldId id="387"/>
            <p14:sldId id="389"/>
            <p14:sldId id="390"/>
            <p14:sldId id="392"/>
            <p14:sldId id="395"/>
            <p14:sldId id="542"/>
            <p14:sldId id="543"/>
            <p14:sldId id="398"/>
            <p14:sldId id="400"/>
            <p14:sldId id="401"/>
            <p14:sldId id="402"/>
            <p14:sldId id="403"/>
            <p14:sldId id="404"/>
            <p14:sldId id="405"/>
            <p14:sldId id="407"/>
            <p14:sldId id="411"/>
            <p14:sldId id="410"/>
            <p14:sldId id="536"/>
            <p14:sldId id="414"/>
            <p14:sldId id="415"/>
            <p14:sldId id="471"/>
            <p14:sldId id="467"/>
            <p14:sldId id="420"/>
            <p14:sldId id="452"/>
            <p14:sldId id="453"/>
            <p14:sldId id="455"/>
            <p14:sldId id="456"/>
            <p14:sldId id="457"/>
            <p14:sldId id="458"/>
            <p14:sldId id="459"/>
            <p14:sldId id="460"/>
            <p14:sldId id="461"/>
            <p14:sldId id="462"/>
            <p14:sldId id="463"/>
            <p14:sldId id="464"/>
            <p14:sldId id="537"/>
            <p14:sldId id="538"/>
            <p14:sldId id="539"/>
            <p14:sldId id="320"/>
            <p14:sldId id="468"/>
            <p14:sldId id="474"/>
            <p14:sldId id="476"/>
            <p14:sldId id="475"/>
            <p14:sldId id="478"/>
            <p14:sldId id="480"/>
            <p14:sldId id="482"/>
            <p14:sldId id="484"/>
            <p14:sldId id="344"/>
            <p14:sldId id="487"/>
            <p14:sldId id="489"/>
            <p14:sldId id="491"/>
            <p14:sldId id="493"/>
            <p14:sldId id="495"/>
            <p14:sldId id="497"/>
            <p14:sldId id="499"/>
            <p14:sldId id="501"/>
            <p14:sldId id="503"/>
            <p14:sldId id="505"/>
            <p14:sldId id="530"/>
            <p14:sldId id="532"/>
            <p14:sldId id="513"/>
            <p14:sldId id="515"/>
            <p14:sldId id="517"/>
            <p14:sldId id="521"/>
            <p14:sldId id="534"/>
            <p14:sldId id="527"/>
            <p14:sldId id="528"/>
          </p14:sldIdLst>
        </p14:section>
        <p14:section name="未命名的章節" id="{5C7F0218-773D-400F-A720-3214F45DC3B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DB3"/>
    <a:srgbClr val="0066A0"/>
    <a:srgbClr val="0F4372"/>
    <a:srgbClr val="0587BB"/>
    <a:srgbClr val="15A1CD"/>
    <a:srgbClr val="DBE7F9"/>
    <a:srgbClr val="CDE0F2"/>
    <a:srgbClr val="004F8A"/>
    <a:srgbClr val="D9D9D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62" autoAdjust="0"/>
  </p:normalViewPr>
  <p:slideViewPr>
    <p:cSldViewPr snapToGrid="0">
      <p:cViewPr varScale="1">
        <p:scale>
          <a:sx n="74" d="100"/>
          <a:sy n="74" d="100"/>
        </p:scale>
        <p:origin x="1042"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explosion val="1"/>
          <c:dPt>
            <c:idx val="0"/>
            <c:bubble3D val="0"/>
            <c:spPr>
              <a:solidFill>
                <a:srgbClr val="0C4DA9"/>
              </a:solidFill>
              <a:ln w="19050">
                <a:noFill/>
              </a:ln>
              <a:effectLst/>
            </c:spPr>
            <c:extLst>
              <c:ext xmlns:c16="http://schemas.microsoft.com/office/drawing/2014/chart" uri="{C3380CC4-5D6E-409C-BE32-E72D297353CC}">
                <c16:uniqueId val="{00000001-0861-4C80-8639-B47CF9549791}"/>
              </c:ext>
            </c:extLst>
          </c:dPt>
          <c:dPt>
            <c:idx val="1"/>
            <c:bubble3D val="0"/>
            <c:spPr>
              <a:solidFill>
                <a:srgbClr val="109898"/>
              </a:solidFill>
              <a:ln w="19050">
                <a:noFill/>
              </a:ln>
              <a:effectLst/>
            </c:spPr>
            <c:extLst>
              <c:ext xmlns:c16="http://schemas.microsoft.com/office/drawing/2014/chart" uri="{C3380CC4-5D6E-409C-BE32-E72D297353CC}">
                <c16:uniqueId val="{00000003-0861-4C80-8639-B47CF9549791}"/>
              </c:ext>
            </c:extLst>
          </c:dPt>
          <c:dPt>
            <c:idx val="2"/>
            <c:bubble3D val="0"/>
            <c:spPr>
              <a:solidFill>
                <a:srgbClr val="F4B183"/>
              </a:solidFill>
              <a:ln w="19050">
                <a:noFill/>
              </a:ln>
              <a:effectLst/>
            </c:spPr>
            <c:extLst>
              <c:ext xmlns:c16="http://schemas.microsoft.com/office/drawing/2014/chart" uri="{C3380CC4-5D6E-409C-BE32-E72D297353CC}">
                <c16:uniqueId val="{00000005-0861-4C80-8639-B47CF9549791}"/>
              </c:ext>
            </c:extLst>
          </c:dPt>
          <c:dPt>
            <c:idx val="3"/>
            <c:bubble3D val="0"/>
            <c:spPr>
              <a:solidFill>
                <a:srgbClr val="A6A6A6"/>
              </a:solidFill>
              <a:ln>
                <a:noFill/>
              </a:ln>
            </c:spPr>
            <c:extLst>
              <c:ext xmlns:c16="http://schemas.microsoft.com/office/drawing/2014/chart" uri="{C3380CC4-5D6E-409C-BE32-E72D297353CC}">
                <c16:uniqueId val="{00000007-0861-4C80-8639-B47CF9549791}"/>
              </c:ext>
            </c:extLst>
          </c:dPt>
          <c:cat>
            <c:strRef>
              <c:f>Sheet1!$A$2:$A$5</c:f>
              <c:strCache>
                <c:ptCount val="4"/>
                <c:pt idx="0">
                  <c:v>1st Qtr</c:v>
                </c:pt>
                <c:pt idx="1">
                  <c:v>2nd Qtr</c:v>
                </c:pt>
                <c:pt idx="2">
                  <c:v>3rd Qtr</c:v>
                </c:pt>
                <c:pt idx="3">
                  <c:v>4th Qtr</c:v>
                </c:pt>
              </c:strCache>
            </c:strRef>
          </c:cat>
          <c:val>
            <c:numRef>
              <c:f>Sheet1!$B$2:$B$5</c:f>
              <c:numCache>
                <c:formatCode>0.00%</c:formatCode>
                <c:ptCount val="4"/>
                <c:pt idx="0">
                  <c:v>0.752</c:v>
                </c:pt>
                <c:pt idx="1">
                  <c:v>0.13100000000000001</c:v>
                </c:pt>
                <c:pt idx="2">
                  <c:v>5.2999999999999999E-2</c:v>
                </c:pt>
                <c:pt idx="3">
                  <c:v>5.6000000000000001E-2</c:v>
                </c:pt>
              </c:numCache>
            </c:numRef>
          </c:val>
          <c:extLst>
            <c:ext xmlns:c16="http://schemas.microsoft.com/office/drawing/2014/chart" uri="{C3380CC4-5D6E-409C-BE32-E72D297353CC}">
              <c16:uniqueId val="{00000008-0861-4C80-8639-B47CF9549791}"/>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206346639934898E-2"/>
          <c:y val="0.10437429138997524"/>
          <c:w val="0.67559378486313437"/>
          <c:h val="0.735383115382504"/>
        </c:manualLayout>
      </c:layout>
      <c:areaChart>
        <c:grouping val="stacked"/>
        <c:varyColors val="0"/>
        <c:ser>
          <c:idx val="1"/>
          <c:order val="0"/>
          <c:tx>
            <c:strRef>
              <c:f>Sheet1!$W$2</c:f>
              <c:strCache>
                <c:ptCount val="1"/>
                <c:pt idx="0">
                  <c:v>整體借券賣出餘額(上市+上櫃)       (值)45.6%
</c:v>
                </c:pt>
              </c:strCache>
            </c:strRef>
          </c:tx>
          <c:spPr>
            <a:solidFill>
              <a:srgbClr val="ADD9E5">
                <a:alpha val="84706"/>
              </a:srgbClr>
            </a:solidFill>
          </c:spPr>
          <c:cat>
            <c:strRef>
              <c:f>(Sheet1!$A$2460:$A$2462,Sheet1!$A$2464:$A$3365)</c:f>
              <c:strCache>
                <c:ptCount val="905"/>
                <c:pt idx="0">
                  <c:v>2022/01/03</c:v>
                </c:pt>
                <c:pt idx="1">
                  <c:v>2022/01/04</c:v>
                </c:pt>
                <c:pt idx="2">
                  <c:v>2022/01/05</c:v>
                </c:pt>
                <c:pt idx="3">
                  <c:v>2022/01/07</c:v>
                </c:pt>
                <c:pt idx="4">
                  <c:v>2022/01/10</c:v>
                </c:pt>
                <c:pt idx="5">
                  <c:v>2022/01/11</c:v>
                </c:pt>
                <c:pt idx="6">
                  <c:v>2022/01/12</c:v>
                </c:pt>
                <c:pt idx="7">
                  <c:v>2022/01/13</c:v>
                </c:pt>
                <c:pt idx="8">
                  <c:v>2022/01/14</c:v>
                </c:pt>
                <c:pt idx="9">
                  <c:v>2022/01/17</c:v>
                </c:pt>
                <c:pt idx="10">
                  <c:v>2022/01/18</c:v>
                </c:pt>
                <c:pt idx="11">
                  <c:v>2022/01/19</c:v>
                </c:pt>
                <c:pt idx="12">
                  <c:v>2022/01/20</c:v>
                </c:pt>
                <c:pt idx="13">
                  <c:v>2022/01/21</c:v>
                </c:pt>
                <c:pt idx="14">
                  <c:v>2022/01/24</c:v>
                </c:pt>
                <c:pt idx="15">
                  <c:v>2022/01/25</c:v>
                </c:pt>
                <c:pt idx="16">
                  <c:v>2022/01/26</c:v>
                </c:pt>
                <c:pt idx="17">
                  <c:v>2022/02/07</c:v>
                </c:pt>
                <c:pt idx="18">
                  <c:v>2022/02/08</c:v>
                </c:pt>
                <c:pt idx="19">
                  <c:v>2022/02/09</c:v>
                </c:pt>
                <c:pt idx="20">
                  <c:v>2022/02/10</c:v>
                </c:pt>
                <c:pt idx="21">
                  <c:v>2022/02/11</c:v>
                </c:pt>
                <c:pt idx="22">
                  <c:v>2022/02/14</c:v>
                </c:pt>
                <c:pt idx="23">
                  <c:v>2022/02/15</c:v>
                </c:pt>
                <c:pt idx="24">
                  <c:v>2022/02/16</c:v>
                </c:pt>
                <c:pt idx="25">
                  <c:v>2022/02/17</c:v>
                </c:pt>
                <c:pt idx="26">
                  <c:v>2022/02/18</c:v>
                </c:pt>
                <c:pt idx="27">
                  <c:v>2022/02/21</c:v>
                </c:pt>
                <c:pt idx="28">
                  <c:v>2022/02/22</c:v>
                </c:pt>
                <c:pt idx="29">
                  <c:v>2022/02/23</c:v>
                </c:pt>
                <c:pt idx="30">
                  <c:v>2022/02/24</c:v>
                </c:pt>
                <c:pt idx="31">
                  <c:v>2022/02/25</c:v>
                </c:pt>
                <c:pt idx="32">
                  <c:v>2022/03/01</c:v>
                </c:pt>
                <c:pt idx="33">
                  <c:v>2022/03/02</c:v>
                </c:pt>
                <c:pt idx="34">
                  <c:v>2022/03/03</c:v>
                </c:pt>
                <c:pt idx="35">
                  <c:v>2022/03/07</c:v>
                </c:pt>
                <c:pt idx="36">
                  <c:v>2022/03/08</c:v>
                </c:pt>
                <c:pt idx="37">
                  <c:v>2022/03/09</c:v>
                </c:pt>
                <c:pt idx="38">
                  <c:v>2022/03/10</c:v>
                </c:pt>
                <c:pt idx="39">
                  <c:v>2022/03/11</c:v>
                </c:pt>
                <c:pt idx="40">
                  <c:v>2022/03/14</c:v>
                </c:pt>
                <c:pt idx="41">
                  <c:v>2022/03/15</c:v>
                </c:pt>
                <c:pt idx="42">
                  <c:v>2022/03/16</c:v>
                </c:pt>
                <c:pt idx="43">
                  <c:v>2022/03/17</c:v>
                </c:pt>
                <c:pt idx="44">
                  <c:v>2022/03/18</c:v>
                </c:pt>
                <c:pt idx="45">
                  <c:v>2022/03/21</c:v>
                </c:pt>
                <c:pt idx="46">
                  <c:v>2022/03/22</c:v>
                </c:pt>
                <c:pt idx="47">
                  <c:v>2022/03/23</c:v>
                </c:pt>
                <c:pt idx="48">
                  <c:v>2022/03/24</c:v>
                </c:pt>
                <c:pt idx="49">
                  <c:v>2022/03/25</c:v>
                </c:pt>
                <c:pt idx="50">
                  <c:v>2022/03/28</c:v>
                </c:pt>
                <c:pt idx="51">
                  <c:v>2022/03/29</c:v>
                </c:pt>
                <c:pt idx="52">
                  <c:v>2022/03/30</c:v>
                </c:pt>
                <c:pt idx="53">
                  <c:v>2022/03/31</c:v>
                </c:pt>
                <c:pt idx="54">
                  <c:v>2022/04/01</c:v>
                </c:pt>
                <c:pt idx="55">
                  <c:v>2022/04/06</c:v>
                </c:pt>
                <c:pt idx="56">
                  <c:v>2022/04/07</c:v>
                </c:pt>
                <c:pt idx="57">
                  <c:v>2022/04/08</c:v>
                </c:pt>
                <c:pt idx="58">
                  <c:v>2022/04/11</c:v>
                </c:pt>
                <c:pt idx="59">
                  <c:v>2022/04/12</c:v>
                </c:pt>
                <c:pt idx="60">
                  <c:v>2022/04/13</c:v>
                </c:pt>
                <c:pt idx="61">
                  <c:v>2022/04/14</c:v>
                </c:pt>
                <c:pt idx="62">
                  <c:v>2022/04/15</c:v>
                </c:pt>
                <c:pt idx="63">
                  <c:v>2022/04/18</c:v>
                </c:pt>
                <c:pt idx="64">
                  <c:v>2022/04/19</c:v>
                </c:pt>
                <c:pt idx="65">
                  <c:v>2022/04/20</c:v>
                </c:pt>
                <c:pt idx="66">
                  <c:v>2022/04/21</c:v>
                </c:pt>
                <c:pt idx="67">
                  <c:v>2022/04/22</c:v>
                </c:pt>
                <c:pt idx="68">
                  <c:v>2022/04/25</c:v>
                </c:pt>
                <c:pt idx="69">
                  <c:v>2022/04/26</c:v>
                </c:pt>
                <c:pt idx="70">
                  <c:v>2022/04/27</c:v>
                </c:pt>
                <c:pt idx="71">
                  <c:v>2022/04/28</c:v>
                </c:pt>
                <c:pt idx="72">
                  <c:v>2022/04/29</c:v>
                </c:pt>
                <c:pt idx="73">
                  <c:v>2022/05/03</c:v>
                </c:pt>
                <c:pt idx="74">
                  <c:v>2022/05/04</c:v>
                </c:pt>
                <c:pt idx="75">
                  <c:v>2022/05/05</c:v>
                </c:pt>
                <c:pt idx="76">
                  <c:v>2022/05/06</c:v>
                </c:pt>
                <c:pt idx="77">
                  <c:v>2022/05/09</c:v>
                </c:pt>
                <c:pt idx="78">
                  <c:v>2022/05/10</c:v>
                </c:pt>
                <c:pt idx="79">
                  <c:v>2022/05/11</c:v>
                </c:pt>
                <c:pt idx="80">
                  <c:v>2022/05/12</c:v>
                </c:pt>
                <c:pt idx="81">
                  <c:v>2022/05/13</c:v>
                </c:pt>
                <c:pt idx="82">
                  <c:v>2022/05/16</c:v>
                </c:pt>
                <c:pt idx="83">
                  <c:v>2022/05/17</c:v>
                </c:pt>
                <c:pt idx="84">
                  <c:v>2022/05/18</c:v>
                </c:pt>
                <c:pt idx="85">
                  <c:v>2022/05/19</c:v>
                </c:pt>
                <c:pt idx="86">
                  <c:v>2022/05/20</c:v>
                </c:pt>
                <c:pt idx="87">
                  <c:v>2022/05/23</c:v>
                </c:pt>
                <c:pt idx="88">
                  <c:v>2022/05/24</c:v>
                </c:pt>
                <c:pt idx="89">
                  <c:v>2022/05/25</c:v>
                </c:pt>
                <c:pt idx="90">
                  <c:v>2022/05/26</c:v>
                </c:pt>
                <c:pt idx="91">
                  <c:v>2022/05/27</c:v>
                </c:pt>
                <c:pt idx="92">
                  <c:v>2022/05/30</c:v>
                </c:pt>
                <c:pt idx="93">
                  <c:v>2022/05/31</c:v>
                </c:pt>
                <c:pt idx="94">
                  <c:v>2022/06/01</c:v>
                </c:pt>
                <c:pt idx="95">
                  <c:v>2022/06/02</c:v>
                </c:pt>
                <c:pt idx="96">
                  <c:v>2022/06/06</c:v>
                </c:pt>
                <c:pt idx="97">
                  <c:v>2022/06/07</c:v>
                </c:pt>
                <c:pt idx="98">
                  <c:v>2022/06/08</c:v>
                </c:pt>
                <c:pt idx="99">
                  <c:v>2022/06/09</c:v>
                </c:pt>
                <c:pt idx="100">
                  <c:v>2022/06/10</c:v>
                </c:pt>
                <c:pt idx="101">
                  <c:v>2022/06/13</c:v>
                </c:pt>
                <c:pt idx="102">
                  <c:v>2022/06/14</c:v>
                </c:pt>
                <c:pt idx="103">
                  <c:v>2022/06/15</c:v>
                </c:pt>
                <c:pt idx="104">
                  <c:v>2022/06/16</c:v>
                </c:pt>
                <c:pt idx="105">
                  <c:v>2022/06/17</c:v>
                </c:pt>
                <c:pt idx="106">
                  <c:v>2022/06/20</c:v>
                </c:pt>
                <c:pt idx="107">
                  <c:v>2022/06/21</c:v>
                </c:pt>
                <c:pt idx="108">
                  <c:v>2022/06/22</c:v>
                </c:pt>
                <c:pt idx="109">
                  <c:v>2022/06/23</c:v>
                </c:pt>
                <c:pt idx="110">
                  <c:v>2022/06/24</c:v>
                </c:pt>
                <c:pt idx="111">
                  <c:v>2022/06/27</c:v>
                </c:pt>
                <c:pt idx="112">
                  <c:v>2022/06/28</c:v>
                </c:pt>
                <c:pt idx="113">
                  <c:v>2022/06/29</c:v>
                </c:pt>
                <c:pt idx="114">
                  <c:v>2022/06/30</c:v>
                </c:pt>
                <c:pt idx="115">
                  <c:v>2022/07/01</c:v>
                </c:pt>
                <c:pt idx="116">
                  <c:v>2022/07/04</c:v>
                </c:pt>
                <c:pt idx="117">
                  <c:v>2022/07/05</c:v>
                </c:pt>
                <c:pt idx="118">
                  <c:v>2022/07/06</c:v>
                </c:pt>
                <c:pt idx="119">
                  <c:v>2022/07/07</c:v>
                </c:pt>
                <c:pt idx="120">
                  <c:v>2022/07/08</c:v>
                </c:pt>
                <c:pt idx="121">
                  <c:v>2022/07/11</c:v>
                </c:pt>
                <c:pt idx="122">
                  <c:v>2022/07/12</c:v>
                </c:pt>
                <c:pt idx="123">
                  <c:v>2022/07/13</c:v>
                </c:pt>
                <c:pt idx="124">
                  <c:v>2022/07/14</c:v>
                </c:pt>
                <c:pt idx="125">
                  <c:v>2022/07/15</c:v>
                </c:pt>
                <c:pt idx="126">
                  <c:v>2022/07/18</c:v>
                </c:pt>
                <c:pt idx="127">
                  <c:v>2022/07/19</c:v>
                </c:pt>
                <c:pt idx="128">
                  <c:v>2022/07/20</c:v>
                </c:pt>
                <c:pt idx="129">
                  <c:v>2022/07/21</c:v>
                </c:pt>
                <c:pt idx="130">
                  <c:v>2022/07/22</c:v>
                </c:pt>
                <c:pt idx="131">
                  <c:v>2022/07/25</c:v>
                </c:pt>
                <c:pt idx="132">
                  <c:v>2022/07/26</c:v>
                </c:pt>
                <c:pt idx="133">
                  <c:v>2022/07/27</c:v>
                </c:pt>
                <c:pt idx="134">
                  <c:v>2022/07/28</c:v>
                </c:pt>
                <c:pt idx="135">
                  <c:v>2022/07/29</c:v>
                </c:pt>
                <c:pt idx="136">
                  <c:v>2022/08/01</c:v>
                </c:pt>
                <c:pt idx="137">
                  <c:v>2022/08/02</c:v>
                </c:pt>
                <c:pt idx="138">
                  <c:v>2022/08/03</c:v>
                </c:pt>
                <c:pt idx="139">
                  <c:v>2022/08/04</c:v>
                </c:pt>
                <c:pt idx="140">
                  <c:v>2022/08/05</c:v>
                </c:pt>
                <c:pt idx="141">
                  <c:v>2022/08/08</c:v>
                </c:pt>
                <c:pt idx="142">
                  <c:v>2022/08/09</c:v>
                </c:pt>
                <c:pt idx="143">
                  <c:v>2022/08/10</c:v>
                </c:pt>
                <c:pt idx="144">
                  <c:v>2022/08/11</c:v>
                </c:pt>
                <c:pt idx="145">
                  <c:v>2022/08/12</c:v>
                </c:pt>
                <c:pt idx="146">
                  <c:v>2022/08/15</c:v>
                </c:pt>
                <c:pt idx="147">
                  <c:v>2022/08/16</c:v>
                </c:pt>
                <c:pt idx="148">
                  <c:v>2022/08/17</c:v>
                </c:pt>
                <c:pt idx="149">
                  <c:v>2022/08/18</c:v>
                </c:pt>
                <c:pt idx="150">
                  <c:v>2022/08/19</c:v>
                </c:pt>
                <c:pt idx="151">
                  <c:v>2022/08/22</c:v>
                </c:pt>
                <c:pt idx="152">
                  <c:v>2022/08/23</c:v>
                </c:pt>
                <c:pt idx="153">
                  <c:v>2022/08/24</c:v>
                </c:pt>
                <c:pt idx="154">
                  <c:v>2022/08/25</c:v>
                </c:pt>
                <c:pt idx="155">
                  <c:v>2022/08/26</c:v>
                </c:pt>
                <c:pt idx="156">
                  <c:v>2022/08/29</c:v>
                </c:pt>
                <c:pt idx="157">
                  <c:v>2022/08/30</c:v>
                </c:pt>
                <c:pt idx="158">
                  <c:v>2022/08/31</c:v>
                </c:pt>
                <c:pt idx="159">
                  <c:v>2022/09/01</c:v>
                </c:pt>
                <c:pt idx="160">
                  <c:v>2022/09/02</c:v>
                </c:pt>
                <c:pt idx="161">
                  <c:v>2022/09/05</c:v>
                </c:pt>
                <c:pt idx="162">
                  <c:v>2022/09/06</c:v>
                </c:pt>
                <c:pt idx="163">
                  <c:v>2022/09/07</c:v>
                </c:pt>
                <c:pt idx="164">
                  <c:v>2022/09/08</c:v>
                </c:pt>
                <c:pt idx="165">
                  <c:v>2022/09/12</c:v>
                </c:pt>
                <c:pt idx="166">
                  <c:v>2022/09/13</c:v>
                </c:pt>
                <c:pt idx="167">
                  <c:v>2022/09/14</c:v>
                </c:pt>
                <c:pt idx="168">
                  <c:v>2022/09/15</c:v>
                </c:pt>
                <c:pt idx="169">
                  <c:v>2022/09/16</c:v>
                </c:pt>
                <c:pt idx="170">
                  <c:v>2022/09/19</c:v>
                </c:pt>
                <c:pt idx="171">
                  <c:v>2022/09/20</c:v>
                </c:pt>
                <c:pt idx="172">
                  <c:v>2022/09/21</c:v>
                </c:pt>
                <c:pt idx="173">
                  <c:v>2022/09/22</c:v>
                </c:pt>
                <c:pt idx="174">
                  <c:v>2022/09/23</c:v>
                </c:pt>
                <c:pt idx="175">
                  <c:v>2022/09/26</c:v>
                </c:pt>
                <c:pt idx="176">
                  <c:v>2022/09/27</c:v>
                </c:pt>
                <c:pt idx="177">
                  <c:v>2022/09/28</c:v>
                </c:pt>
                <c:pt idx="178">
                  <c:v>2022/09/29</c:v>
                </c:pt>
                <c:pt idx="179">
                  <c:v>2022/09/30</c:v>
                </c:pt>
                <c:pt idx="180">
                  <c:v>2022/10/03</c:v>
                </c:pt>
                <c:pt idx="181">
                  <c:v>2022/10/04</c:v>
                </c:pt>
                <c:pt idx="182">
                  <c:v>2022/10/05</c:v>
                </c:pt>
                <c:pt idx="183">
                  <c:v>2022/10/06</c:v>
                </c:pt>
                <c:pt idx="184">
                  <c:v>2022/10/07</c:v>
                </c:pt>
                <c:pt idx="185">
                  <c:v>2022/10/11</c:v>
                </c:pt>
                <c:pt idx="186">
                  <c:v>2022/10/12</c:v>
                </c:pt>
                <c:pt idx="187">
                  <c:v>2022/10/13</c:v>
                </c:pt>
                <c:pt idx="188">
                  <c:v>2022/10/14</c:v>
                </c:pt>
                <c:pt idx="189">
                  <c:v>2022/10/17</c:v>
                </c:pt>
                <c:pt idx="190">
                  <c:v>2022/10/18</c:v>
                </c:pt>
                <c:pt idx="191">
                  <c:v>2022/10/19</c:v>
                </c:pt>
                <c:pt idx="192">
                  <c:v>2022/10/20</c:v>
                </c:pt>
                <c:pt idx="193">
                  <c:v>2022/10/21</c:v>
                </c:pt>
                <c:pt idx="194">
                  <c:v>2022/10/24</c:v>
                </c:pt>
                <c:pt idx="195">
                  <c:v>2022/10/25</c:v>
                </c:pt>
                <c:pt idx="196">
                  <c:v>2022/10/26</c:v>
                </c:pt>
                <c:pt idx="197">
                  <c:v>2022/10/27</c:v>
                </c:pt>
                <c:pt idx="198">
                  <c:v>2022/10/28</c:v>
                </c:pt>
                <c:pt idx="199">
                  <c:v>2022/10/31</c:v>
                </c:pt>
                <c:pt idx="200">
                  <c:v>2022/11/01</c:v>
                </c:pt>
                <c:pt idx="201">
                  <c:v>2022/11/02</c:v>
                </c:pt>
                <c:pt idx="202">
                  <c:v>2022/11/03</c:v>
                </c:pt>
                <c:pt idx="203">
                  <c:v>2022/11/04</c:v>
                </c:pt>
                <c:pt idx="204">
                  <c:v>2022/11/07</c:v>
                </c:pt>
                <c:pt idx="205">
                  <c:v>2022/11/08</c:v>
                </c:pt>
                <c:pt idx="206">
                  <c:v>2022/11/09</c:v>
                </c:pt>
                <c:pt idx="207">
                  <c:v>2022/11/10</c:v>
                </c:pt>
                <c:pt idx="208">
                  <c:v>2022/11/11</c:v>
                </c:pt>
                <c:pt idx="209">
                  <c:v>2022/11/14</c:v>
                </c:pt>
                <c:pt idx="210">
                  <c:v>2022/11/15</c:v>
                </c:pt>
                <c:pt idx="211">
                  <c:v>2022/11/16</c:v>
                </c:pt>
                <c:pt idx="212">
                  <c:v>2022/11/17</c:v>
                </c:pt>
                <c:pt idx="213">
                  <c:v>2022/11/18</c:v>
                </c:pt>
                <c:pt idx="214">
                  <c:v>2022/11/21</c:v>
                </c:pt>
                <c:pt idx="215">
                  <c:v>2022/11/22</c:v>
                </c:pt>
                <c:pt idx="216">
                  <c:v>2022/11/23</c:v>
                </c:pt>
                <c:pt idx="217">
                  <c:v>2022/11/24</c:v>
                </c:pt>
                <c:pt idx="218">
                  <c:v>2022/11/25</c:v>
                </c:pt>
                <c:pt idx="219">
                  <c:v>2022/11/28</c:v>
                </c:pt>
                <c:pt idx="220">
                  <c:v>2022/11/29</c:v>
                </c:pt>
                <c:pt idx="221">
                  <c:v>2022/11/30</c:v>
                </c:pt>
                <c:pt idx="222">
                  <c:v>2022/12/01</c:v>
                </c:pt>
                <c:pt idx="223">
                  <c:v>2022/12/02</c:v>
                </c:pt>
                <c:pt idx="224">
                  <c:v>2022/12/05</c:v>
                </c:pt>
                <c:pt idx="225">
                  <c:v>2022/12/06</c:v>
                </c:pt>
                <c:pt idx="226">
                  <c:v>2022/12/07</c:v>
                </c:pt>
                <c:pt idx="227">
                  <c:v>2022/12/08</c:v>
                </c:pt>
                <c:pt idx="228">
                  <c:v>2022/12/09</c:v>
                </c:pt>
                <c:pt idx="229">
                  <c:v>2022/12/12</c:v>
                </c:pt>
                <c:pt idx="230">
                  <c:v>2022/12/13</c:v>
                </c:pt>
                <c:pt idx="231">
                  <c:v>2022/12/14</c:v>
                </c:pt>
                <c:pt idx="232">
                  <c:v>2022/12/15</c:v>
                </c:pt>
                <c:pt idx="233">
                  <c:v>2022/12/16</c:v>
                </c:pt>
                <c:pt idx="234">
                  <c:v>2022/12/19</c:v>
                </c:pt>
                <c:pt idx="235">
                  <c:v>2022/12/20</c:v>
                </c:pt>
                <c:pt idx="236">
                  <c:v>2022/12/21</c:v>
                </c:pt>
                <c:pt idx="237">
                  <c:v>2022/12/22</c:v>
                </c:pt>
                <c:pt idx="238">
                  <c:v>2022/12/23</c:v>
                </c:pt>
                <c:pt idx="239">
                  <c:v>2022/12/26</c:v>
                </c:pt>
                <c:pt idx="240">
                  <c:v>2022/12/27</c:v>
                </c:pt>
                <c:pt idx="241">
                  <c:v>2022/12/28</c:v>
                </c:pt>
                <c:pt idx="242">
                  <c:v>2022/12/29</c:v>
                </c:pt>
                <c:pt idx="243">
                  <c:v>2022/12/30</c:v>
                </c:pt>
                <c:pt idx="244">
                  <c:v>2023/1/3</c:v>
                </c:pt>
                <c:pt idx="245">
                  <c:v>2023/1/4</c:v>
                </c:pt>
                <c:pt idx="246">
                  <c:v>2023/1/5</c:v>
                </c:pt>
                <c:pt idx="247">
                  <c:v>2023/1/6</c:v>
                </c:pt>
                <c:pt idx="248">
                  <c:v>2023/1/9</c:v>
                </c:pt>
                <c:pt idx="249">
                  <c:v>2023/1/10</c:v>
                </c:pt>
                <c:pt idx="250">
                  <c:v>2023/1/11</c:v>
                </c:pt>
                <c:pt idx="251">
                  <c:v>2023/1/12</c:v>
                </c:pt>
                <c:pt idx="252">
                  <c:v>2023/1/13</c:v>
                </c:pt>
                <c:pt idx="253">
                  <c:v>2023/1/16</c:v>
                </c:pt>
                <c:pt idx="254">
                  <c:v>2023/1/17</c:v>
                </c:pt>
                <c:pt idx="255">
                  <c:v>2023/1/30</c:v>
                </c:pt>
                <c:pt idx="256">
                  <c:v>2023/1/31</c:v>
                </c:pt>
                <c:pt idx="257">
                  <c:v>2023/2//1</c:v>
                </c:pt>
                <c:pt idx="258">
                  <c:v>2023/2//2</c:v>
                </c:pt>
                <c:pt idx="259">
                  <c:v>2023/2//3</c:v>
                </c:pt>
                <c:pt idx="260">
                  <c:v>2023/2//6</c:v>
                </c:pt>
                <c:pt idx="261">
                  <c:v>2023/2//7</c:v>
                </c:pt>
                <c:pt idx="262">
                  <c:v>2023/2//8</c:v>
                </c:pt>
                <c:pt idx="263">
                  <c:v>2023/2//9</c:v>
                </c:pt>
                <c:pt idx="264">
                  <c:v>2023/2//10</c:v>
                </c:pt>
                <c:pt idx="265">
                  <c:v>2023/2//13</c:v>
                </c:pt>
                <c:pt idx="266">
                  <c:v>2023/2//14</c:v>
                </c:pt>
                <c:pt idx="267">
                  <c:v>2023/2//15</c:v>
                </c:pt>
                <c:pt idx="268">
                  <c:v>2023/2//16</c:v>
                </c:pt>
                <c:pt idx="269">
                  <c:v>2023/2//17</c:v>
                </c:pt>
                <c:pt idx="270">
                  <c:v>2023/2//20</c:v>
                </c:pt>
                <c:pt idx="271">
                  <c:v>2023/2//21</c:v>
                </c:pt>
                <c:pt idx="272">
                  <c:v>2023/2//22</c:v>
                </c:pt>
                <c:pt idx="273">
                  <c:v>2023/2//23</c:v>
                </c:pt>
                <c:pt idx="274">
                  <c:v>2023/2//24</c:v>
                </c:pt>
                <c:pt idx="275">
                  <c:v>2023/3//1</c:v>
                </c:pt>
                <c:pt idx="276">
                  <c:v>2023/3//2</c:v>
                </c:pt>
                <c:pt idx="277">
                  <c:v>2023/3//3</c:v>
                </c:pt>
                <c:pt idx="278">
                  <c:v>2023/3//6</c:v>
                </c:pt>
                <c:pt idx="279">
                  <c:v>2023/3//7</c:v>
                </c:pt>
                <c:pt idx="280">
                  <c:v>2023/3//8</c:v>
                </c:pt>
                <c:pt idx="281">
                  <c:v>2023/3//9</c:v>
                </c:pt>
                <c:pt idx="282">
                  <c:v>2023/3//10</c:v>
                </c:pt>
                <c:pt idx="283">
                  <c:v>2023/3//13</c:v>
                </c:pt>
                <c:pt idx="284">
                  <c:v>2023/3//14</c:v>
                </c:pt>
                <c:pt idx="285">
                  <c:v>2023/3//15</c:v>
                </c:pt>
                <c:pt idx="286">
                  <c:v>2023/3//16</c:v>
                </c:pt>
                <c:pt idx="287">
                  <c:v>2023/3//17</c:v>
                </c:pt>
                <c:pt idx="288">
                  <c:v>2023/3//20</c:v>
                </c:pt>
                <c:pt idx="289">
                  <c:v>2023/3//21</c:v>
                </c:pt>
                <c:pt idx="290">
                  <c:v>2023/3//22</c:v>
                </c:pt>
                <c:pt idx="291">
                  <c:v>2023/3//23</c:v>
                </c:pt>
                <c:pt idx="292">
                  <c:v>2023/3//24</c:v>
                </c:pt>
                <c:pt idx="293">
                  <c:v>2023/3//27</c:v>
                </c:pt>
                <c:pt idx="294">
                  <c:v>2023/3//28</c:v>
                </c:pt>
                <c:pt idx="295">
                  <c:v>2023/3//29</c:v>
                </c:pt>
                <c:pt idx="296">
                  <c:v>2023/3//30</c:v>
                </c:pt>
                <c:pt idx="297">
                  <c:v>2023/3//31</c:v>
                </c:pt>
                <c:pt idx="298">
                  <c:v>2023/4//06</c:v>
                </c:pt>
                <c:pt idx="299">
                  <c:v>2023/4//07</c:v>
                </c:pt>
                <c:pt idx="300">
                  <c:v>2023/4//10</c:v>
                </c:pt>
                <c:pt idx="301">
                  <c:v>2023/4//11</c:v>
                </c:pt>
                <c:pt idx="302">
                  <c:v>2023/4//12</c:v>
                </c:pt>
                <c:pt idx="303">
                  <c:v>2023/4//13</c:v>
                </c:pt>
                <c:pt idx="304">
                  <c:v>2023/4//14</c:v>
                </c:pt>
                <c:pt idx="305">
                  <c:v>2023/4//17</c:v>
                </c:pt>
                <c:pt idx="306">
                  <c:v>2023/4//18</c:v>
                </c:pt>
                <c:pt idx="307">
                  <c:v>2023/4//19</c:v>
                </c:pt>
                <c:pt idx="308">
                  <c:v>2023/4//20</c:v>
                </c:pt>
                <c:pt idx="309">
                  <c:v>2023/4//21</c:v>
                </c:pt>
                <c:pt idx="310">
                  <c:v>2023/4//24</c:v>
                </c:pt>
                <c:pt idx="311">
                  <c:v>2023/4//25</c:v>
                </c:pt>
                <c:pt idx="312">
                  <c:v>2023/4//26</c:v>
                </c:pt>
                <c:pt idx="313">
                  <c:v>2023/4//27</c:v>
                </c:pt>
                <c:pt idx="314">
                  <c:v>2023/4//28</c:v>
                </c:pt>
                <c:pt idx="315">
                  <c:v>2023/5//2</c:v>
                </c:pt>
                <c:pt idx="316">
                  <c:v>2023/5//3</c:v>
                </c:pt>
                <c:pt idx="317">
                  <c:v>2023/5//4</c:v>
                </c:pt>
                <c:pt idx="318">
                  <c:v>2023/5//5</c:v>
                </c:pt>
                <c:pt idx="319">
                  <c:v>2023/5//8</c:v>
                </c:pt>
                <c:pt idx="320">
                  <c:v>2023/5//9</c:v>
                </c:pt>
                <c:pt idx="321">
                  <c:v>2023/5//10</c:v>
                </c:pt>
                <c:pt idx="322">
                  <c:v>2023/5//11</c:v>
                </c:pt>
                <c:pt idx="323">
                  <c:v>2023/5//12</c:v>
                </c:pt>
                <c:pt idx="324">
                  <c:v>2023/5//15</c:v>
                </c:pt>
                <c:pt idx="325">
                  <c:v>2023/5//16</c:v>
                </c:pt>
                <c:pt idx="326">
                  <c:v>2023/5//17</c:v>
                </c:pt>
                <c:pt idx="327">
                  <c:v>2023/5//18</c:v>
                </c:pt>
                <c:pt idx="328">
                  <c:v>2023/5//19</c:v>
                </c:pt>
                <c:pt idx="329">
                  <c:v>2023/5//22</c:v>
                </c:pt>
                <c:pt idx="330">
                  <c:v>2023/5//23</c:v>
                </c:pt>
                <c:pt idx="331">
                  <c:v>2023/5//24</c:v>
                </c:pt>
                <c:pt idx="332">
                  <c:v>2023/5//25</c:v>
                </c:pt>
                <c:pt idx="333">
                  <c:v>2023/5//26</c:v>
                </c:pt>
                <c:pt idx="334">
                  <c:v>2023/5//29</c:v>
                </c:pt>
                <c:pt idx="335">
                  <c:v>2023/5//30</c:v>
                </c:pt>
                <c:pt idx="336">
                  <c:v>2023/5//31</c:v>
                </c:pt>
                <c:pt idx="337">
                  <c:v>2023/6//1</c:v>
                </c:pt>
                <c:pt idx="338">
                  <c:v>2023/6//2</c:v>
                </c:pt>
                <c:pt idx="339">
                  <c:v>2023/6/5</c:v>
                </c:pt>
                <c:pt idx="340">
                  <c:v>2023/6/6</c:v>
                </c:pt>
                <c:pt idx="341">
                  <c:v>2023/6/7</c:v>
                </c:pt>
                <c:pt idx="342">
                  <c:v>2023/6/8</c:v>
                </c:pt>
                <c:pt idx="343">
                  <c:v>2023/6/9</c:v>
                </c:pt>
                <c:pt idx="344">
                  <c:v>2023/6/12</c:v>
                </c:pt>
                <c:pt idx="345">
                  <c:v>2023/6/13</c:v>
                </c:pt>
                <c:pt idx="346">
                  <c:v>2023/6/14</c:v>
                </c:pt>
                <c:pt idx="347">
                  <c:v>2023/6/15</c:v>
                </c:pt>
                <c:pt idx="348">
                  <c:v>2023/6/16</c:v>
                </c:pt>
                <c:pt idx="349">
                  <c:v>2023/6/19</c:v>
                </c:pt>
                <c:pt idx="350">
                  <c:v>2023/6/20</c:v>
                </c:pt>
                <c:pt idx="351">
                  <c:v>2023/6/21</c:v>
                </c:pt>
                <c:pt idx="352">
                  <c:v>2023/6/26</c:v>
                </c:pt>
                <c:pt idx="353">
                  <c:v>2023/6/27</c:v>
                </c:pt>
                <c:pt idx="354">
                  <c:v>2023/6/28</c:v>
                </c:pt>
                <c:pt idx="355">
                  <c:v>2023/6/29</c:v>
                </c:pt>
                <c:pt idx="356">
                  <c:v>2023/6/30</c:v>
                </c:pt>
                <c:pt idx="357">
                  <c:v>2023/7/3</c:v>
                </c:pt>
                <c:pt idx="358">
                  <c:v>2023/7/4</c:v>
                </c:pt>
                <c:pt idx="359">
                  <c:v>2023/7/5</c:v>
                </c:pt>
                <c:pt idx="360">
                  <c:v>2023/7/6</c:v>
                </c:pt>
                <c:pt idx="361">
                  <c:v>2023/7/7</c:v>
                </c:pt>
                <c:pt idx="362">
                  <c:v>2023/7/10</c:v>
                </c:pt>
                <c:pt idx="363">
                  <c:v>2023/7/11</c:v>
                </c:pt>
                <c:pt idx="364">
                  <c:v>2023/7/12</c:v>
                </c:pt>
                <c:pt idx="365">
                  <c:v>2023/7/13</c:v>
                </c:pt>
                <c:pt idx="366">
                  <c:v>2023/7/14</c:v>
                </c:pt>
                <c:pt idx="367">
                  <c:v>2023/7/17</c:v>
                </c:pt>
                <c:pt idx="368">
                  <c:v>2023/7/18</c:v>
                </c:pt>
                <c:pt idx="369">
                  <c:v>2023/7/19</c:v>
                </c:pt>
                <c:pt idx="370">
                  <c:v>2023/7/20</c:v>
                </c:pt>
                <c:pt idx="371">
                  <c:v>2023/7/21</c:v>
                </c:pt>
                <c:pt idx="372">
                  <c:v>2023/7/24</c:v>
                </c:pt>
                <c:pt idx="373">
                  <c:v>2023/7/25</c:v>
                </c:pt>
                <c:pt idx="374">
                  <c:v>2023/7/26</c:v>
                </c:pt>
                <c:pt idx="375">
                  <c:v>2023/7/27</c:v>
                </c:pt>
                <c:pt idx="376">
                  <c:v>2023/7/28</c:v>
                </c:pt>
                <c:pt idx="377">
                  <c:v>2023/7/31</c:v>
                </c:pt>
                <c:pt idx="378">
                  <c:v>2023/8/1</c:v>
                </c:pt>
                <c:pt idx="379">
                  <c:v>2023/8/2</c:v>
                </c:pt>
                <c:pt idx="380">
                  <c:v>2023/8/4</c:v>
                </c:pt>
                <c:pt idx="381">
                  <c:v>2023/8/7</c:v>
                </c:pt>
                <c:pt idx="382">
                  <c:v>2023/8/8</c:v>
                </c:pt>
                <c:pt idx="383">
                  <c:v>2023/8/9</c:v>
                </c:pt>
                <c:pt idx="384">
                  <c:v>2023/8/10</c:v>
                </c:pt>
                <c:pt idx="385">
                  <c:v>2023/8/11</c:v>
                </c:pt>
                <c:pt idx="386">
                  <c:v>2023/8/14</c:v>
                </c:pt>
                <c:pt idx="387">
                  <c:v>2023/8/15</c:v>
                </c:pt>
                <c:pt idx="388">
                  <c:v>2023/8/16</c:v>
                </c:pt>
                <c:pt idx="389">
                  <c:v>2023/8/17</c:v>
                </c:pt>
                <c:pt idx="390">
                  <c:v>2023/8/18</c:v>
                </c:pt>
                <c:pt idx="391">
                  <c:v>2023/8/21</c:v>
                </c:pt>
                <c:pt idx="392">
                  <c:v>2023/8/22</c:v>
                </c:pt>
                <c:pt idx="393">
                  <c:v>2023/8/23</c:v>
                </c:pt>
                <c:pt idx="394">
                  <c:v>2023/8/24</c:v>
                </c:pt>
                <c:pt idx="395">
                  <c:v>2023/8/25</c:v>
                </c:pt>
                <c:pt idx="396">
                  <c:v>2023/8/28</c:v>
                </c:pt>
                <c:pt idx="397">
                  <c:v>2023/8/29</c:v>
                </c:pt>
                <c:pt idx="398">
                  <c:v>2023/8/30</c:v>
                </c:pt>
                <c:pt idx="399">
                  <c:v>2023/8/31</c:v>
                </c:pt>
                <c:pt idx="400">
                  <c:v>2023/9/1</c:v>
                </c:pt>
                <c:pt idx="401">
                  <c:v>2023/9/4</c:v>
                </c:pt>
                <c:pt idx="402">
                  <c:v>2023/9/5</c:v>
                </c:pt>
                <c:pt idx="403">
                  <c:v>2023/9/6</c:v>
                </c:pt>
                <c:pt idx="404">
                  <c:v>2023/9/7</c:v>
                </c:pt>
                <c:pt idx="405">
                  <c:v>2023/9/8</c:v>
                </c:pt>
                <c:pt idx="406">
                  <c:v>2023/9/11</c:v>
                </c:pt>
                <c:pt idx="407">
                  <c:v>2023/9/12</c:v>
                </c:pt>
                <c:pt idx="408">
                  <c:v>2023/9/13</c:v>
                </c:pt>
                <c:pt idx="409">
                  <c:v>2023/9/14</c:v>
                </c:pt>
                <c:pt idx="410">
                  <c:v>2023/9/15</c:v>
                </c:pt>
                <c:pt idx="411">
                  <c:v>2023/9/18</c:v>
                </c:pt>
                <c:pt idx="412">
                  <c:v>2023/9/19</c:v>
                </c:pt>
                <c:pt idx="413">
                  <c:v>2023/9/20</c:v>
                </c:pt>
                <c:pt idx="414">
                  <c:v>2023/9/21</c:v>
                </c:pt>
                <c:pt idx="415">
                  <c:v>2023/9/22</c:v>
                </c:pt>
                <c:pt idx="416">
                  <c:v>2023/9/25</c:v>
                </c:pt>
                <c:pt idx="417">
                  <c:v>2023/9/26</c:v>
                </c:pt>
                <c:pt idx="418">
                  <c:v>2023/9/27</c:v>
                </c:pt>
                <c:pt idx="419">
                  <c:v>2023/9/28</c:v>
                </c:pt>
                <c:pt idx="420">
                  <c:v>2023/10/2</c:v>
                </c:pt>
                <c:pt idx="421">
                  <c:v>2023/10/3</c:v>
                </c:pt>
                <c:pt idx="422">
                  <c:v>2023/10/4</c:v>
                </c:pt>
                <c:pt idx="423">
                  <c:v>2023/10/5</c:v>
                </c:pt>
                <c:pt idx="424">
                  <c:v>2023/10/6</c:v>
                </c:pt>
                <c:pt idx="425">
                  <c:v>2023/10/11</c:v>
                </c:pt>
                <c:pt idx="426">
                  <c:v>2023/10/12</c:v>
                </c:pt>
                <c:pt idx="427">
                  <c:v>2023/10/13</c:v>
                </c:pt>
                <c:pt idx="428">
                  <c:v>2023/10/16</c:v>
                </c:pt>
                <c:pt idx="429">
                  <c:v>2023/10/17</c:v>
                </c:pt>
                <c:pt idx="430">
                  <c:v>2023/10/18</c:v>
                </c:pt>
                <c:pt idx="431">
                  <c:v>2023/10/19</c:v>
                </c:pt>
                <c:pt idx="432">
                  <c:v>2023/10/20</c:v>
                </c:pt>
                <c:pt idx="433">
                  <c:v>2023/10/23</c:v>
                </c:pt>
                <c:pt idx="434">
                  <c:v>2023/10/24</c:v>
                </c:pt>
                <c:pt idx="435">
                  <c:v>2023/10/25</c:v>
                </c:pt>
                <c:pt idx="436">
                  <c:v>2023/10/26</c:v>
                </c:pt>
                <c:pt idx="437">
                  <c:v>2023/10/27</c:v>
                </c:pt>
                <c:pt idx="438">
                  <c:v>2023/10/30</c:v>
                </c:pt>
                <c:pt idx="439">
                  <c:v>2023/10/31</c:v>
                </c:pt>
                <c:pt idx="440">
                  <c:v>2023/11/1</c:v>
                </c:pt>
                <c:pt idx="441">
                  <c:v>2023/11/2</c:v>
                </c:pt>
                <c:pt idx="442">
                  <c:v>2023/11/3</c:v>
                </c:pt>
                <c:pt idx="443">
                  <c:v>2023/11/6</c:v>
                </c:pt>
                <c:pt idx="444">
                  <c:v>2023/11/7</c:v>
                </c:pt>
                <c:pt idx="445">
                  <c:v>2023/11/8</c:v>
                </c:pt>
                <c:pt idx="446">
                  <c:v>2023/11/9</c:v>
                </c:pt>
                <c:pt idx="447">
                  <c:v>2023/11/10</c:v>
                </c:pt>
                <c:pt idx="448">
                  <c:v>2023/11/13</c:v>
                </c:pt>
                <c:pt idx="449">
                  <c:v>2023/11/14</c:v>
                </c:pt>
                <c:pt idx="450">
                  <c:v>2023/11/15</c:v>
                </c:pt>
                <c:pt idx="451">
                  <c:v>2023/11/16</c:v>
                </c:pt>
                <c:pt idx="452">
                  <c:v>2023/11/17</c:v>
                </c:pt>
                <c:pt idx="453">
                  <c:v>2023/11/20</c:v>
                </c:pt>
                <c:pt idx="454">
                  <c:v>2023/11/21</c:v>
                </c:pt>
                <c:pt idx="455">
                  <c:v>2023/11/22</c:v>
                </c:pt>
                <c:pt idx="456">
                  <c:v>2023/11/23</c:v>
                </c:pt>
                <c:pt idx="457">
                  <c:v>2023/11/24</c:v>
                </c:pt>
                <c:pt idx="458">
                  <c:v>2023/11/27</c:v>
                </c:pt>
                <c:pt idx="459">
                  <c:v>2023/11/28</c:v>
                </c:pt>
                <c:pt idx="460">
                  <c:v>2023/11/29</c:v>
                </c:pt>
                <c:pt idx="461">
                  <c:v>2023/11/30</c:v>
                </c:pt>
                <c:pt idx="462">
                  <c:v>2023/12/1</c:v>
                </c:pt>
                <c:pt idx="463">
                  <c:v>2023/12/4</c:v>
                </c:pt>
                <c:pt idx="464">
                  <c:v>2023/12/5</c:v>
                </c:pt>
                <c:pt idx="465">
                  <c:v>2023/12/6</c:v>
                </c:pt>
                <c:pt idx="466">
                  <c:v>2023/12/7</c:v>
                </c:pt>
                <c:pt idx="467">
                  <c:v>2023/12/8</c:v>
                </c:pt>
                <c:pt idx="468">
                  <c:v>2023/12/11</c:v>
                </c:pt>
                <c:pt idx="469">
                  <c:v>2023/12/12</c:v>
                </c:pt>
                <c:pt idx="470">
                  <c:v>2023/12/13</c:v>
                </c:pt>
                <c:pt idx="471">
                  <c:v>2023/12/14</c:v>
                </c:pt>
                <c:pt idx="472">
                  <c:v>2023/12/15</c:v>
                </c:pt>
                <c:pt idx="473">
                  <c:v>2023/12/18</c:v>
                </c:pt>
                <c:pt idx="474">
                  <c:v>2023/12/19</c:v>
                </c:pt>
                <c:pt idx="475">
                  <c:v>2023/12/20</c:v>
                </c:pt>
                <c:pt idx="476">
                  <c:v>2023/12/21</c:v>
                </c:pt>
                <c:pt idx="477">
                  <c:v>2023/12/22</c:v>
                </c:pt>
                <c:pt idx="478">
                  <c:v>2023/12/25</c:v>
                </c:pt>
                <c:pt idx="479">
                  <c:v>2023/12/26</c:v>
                </c:pt>
                <c:pt idx="480">
                  <c:v>2023/12/27</c:v>
                </c:pt>
                <c:pt idx="481">
                  <c:v>2023/12/28</c:v>
                </c:pt>
                <c:pt idx="482">
                  <c:v>2023/12/29</c:v>
                </c:pt>
                <c:pt idx="483">
                  <c:v>2024/1/2</c:v>
                </c:pt>
                <c:pt idx="484">
                  <c:v>2024/1/3</c:v>
                </c:pt>
                <c:pt idx="485">
                  <c:v>2024/1/4</c:v>
                </c:pt>
                <c:pt idx="486">
                  <c:v>2024/1/5</c:v>
                </c:pt>
                <c:pt idx="487">
                  <c:v>2024/1/8</c:v>
                </c:pt>
                <c:pt idx="488">
                  <c:v>2024/1/9</c:v>
                </c:pt>
                <c:pt idx="489">
                  <c:v>2024/1/10</c:v>
                </c:pt>
                <c:pt idx="490">
                  <c:v>2024/1/11</c:v>
                </c:pt>
                <c:pt idx="491">
                  <c:v>2024/1/12</c:v>
                </c:pt>
                <c:pt idx="492">
                  <c:v>2024/1/15</c:v>
                </c:pt>
                <c:pt idx="493">
                  <c:v>2024/1/16</c:v>
                </c:pt>
                <c:pt idx="494">
                  <c:v>2024/1/17</c:v>
                </c:pt>
                <c:pt idx="495">
                  <c:v>2024/1/18</c:v>
                </c:pt>
                <c:pt idx="496">
                  <c:v>2024/1/19</c:v>
                </c:pt>
                <c:pt idx="497">
                  <c:v>2024/1/22</c:v>
                </c:pt>
                <c:pt idx="498">
                  <c:v>2024/1/23</c:v>
                </c:pt>
                <c:pt idx="499">
                  <c:v>2024/1/24</c:v>
                </c:pt>
                <c:pt idx="500">
                  <c:v>2024/1/25</c:v>
                </c:pt>
                <c:pt idx="501">
                  <c:v>2024/1/26</c:v>
                </c:pt>
                <c:pt idx="502">
                  <c:v>2024/1/29</c:v>
                </c:pt>
                <c:pt idx="503">
                  <c:v>2024/1/30</c:v>
                </c:pt>
                <c:pt idx="504">
                  <c:v>2024/1/31</c:v>
                </c:pt>
                <c:pt idx="505">
                  <c:v>2024/2/1</c:v>
                </c:pt>
                <c:pt idx="506">
                  <c:v>2024/2/2</c:v>
                </c:pt>
                <c:pt idx="507">
                  <c:v>2024/2/5</c:v>
                </c:pt>
                <c:pt idx="508">
                  <c:v>2024/2/15</c:v>
                </c:pt>
                <c:pt idx="509">
                  <c:v>2024/2/16</c:v>
                </c:pt>
                <c:pt idx="510">
                  <c:v>2024/2/19</c:v>
                </c:pt>
                <c:pt idx="511">
                  <c:v>2024/2/20</c:v>
                </c:pt>
                <c:pt idx="512">
                  <c:v>2024/2/21</c:v>
                </c:pt>
                <c:pt idx="513">
                  <c:v>2024/2/22</c:v>
                </c:pt>
                <c:pt idx="514">
                  <c:v>2024/2/23</c:v>
                </c:pt>
                <c:pt idx="515">
                  <c:v>2024/2/26</c:v>
                </c:pt>
                <c:pt idx="516">
                  <c:v>2024/2/27</c:v>
                </c:pt>
                <c:pt idx="517">
                  <c:v>2024/2/29</c:v>
                </c:pt>
                <c:pt idx="518">
                  <c:v>2024/3/1</c:v>
                </c:pt>
                <c:pt idx="519">
                  <c:v>2024/3/4</c:v>
                </c:pt>
                <c:pt idx="520">
                  <c:v>2024/3/5</c:v>
                </c:pt>
                <c:pt idx="521">
                  <c:v>2024/3/6</c:v>
                </c:pt>
                <c:pt idx="522">
                  <c:v>2024/3/7</c:v>
                </c:pt>
                <c:pt idx="523">
                  <c:v>2024/3/8</c:v>
                </c:pt>
                <c:pt idx="524">
                  <c:v>2024/3/11</c:v>
                </c:pt>
                <c:pt idx="525">
                  <c:v>2024/3/12</c:v>
                </c:pt>
                <c:pt idx="526">
                  <c:v>2024/3/13</c:v>
                </c:pt>
                <c:pt idx="527">
                  <c:v>2024/3/14</c:v>
                </c:pt>
                <c:pt idx="528">
                  <c:v>2024/3/15</c:v>
                </c:pt>
                <c:pt idx="529">
                  <c:v>2024/3/18</c:v>
                </c:pt>
                <c:pt idx="530">
                  <c:v>2024/3/19</c:v>
                </c:pt>
                <c:pt idx="531">
                  <c:v>2024/3/20</c:v>
                </c:pt>
                <c:pt idx="532">
                  <c:v>2024/3/21</c:v>
                </c:pt>
                <c:pt idx="533">
                  <c:v>2024/3/22</c:v>
                </c:pt>
                <c:pt idx="534">
                  <c:v>2024/3/25</c:v>
                </c:pt>
                <c:pt idx="535">
                  <c:v>2024/3/26</c:v>
                </c:pt>
                <c:pt idx="536">
                  <c:v>2024/3/27</c:v>
                </c:pt>
                <c:pt idx="537">
                  <c:v>2024/3/28</c:v>
                </c:pt>
                <c:pt idx="538">
                  <c:v>2024/3/29</c:v>
                </c:pt>
                <c:pt idx="539">
                  <c:v>2024/4/1</c:v>
                </c:pt>
                <c:pt idx="540">
                  <c:v>2024/4/2</c:v>
                </c:pt>
                <c:pt idx="541">
                  <c:v>2024/4/3</c:v>
                </c:pt>
                <c:pt idx="542">
                  <c:v>2024/4/8</c:v>
                </c:pt>
                <c:pt idx="543">
                  <c:v>2024/4/9</c:v>
                </c:pt>
                <c:pt idx="544">
                  <c:v>2024/4/10</c:v>
                </c:pt>
                <c:pt idx="545">
                  <c:v>2024/4/11</c:v>
                </c:pt>
                <c:pt idx="546">
                  <c:v>2024/4/12</c:v>
                </c:pt>
                <c:pt idx="547">
                  <c:v>2024/4/15</c:v>
                </c:pt>
                <c:pt idx="548">
                  <c:v>2024/4/16</c:v>
                </c:pt>
                <c:pt idx="549">
                  <c:v>2024/4/17</c:v>
                </c:pt>
                <c:pt idx="550">
                  <c:v>2024/4/18</c:v>
                </c:pt>
                <c:pt idx="551">
                  <c:v>2024/4/19</c:v>
                </c:pt>
                <c:pt idx="552">
                  <c:v>2024/4/22</c:v>
                </c:pt>
                <c:pt idx="553">
                  <c:v>2024/4/23</c:v>
                </c:pt>
                <c:pt idx="554">
                  <c:v>2024/4/24</c:v>
                </c:pt>
                <c:pt idx="555">
                  <c:v>2024/4/25</c:v>
                </c:pt>
                <c:pt idx="556">
                  <c:v>2024/4/26</c:v>
                </c:pt>
                <c:pt idx="557">
                  <c:v>2024/4/29</c:v>
                </c:pt>
                <c:pt idx="558">
                  <c:v>2024/4/30</c:v>
                </c:pt>
                <c:pt idx="559">
                  <c:v>2024/5/2</c:v>
                </c:pt>
                <c:pt idx="560">
                  <c:v>2024/5/3</c:v>
                </c:pt>
                <c:pt idx="561">
                  <c:v>2024/5/6</c:v>
                </c:pt>
                <c:pt idx="562">
                  <c:v>2024/5/7</c:v>
                </c:pt>
                <c:pt idx="563">
                  <c:v>2024/5/8</c:v>
                </c:pt>
                <c:pt idx="564">
                  <c:v>2024/5/9</c:v>
                </c:pt>
                <c:pt idx="565">
                  <c:v>2024/5/10</c:v>
                </c:pt>
                <c:pt idx="566">
                  <c:v>2024/5/13</c:v>
                </c:pt>
                <c:pt idx="567">
                  <c:v>2024/5/14</c:v>
                </c:pt>
                <c:pt idx="568">
                  <c:v>2024/5/15</c:v>
                </c:pt>
                <c:pt idx="569">
                  <c:v>2024/5/16</c:v>
                </c:pt>
                <c:pt idx="570">
                  <c:v>2024/5/17</c:v>
                </c:pt>
                <c:pt idx="571">
                  <c:v>2024/5/20</c:v>
                </c:pt>
                <c:pt idx="572">
                  <c:v>2024/5/21</c:v>
                </c:pt>
                <c:pt idx="573">
                  <c:v>2024/5/22</c:v>
                </c:pt>
                <c:pt idx="574">
                  <c:v>2024/5/23</c:v>
                </c:pt>
                <c:pt idx="575">
                  <c:v>2024/5/24</c:v>
                </c:pt>
                <c:pt idx="576">
                  <c:v>2024/5/27</c:v>
                </c:pt>
                <c:pt idx="577">
                  <c:v>2024/5/28</c:v>
                </c:pt>
                <c:pt idx="578">
                  <c:v>2024/5/29</c:v>
                </c:pt>
                <c:pt idx="579">
                  <c:v>2024/5/30</c:v>
                </c:pt>
                <c:pt idx="580">
                  <c:v>2024/5/31</c:v>
                </c:pt>
                <c:pt idx="581">
                  <c:v>2024/6/3</c:v>
                </c:pt>
                <c:pt idx="582">
                  <c:v>2024/6/4</c:v>
                </c:pt>
                <c:pt idx="583">
                  <c:v>2024/6/5</c:v>
                </c:pt>
                <c:pt idx="584">
                  <c:v>2024/6/6</c:v>
                </c:pt>
                <c:pt idx="585">
                  <c:v>2024/6/7</c:v>
                </c:pt>
                <c:pt idx="586">
                  <c:v>2024/6/11</c:v>
                </c:pt>
                <c:pt idx="587">
                  <c:v>2024/6/12</c:v>
                </c:pt>
                <c:pt idx="588">
                  <c:v>2024/6/13</c:v>
                </c:pt>
                <c:pt idx="589">
                  <c:v>2024/6/14</c:v>
                </c:pt>
                <c:pt idx="590">
                  <c:v>2024/6/17</c:v>
                </c:pt>
                <c:pt idx="591">
                  <c:v>2024/6/18</c:v>
                </c:pt>
                <c:pt idx="592">
                  <c:v>2024/6/19</c:v>
                </c:pt>
                <c:pt idx="593">
                  <c:v>2024/6/20</c:v>
                </c:pt>
                <c:pt idx="594">
                  <c:v>2024/6/21</c:v>
                </c:pt>
                <c:pt idx="595">
                  <c:v>2024/6/24</c:v>
                </c:pt>
                <c:pt idx="596">
                  <c:v>2024/6/25</c:v>
                </c:pt>
                <c:pt idx="597">
                  <c:v>2024/6/26</c:v>
                </c:pt>
                <c:pt idx="598">
                  <c:v>2024/6/27</c:v>
                </c:pt>
                <c:pt idx="599">
                  <c:v>2024/6/28</c:v>
                </c:pt>
                <c:pt idx="600">
                  <c:v>2024/7/1</c:v>
                </c:pt>
                <c:pt idx="601">
                  <c:v>2024/7/2</c:v>
                </c:pt>
                <c:pt idx="602">
                  <c:v>2024/7/3</c:v>
                </c:pt>
                <c:pt idx="603">
                  <c:v>2024/7/4</c:v>
                </c:pt>
                <c:pt idx="604">
                  <c:v>2024/7/5</c:v>
                </c:pt>
                <c:pt idx="605">
                  <c:v>2024/7/8</c:v>
                </c:pt>
                <c:pt idx="606">
                  <c:v>2024/7/9</c:v>
                </c:pt>
                <c:pt idx="607">
                  <c:v>2024/7/10</c:v>
                </c:pt>
                <c:pt idx="608">
                  <c:v>2024/7/11</c:v>
                </c:pt>
                <c:pt idx="609">
                  <c:v>2024/7/12</c:v>
                </c:pt>
                <c:pt idx="610">
                  <c:v>2024/7/15</c:v>
                </c:pt>
                <c:pt idx="611">
                  <c:v>2024/7/16</c:v>
                </c:pt>
                <c:pt idx="612">
                  <c:v>2024/7/17</c:v>
                </c:pt>
                <c:pt idx="613">
                  <c:v>2024/7/18</c:v>
                </c:pt>
                <c:pt idx="614">
                  <c:v>2024/7/19</c:v>
                </c:pt>
                <c:pt idx="615">
                  <c:v>2024/7/22</c:v>
                </c:pt>
                <c:pt idx="616">
                  <c:v>2024/7/23</c:v>
                </c:pt>
                <c:pt idx="617">
                  <c:v>2024/7/26</c:v>
                </c:pt>
                <c:pt idx="618">
                  <c:v>2024/7/29</c:v>
                </c:pt>
                <c:pt idx="619">
                  <c:v>2024/7/30</c:v>
                </c:pt>
                <c:pt idx="620">
                  <c:v>2024/7/31</c:v>
                </c:pt>
                <c:pt idx="621">
                  <c:v>2024/8/1</c:v>
                </c:pt>
                <c:pt idx="622">
                  <c:v>2024/8/2</c:v>
                </c:pt>
                <c:pt idx="623">
                  <c:v>2024/8/5</c:v>
                </c:pt>
                <c:pt idx="624">
                  <c:v>2024/8/6</c:v>
                </c:pt>
                <c:pt idx="625">
                  <c:v>2024/8/7</c:v>
                </c:pt>
                <c:pt idx="626">
                  <c:v>2024/8/8</c:v>
                </c:pt>
                <c:pt idx="627">
                  <c:v>2024/8/9</c:v>
                </c:pt>
                <c:pt idx="628">
                  <c:v>2024/8/12</c:v>
                </c:pt>
                <c:pt idx="629">
                  <c:v>2024/8/13</c:v>
                </c:pt>
                <c:pt idx="630">
                  <c:v>2024/8/14</c:v>
                </c:pt>
                <c:pt idx="631">
                  <c:v>2024/8/15</c:v>
                </c:pt>
                <c:pt idx="632">
                  <c:v>2024/8/16</c:v>
                </c:pt>
                <c:pt idx="633">
                  <c:v>2024/8/19</c:v>
                </c:pt>
                <c:pt idx="634">
                  <c:v>2024/8/20</c:v>
                </c:pt>
                <c:pt idx="635">
                  <c:v>2024/8/21</c:v>
                </c:pt>
                <c:pt idx="636">
                  <c:v>2024/8/22</c:v>
                </c:pt>
                <c:pt idx="637">
                  <c:v>2024/8/23</c:v>
                </c:pt>
                <c:pt idx="638">
                  <c:v>2024/8/26</c:v>
                </c:pt>
                <c:pt idx="639">
                  <c:v>2024/8/27</c:v>
                </c:pt>
                <c:pt idx="640">
                  <c:v>2024/8/28</c:v>
                </c:pt>
                <c:pt idx="641">
                  <c:v>2024/8/29</c:v>
                </c:pt>
                <c:pt idx="642">
                  <c:v>2024/8/30</c:v>
                </c:pt>
                <c:pt idx="643">
                  <c:v>2024/9/2</c:v>
                </c:pt>
                <c:pt idx="644">
                  <c:v>2024/9/3</c:v>
                </c:pt>
                <c:pt idx="645">
                  <c:v>2024/9/4</c:v>
                </c:pt>
                <c:pt idx="646">
                  <c:v>2024/9/5</c:v>
                </c:pt>
                <c:pt idx="647">
                  <c:v>2024/9/6</c:v>
                </c:pt>
                <c:pt idx="648">
                  <c:v>2024/9/9</c:v>
                </c:pt>
                <c:pt idx="649">
                  <c:v>2024/9/10</c:v>
                </c:pt>
                <c:pt idx="650">
                  <c:v>2024/9/11</c:v>
                </c:pt>
                <c:pt idx="651">
                  <c:v>2024/9/12</c:v>
                </c:pt>
                <c:pt idx="652">
                  <c:v>2024/9/13</c:v>
                </c:pt>
                <c:pt idx="653">
                  <c:v>2024/9/16</c:v>
                </c:pt>
                <c:pt idx="654">
                  <c:v>2024/9/18</c:v>
                </c:pt>
                <c:pt idx="655">
                  <c:v>2024/9/19</c:v>
                </c:pt>
                <c:pt idx="656">
                  <c:v>2024/9/20</c:v>
                </c:pt>
                <c:pt idx="657">
                  <c:v>2024/9/23</c:v>
                </c:pt>
                <c:pt idx="658">
                  <c:v>2024/9/24</c:v>
                </c:pt>
                <c:pt idx="659">
                  <c:v>2024/9/25</c:v>
                </c:pt>
                <c:pt idx="660">
                  <c:v>2024/9/26</c:v>
                </c:pt>
                <c:pt idx="661">
                  <c:v>2024/9/27</c:v>
                </c:pt>
                <c:pt idx="662">
                  <c:v>2024/9/30</c:v>
                </c:pt>
                <c:pt idx="663">
                  <c:v>2024/10/01</c:v>
                </c:pt>
                <c:pt idx="664">
                  <c:v>2024/10/04</c:v>
                </c:pt>
                <c:pt idx="665">
                  <c:v>2024/10/07</c:v>
                </c:pt>
                <c:pt idx="666">
                  <c:v>2024/10/08</c:v>
                </c:pt>
                <c:pt idx="667">
                  <c:v>2024/10/09</c:v>
                </c:pt>
                <c:pt idx="668">
                  <c:v>2024/10/11</c:v>
                </c:pt>
                <c:pt idx="669">
                  <c:v>2024/10/14</c:v>
                </c:pt>
                <c:pt idx="670">
                  <c:v>2024/10/15</c:v>
                </c:pt>
                <c:pt idx="671">
                  <c:v>2024/10/16</c:v>
                </c:pt>
                <c:pt idx="672">
                  <c:v>2024/10/17</c:v>
                </c:pt>
                <c:pt idx="673">
                  <c:v>2024/10/18</c:v>
                </c:pt>
                <c:pt idx="674">
                  <c:v>2024/10/21</c:v>
                </c:pt>
                <c:pt idx="675">
                  <c:v>2024/10/22</c:v>
                </c:pt>
                <c:pt idx="676">
                  <c:v>2024/10/23</c:v>
                </c:pt>
                <c:pt idx="677">
                  <c:v>2024/10/24</c:v>
                </c:pt>
                <c:pt idx="678">
                  <c:v>2024/10/25</c:v>
                </c:pt>
                <c:pt idx="679">
                  <c:v>2024/10/28</c:v>
                </c:pt>
                <c:pt idx="680">
                  <c:v>2024/10/29</c:v>
                </c:pt>
                <c:pt idx="681">
                  <c:v>2024/10/30</c:v>
                </c:pt>
                <c:pt idx="682">
                  <c:v>2024/11/1</c:v>
                </c:pt>
                <c:pt idx="683">
                  <c:v>2024/11/4</c:v>
                </c:pt>
                <c:pt idx="684">
                  <c:v>2024/11/5</c:v>
                </c:pt>
                <c:pt idx="685">
                  <c:v>2024/11/6</c:v>
                </c:pt>
                <c:pt idx="686">
                  <c:v>2024/11/7</c:v>
                </c:pt>
                <c:pt idx="687">
                  <c:v>2024/11/8</c:v>
                </c:pt>
                <c:pt idx="688">
                  <c:v>2024/11/11</c:v>
                </c:pt>
                <c:pt idx="689">
                  <c:v>2024/11/12</c:v>
                </c:pt>
                <c:pt idx="690">
                  <c:v>2024/11/13</c:v>
                </c:pt>
                <c:pt idx="691">
                  <c:v>2024/11/14</c:v>
                </c:pt>
                <c:pt idx="692">
                  <c:v>2024/11/15</c:v>
                </c:pt>
                <c:pt idx="693">
                  <c:v>2024/11/18</c:v>
                </c:pt>
                <c:pt idx="694">
                  <c:v>2024/11/19</c:v>
                </c:pt>
                <c:pt idx="695">
                  <c:v>2024/11/20</c:v>
                </c:pt>
                <c:pt idx="696">
                  <c:v>2024/11/21</c:v>
                </c:pt>
                <c:pt idx="697">
                  <c:v>2024/11/22</c:v>
                </c:pt>
                <c:pt idx="698">
                  <c:v>2024/11/25</c:v>
                </c:pt>
                <c:pt idx="699">
                  <c:v>2024/11/26</c:v>
                </c:pt>
                <c:pt idx="700">
                  <c:v>2024/11/27</c:v>
                </c:pt>
                <c:pt idx="701">
                  <c:v>2024/11/28</c:v>
                </c:pt>
                <c:pt idx="702">
                  <c:v>2024/11/29</c:v>
                </c:pt>
                <c:pt idx="703">
                  <c:v>2024/12/2</c:v>
                </c:pt>
                <c:pt idx="704">
                  <c:v>2024/12/3</c:v>
                </c:pt>
                <c:pt idx="705">
                  <c:v>2024/12/4</c:v>
                </c:pt>
                <c:pt idx="706">
                  <c:v>2024/12/5</c:v>
                </c:pt>
                <c:pt idx="707">
                  <c:v>2024/12/6</c:v>
                </c:pt>
                <c:pt idx="708">
                  <c:v>2024/12/9</c:v>
                </c:pt>
                <c:pt idx="709">
                  <c:v>2024/12/10</c:v>
                </c:pt>
                <c:pt idx="710">
                  <c:v>2024/12/11</c:v>
                </c:pt>
                <c:pt idx="711">
                  <c:v>2024/12/12</c:v>
                </c:pt>
                <c:pt idx="712">
                  <c:v>2024/12/13</c:v>
                </c:pt>
                <c:pt idx="713">
                  <c:v>2024/12/16</c:v>
                </c:pt>
                <c:pt idx="714">
                  <c:v>2024/12/17</c:v>
                </c:pt>
                <c:pt idx="715">
                  <c:v>2024/12/18</c:v>
                </c:pt>
                <c:pt idx="716">
                  <c:v>2024/12/19</c:v>
                </c:pt>
                <c:pt idx="717">
                  <c:v>2024/12/20</c:v>
                </c:pt>
                <c:pt idx="718">
                  <c:v>2024/12/23</c:v>
                </c:pt>
                <c:pt idx="719">
                  <c:v>2024/12/24</c:v>
                </c:pt>
                <c:pt idx="720">
                  <c:v>2024/12/25</c:v>
                </c:pt>
                <c:pt idx="721">
                  <c:v>2024/12/26</c:v>
                </c:pt>
                <c:pt idx="722">
                  <c:v>2024/12/27</c:v>
                </c:pt>
                <c:pt idx="723">
                  <c:v>2024/12/30</c:v>
                </c:pt>
                <c:pt idx="724">
                  <c:v>2024/12/31</c:v>
                </c:pt>
                <c:pt idx="725">
                  <c:v>2025/1/2</c:v>
                </c:pt>
                <c:pt idx="726">
                  <c:v>2025/1/3</c:v>
                </c:pt>
                <c:pt idx="727">
                  <c:v>2025/1/6</c:v>
                </c:pt>
                <c:pt idx="728">
                  <c:v>2025/1/7</c:v>
                </c:pt>
                <c:pt idx="729">
                  <c:v>2025/1/8</c:v>
                </c:pt>
                <c:pt idx="730">
                  <c:v>2025/1/9</c:v>
                </c:pt>
                <c:pt idx="731">
                  <c:v>2025/1/10</c:v>
                </c:pt>
                <c:pt idx="732">
                  <c:v>2025/1/13</c:v>
                </c:pt>
                <c:pt idx="733">
                  <c:v>2025/1/14</c:v>
                </c:pt>
                <c:pt idx="734">
                  <c:v>2025/1/15</c:v>
                </c:pt>
                <c:pt idx="735">
                  <c:v>2025/1/16</c:v>
                </c:pt>
                <c:pt idx="736">
                  <c:v>2025/1/17</c:v>
                </c:pt>
                <c:pt idx="737">
                  <c:v>2025/1/20</c:v>
                </c:pt>
                <c:pt idx="738">
                  <c:v>2025/1/21</c:v>
                </c:pt>
                <c:pt idx="739">
                  <c:v>2025/1/22</c:v>
                </c:pt>
                <c:pt idx="740">
                  <c:v>2025/2/3</c:v>
                </c:pt>
                <c:pt idx="741">
                  <c:v>2025/2/4</c:v>
                </c:pt>
                <c:pt idx="742">
                  <c:v>2025/2/5</c:v>
                </c:pt>
                <c:pt idx="743">
                  <c:v>2025/2/6</c:v>
                </c:pt>
                <c:pt idx="744">
                  <c:v>2025/2/7</c:v>
                </c:pt>
                <c:pt idx="745">
                  <c:v>2025/2/10</c:v>
                </c:pt>
                <c:pt idx="746">
                  <c:v>2025/2/11</c:v>
                </c:pt>
                <c:pt idx="747">
                  <c:v>2025/2/12</c:v>
                </c:pt>
                <c:pt idx="748">
                  <c:v>2025/2/13</c:v>
                </c:pt>
                <c:pt idx="749">
                  <c:v>2025/2/14</c:v>
                </c:pt>
                <c:pt idx="750">
                  <c:v>2025/2/17</c:v>
                </c:pt>
                <c:pt idx="751">
                  <c:v>2025/2/18</c:v>
                </c:pt>
                <c:pt idx="752">
                  <c:v>2025/2/19</c:v>
                </c:pt>
                <c:pt idx="753">
                  <c:v>2025/2/20</c:v>
                </c:pt>
                <c:pt idx="754">
                  <c:v>2025/2/21</c:v>
                </c:pt>
                <c:pt idx="755">
                  <c:v>2025/2/24</c:v>
                </c:pt>
                <c:pt idx="756">
                  <c:v>2025/2/25</c:v>
                </c:pt>
                <c:pt idx="757">
                  <c:v>2025/2/26</c:v>
                </c:pt>
                <c:pt idx="758">
                  <c:v>2025/2/27</c:v>
                </c:pt>
                <c:pt idx="759">
                  <c:v>2025/3/3</c:v>
                </c:pt>
                <c:pt idx="760">
                  <c:v>2025/3/4</c:v>
                </c:pt>
                <c:pt idx="761">
                  <c:v>2025/3/5</c:v>
                </c:pt>
                <c:pt idx="762">
                  <c:v>2025/3/6</c:v>
                </c:pt>
                <c:pt idx="763">
                  <c:v>2025/3/7</c:v>
                </c:pt>
                <c:pt idx="764">
                  <c:v>2025/3/10</c:v>
                </c:pt>
                <c:pt idx="765">
                  <c:v>2025/3/11</c:v>
                </c:pt>
                <c:pt idx="766">
                  <c:v>2025/3/12</c:v>
                </c:pt>
                <c:pt idx="767">
                  <c:v>2025/3/13</c:v>
                </c:pt>
                <c:pt idx="768">
                  <c:v>2025/3/14</c:v>
                </c:pt>
                <c:pt idx="769">
                  <c:v>2025/3/17</c:v>
                </c:pt>
                <c:pt idx="770">
                  <c:v>2025/3/18</c:v>
                </c:pt>
                <c:pt idx="771">
                  <c:v>2025/3/19</c:v>
                </c:pt>
                <c:pt idx="772">
                  <c:v>2025/3/20</c:v>
                </c:pt>
                <c:pt idx="773">
                  <c:v>2025/3/21</c:v>
                </c:pt>
                <c:pt idx="774">
                  <c:v>2025/3/24</c:v>
                </c:pt>
                <c:pt idx="775">
                  <c:v>2025/3/25</c:v>
                </c:pt>
                <c:pt idx="776">
                  <c:v>2025/3/26</c:v>
                </c:pt>
                <c:pt idx="777">
                  <c:v>2025/3/27</c:v>
                </c:pt>
                <c:pt idx="778">
                  <c:v>2025/3/28</c:v>
                </c:pt>
                <c:pt idx="779">
                  <c:v>2025/3/31</c:v>
                </c:pt>
                <c:pt idx="780">
                  <c:v>2025/4/1</c:v>
                </c:pt>
                <c:pt idx="781">
                  <c:v>2025/4/2</c:v>
                </c:pt>
                <c:pt idx="782">
                  <c:v>2025/4/7</c:v>
                </c:pt>
                <c:pt idx="783">
                  <c:v>2025/4/8</c:v>
                </c:pt>
                <c:pt idx="784">
                  <c:v>2025/4/9</c:v>
                </c:pt>
                <c:pt idx="785">
                  <c:v>2025/4/10</c:v>
                </c:pt>
                <c:pt idx="786">
                  <c:v>2025/4/11</c:v>
                </c:pt>
                <c:pt idx="787">
                  <c:v>2025/4/14</c:v>
                </c:pt>
                <c:pt idx="788">
                  <c:v>2025/4/15</c:v>
                </c:pt>
                <c:pt idx="789">
                  <c:v>2025/4/16</c:v>
                </c:pt>
                <c:pt idx="790">
                  <c:v>2025/4/17</c:v>
                </c:pt>
                <c:pt idx="791">
                  <c:v>2025/4/18</c:v>
                </c:pt>
                <c:pt idx="792">
                  <c:v>2025/4/21</c:v>
                </c:pt>
                <c:pt idx="793">
                  <c:v>2025/4/22</c:v>
                </c:pt>
                <c:pt idx="794">
                  <c:v>2025/4/23</c:v>
                </c:pt>
                <c:pt idx="795">
                  <c:v>2025/4/24</c:v>
                </c:pt>
                <c:pt idx="796">
                  <c:v>2025/4/25</c:v>
                </c:pt>
                <c:pt idx="797">
                  <c:v>2025/4/28</c:v>
                </c:pt>
                <c:pt idx="798">
                  <c:v>2025/4/29</c:v>
                </c:pt>
                <c:pt idx="799">
                  <c:v>2025/4/30</c:v>
                </c:pt>
                <c:pt idx="800">
                  <c:v>2025/5/2</c:v>
                </c:pt>
                <c:pt idx="801">
                  <c:v>2025/5/5</c:v>
                </c:pt>
                <c:pt idx="802">
                  <c:v>2025/5/6</c:v>
                </c:pt>
                <c:pt idx="803">
                  <c:v>2025/5/7</c:v>
                </c:pt>
                <c:pt idx="804">
                  <c:v>2025/5/8</c:v>
                </c:pt>
                <c:pt idx="805">
                  <c:v>2025/5/9</c:v>
                </c:pt>
                <c:pt idx="806">
                  <c:v>2025/5/12</c:v>
                </c:pt>
                <c:pt idx="807">
                  <c:v>2025/5/13</c:v>
                </c:pt>
                <c:pt idx="808">
                  <c:v>2025/5/14</c:v>
                </c:pt>
                <c:pt idx="809">
                  <c:v>2025/5/15</c:v>
                </c:pt>
                <c:pt idx="810">
                  <c:v>2025/5/16</c:v>
                </c:pt>
                <c:pt idx="811">
                  <c:v>2025/5/19</c:v>
                </c:pt>
                <c:pt idx="812">
                  <c:v>2025/5/20</c:v>
                </c:pt>
                <c:pt idx="813">
                  <c:v>2025/5/21</c:v>
                </c:pt>
                <c:pt idx="814">
                  <c:v>2025/5/22</c:v>
                </c:pt>
                <c:pt idx="815">
                  <c:v>2025/5/23</c:v>
                </c:pt>
                <c:pt idx="816">
                  <c:v>2025/5/26</c:v>
                </c:pt>
                <c:pt idx="817">
                  <c:v>2025/5/27</c:v>
                </c:pt>
                <c:pt idx="818">
                  <c:v>2025/5/28</c:v>
                </c:pt>
                <c:pt idx="819">
                  <c:v>2025/5/29</c:v>
                </c:pt>
                <c:pt idx="820">
                  <c:v>2025/6/2</c:v>
                </c:pt>
                <c:pt idx="821">
                  <c:v>2025/6/3</c:v>
                </c:pt>
                <c:pt idx="822">
                  <c:v>2025/6/4</c:v>
                </c:pt>
                <c:pt idx="823">
                  <c:v>2025/6/5</c:v>
                </c:pt>
                <c:pt idx="824">
                  <c:v>2025/6/6</c:v>
                </c:pt>
                <c:pt idx="825">
                  <c:v>2025/6/9</c:v>
                </c:pt>
                <c:pt idx="826">
                  <c:v>2025/6/10</c:v>
                </c:pt>
                <c:pt idx="827">
                  <c:v>2025/6/11</c:v>
                </c:pt>
                <c:pt idx="828">
                  <c:v>2025/6/12</c:v>
                </c:pt>
                <c:pt idx="829">
                  <c:v>2025/6/13</c:v>
                </c:pt>
                <c:pt idx="830">
                  <c:v>2025/6/16</c:v>
                </c:pt>
                <c:pt idx="831">
                  <c:v>2025/6/17</c:v>
                </c:pt>
                <c:pt idx="832">
                  <c:v>2025/6/18</c:v>
                </c:pt>
                <c:pt idx="833">
                  <c:v>2025/6/19</c:v>
                </c:pt>
                <c:pt idx="834">
                  <c:v>2025/6/20</c:v>
                </c:pt>
                <c:pt idx="835">
                  <c:v>2025/6/23</c:v>
                </c:pt>
                <c:pt idx="836">
                  <c:v>2025/6/24</c:v>
                </c:pt>
                <c:pt idx="837">
                  <c:v>2025/6/25</c:v>
                </c:pt>
                <c:pt idx="838">
                  <c:v>2025/6/26</c:v>
                </c:pt>
                <c:pt idx="839">
                  <c:v>2025/6/27</c:v>
                </c:pt>
                <c:pt idx="840">
                  <c:v>2025/6/30</c:v>
                </c:pt>
                <c:pt idx="841">
                  <c:v>2025/7/1</c:v>
                </c:pt>
                <c:pt idx="842">
                  <c:v>2025/7/2</c:v>
                </c:pt>
                <c:pt idx="843">
                  <c:v>2025/7/3</c:v>
                </c:pt>
                <c:pt idx="844">
                  <c:v>2025/7/4</c:v>
                </c:pt>
                <c:pt idx="845">
                  <c:v>2025/7/7</c:v>
                </c:pt>
                <c:pt idx="846">
                  <c:v>2025/7/8</c:v>
                </c:pt>
                <c:pt idx="847">
                  <c:v>2025/7/9</c:v>
                </c:pt>
                <c:pt idx="848">
                  <c:v>2025/7/10</c:v>
                </c:pt>
                <c:pt idx="849">
                  <c:v>2025/7/11</c:v>
                </c:pt>
                <c:pt idx="850">
                  <c:v>2025/7/14</c:v>
                </c:pt>
                <c:pt idx="851">
                  <c:v>2025/7/15</c:v>
                </c:pt>
                <c:pt idx="852">
                  <c:v>2025/7/16</c:v>
                </c:pt>
                <c:pt idx="853">
                  <c:v>2025/7/17</c:v>
                </c:pt>
                <c:pt idx="854">
                  <c:v>2025/7/18</c:v>
                </c:pt>
                <c:pt idx="855">
                  <c:v>2025/7/21</c:v>
                </c:pt>
                <c:pt idx="856">
                  <c:v>2025/7/22</c:v>
                </c:pt>
                <c:pt idx="857">
                  <c:v>2025/7/23</c:v>
                </c:pt>
                <c:pt idx="858">
                  <c:v>2025/7/24</c:v>
                </c:pt>
                <c:pt idx="859">
                  <c:v>2025/7/25</c:v>
                </c:pt>
                <c:pt idx="860">
                  <c:v>2025/7/28</c:v>
                </c:pt>
                <c:pt idx="861">
                  <c:v>2025/7/29</c:v>
                </c:pt>
                <c:pt idx="862">
                  <c:v>2025/7/30</c:v>
                </c:pt>
                <c:pt idx="863">
                  <c:v>2025/7/31</c:v>
                </c:pt>
                <c:pt idx="864">
                  <c:v>2025/8/1</c:v>
                </c:pt>
                <c:pt idx="865">
                  <c:v>2025/8/4</c:v>
                </c:pt>
                <c:pt idx="866">
                  <c:v>2025/8/5</c:v>
                </c:pt>
                <c:pt idx="867">
                  <c:v>2025/8/6</c:v>
                </c:pt>
                <c:pt idx="868">
                  <c:v>2025/8/7</c:v>
                </c:pt>
                <c:pt idx="869">
                  <c:v>2025/8/8</c:v>
                </c:pt>
                <c:pt idx="870">
                  <c:v>2025/8/11</c:v>
                </c:pt>
                <c:pt idx="871">
                  <c:v>2025/8/12</c:v>
                </c:pt>
                <c:pt idx="872">
                  <c:v>2025/8/13</c:v>
                </c:pt>
                <c:pt idx="873">
                  <c:v>2025/8/14</c:v>
                </c:pt>
                <c:pt idx="874">
                  <c:v>2025/8/15</c:v>
                </c:pt>
                <c:pt idx="875">
                  <c:v>2025/8/18</c:v>
                </c:pt>
                <c:pt idx="876">
                  <c:v>2025/8/19</c:v>
                </c:pt>
                <c:pt idx="877">
                  <c:v>2025/8/20</c:v>
                </c:pt>
                <c:pt idx="878">
                  <c:v>2025/8/21</c:v>
                </c:pt>
                <c:pt idx="879">
                  <c:v>2025/8/22</c:v>
                </c:pt>
                <c:pt idx="880">
                  <c:v>2025/8/25</c:v>
                </c:pt>
                <c:pt idx="881">
                  <c:v>2025/8/26</c:v>
                </c:pt>
                <c:pt idx="882">
                  <c:v>2025/8/27</c:v>
                </c:pt>
                <c:pt idx="883">
                  <c:v>2025/8/28</c:v>
                </c:pt>
                <c:pt idx="884">
                  <c:v>2025/8/29</c:v>
                </c:pt>
                <c:pt idx="885">
                  <c:v>2025/9/1</c:v>
                </c:pt>
                <c:pt idx="886">
                  <c:v>2025/9/2</c:v>
                </c:pt>
                <c:pt idx="887">
                  <c:v>2025/9/3</c:v>
                </c:pt>
                <c:pt idx="888">
                  <c:v>2025/9/4</c:v>
                </c:pt>
                <c:pt idx="889">
                  <c:v>2025/9/5</c:v>
                </c:pt>
                <c:pt idx="890">
                  <c:v>2025/9/8</c:v>
                </c:pt>
                <c:pt idx="891">
                  <c:v>2025/9/9</c:v>
                </c:pt>
                <c:pt idx="892">
                  <c:v>2025/9/10</c:v>
                </c:pt>
                <c:pt idx="893">
                  <c:v>2025/9/11</c:v>
                </c:pt>
                <c:pt idx="894">
                  <c:v>2025/9/12</c:v>
                </c:pt>
                <c:pt idx="895">
                  <c:v>2025/9/15</c:v>
                </c:pt>
                <c:pt idx="896">
                  <c:v>2025/9/16</c:v>
                </c:pt>
                <c:pt idx="897">
                  <c:v>2025/9/17</c:v>
                </c:pt>
                <c:pt idx="898">
                  <c:v>2025/9/18</c:v>
                </c:pt>
                <c:pt idx="899">
                  <c:v>2025/9/19</c:v>
                </c:pt>
                <c:pt idx="900">
                  <c:v>2025/9/22</c:v>
                </c:pt>
                <c:pt idx="901">
                  <c:v>2025/9/23</c:v>
                </c:pt>
                <c:pt idx="902">
                  <c:v>2025/9/24</c:v>
                </c:pt>
                <c:pt idx="903">
                  <c:v>2025/9/25</c:v>
                </c:pt>
                <c:pt idx="904">
                  <c:v>2025/9/26</c:v>
                </c:pt>
              </c:strCache>
              <c:extLst/>
            </c:strRef>
          </c:cat>
          <c:val>
            <c:numRef>
              <c:f>(Sheet1!$W$2460:$W$2462,Sheet1!$W$2464:$W$3365)</c:f>
              <c:numCache>
                <c:formatCode>#,##0_ </c:formatCode>
                <c:ptCount val="905"/>
                <c:pt idx="0">
                  <c:v>593867871906</c:v>
                </c:pt>
                <c:pt idx="1">
                  <c:v>596024532187</c:v>
                </c:pt>
                <c:pt idx="2">
                  <c:v>596748943533</c:v>
                </c:pt>
                <c:pt idx="3">
                  <c:v>586038443237</c:v>
                </c:pt>
                <c:pt idx="4">
                  <c:v>586003693174</c:v>
                </c:pt>
                <c:pt idx="5">
                  <c:v>579195209122</c:v>
                </c:pt>
                <c:pt idx="6">
                  <c:v>578166075134</c:v>
                </c:pt>
                <c:pt idx="7">
                  <c:v>578156921184</c:v>
                </c:pt>
                <c:pt idx="8">
                  <c:v>573772722726</c:v>
                </c:pt>
                <c:pt idx="9">
                  <c:v>580929352968</c:v>
                </c:pt>
                <c:pt idx="10">
                  <c:v>581548152012</c:v>
                </c:pt>
                <c:pt idx="11">
                  <c:v>579100428896</c:v>
                </c:pt>
                <c:pt idx="12">
                  <c:v>584577136057</c:v>
                </c:pt>
                <c:pt idx="13">
                  <c:v>578281314063</c:v>
                </c:pt>
                <c:pt idx="14">
                  <c:v>576510963036</c:v>
                </c:pt>
                <c:pt idx="15">
                  <c:v>570167269727</c:v>
                </c:pt>
                <c:pt idx="16">
                  <c:v>569141526153</c:v>
                </c:pt>
                <c:pt idx="17">
                  <c:v>584895245345</c:v>
                </c:pt>
                <c:pt idx="18">
                  <c:v>596981770384</c:v>
                </c:pt>
                <c:pt idx="19">
                  <c:v>605578585571</c:v>
                </c:pt>
                <c:pt idx="20">
                  <c:v>599292785921</c:v>
                </c:pt>
                <c:pt idx="21">
                  <c:v>598708459146</c:v>
                </c:pt>
                <c:pt idx="22">
                  <c:v>590124867173</c:v>
                </c:pt>
                <c:pt idx="23">
                  <c:v>588259785751</c:v>
                </c:pt>
                <c:pt idx="24">
                  <c:v>592977772645</c:v>
                </c:pt>
                <c:pt idx="25">
                  <c:v>588329972170</c:v>
                </c:pt>
                <c:pt idx="26">
                  <c:v>588493065877</c:v>
                </c:pt>
                <c:pt idx="27">
                  <c:v>591820475361</c:v>
                </c:pt>
                <c:pt idx="28">
                  <c:v>576709519713</c:v>
                </c:pt>
                <c:pt idx="29">
                  <c:v>584188546087</c:v>
                </c:pt>
                <c:pt idx="30">
                  <c:v>567022462742</c:v>
                </c:pt>
                <c:pt idx="31">
                  <c:v>574530906343</c:v>
                </c:pt>
                <c:pt idx="32">
                  <c:v>584005841444</c:v>
                </c:pt>
                <c:pt idx="33">
                  <c:v>582142959635</c:v>
                </c:pt>
                <c:pt idx="34">
                  <c:v>581270163336</c:v>
                </c:pt>
                <c:pt idx="35">
                  <c:v>558940160068</c:v>
                </c:pt>
                <c:pt idx="36">
                  <c:v>551876288043</c:v>
                </c:pt>
                <c:pt idx="37">
                  <c:v>565520725853</c:v>
                </c:pt>
                <c:pt idx="38">
                  <c:v>576404771613</c:v>
                </c:pt>
                <c:pt idx="39">
                  <c:v>572905331639</c:v>
                </c:pt>
                <c:pt idx="40">
                  <c:v>577666228118</c:v>
                </c:pt>
                <c:pt idx="41">
                  <c:v>567536314148</c:v>
                </c:pt>
                <c:pt idx="42">
                  <c:v>571859455582</c:v>
                </c:pt>
                <c:pt idx="43">
                  <c:v>586466577702</c:v>
                </c:pt>
                <c:pt idx="44">
                  <c:v>587774172043</c:v>
                </c:pt>
                <c:pt idx="45">
                  <c:v>591547115936</c:v>
                </c:pt>
                <c:pt idx="46">
                  <c:v>589744585671</c:v>
                </c:pt>
                <c:pt idx="47">
                  <c:v>591301072370</c:v>
                </c:pt>
                <c:pt idx="48">
                  <c:v>579010404794</c:v>
                </c:pt>
                <c:pt idx="49">
                  <c:v>572362320422</c:v>
                </c:pt>
                <c:pt idx="50">
                  <c:v>570589471698</c:v>
                </c:pt>
                <c:pt idx="51">
                  <c:v>571218338969</c:v>
                </c:pt>
                <c:pt idx="52">
                  <c:v>577716324528</c:v>
                </c:pt>
                <c:pt idx="53">
                  <c:v>571078311349</c:v>
                </c:pt>
                <c:pt idx="54">
                  <c:v>572388921429</c:v>
                </c:pt>
                <c:pt idx="55">
                  <c:v>575074191898</c:v>
                </c:pt>
                <c:pt idx="56">
                  <c:v>568331552215</c:v>
                </c:pt>
                <c:pt idx="57">
                  <c:v>577602043816</c:v>
                </c:pt>
                <c:pt idx="58">
                  <c:v>571097896012</c:v>
                </c:pt>
                <c:pt idx="59" formatCode="General">
                  <c:v>572967267319</c:v>
                </c:pt>
                <c:pt idx="60" formatCode="General">
                  <c:v>586002680247</c:v>
                </c:pt>
                <c:pt idx="61" formatCode="General">
                  <c:v>586699234750</c:v>
                </c:pt>
                <c:pt idx="62" formatCode="General">
                  <c:v>577828144467</c:v>
                </c:pt>
                <c:pt idx="63" formatCode="General">
                  <c:v>578698942545</c:v>
                </c:pt>
                <c:pt idx="64" formatCode="General">
                  <c:v>586888936636</c:v>
                </c:pt>
                <c:pt idx="65" formatCode="General">
                  <c:v>597699997318</c:v>
                </c:pt>
                <c:pt idx="66" formatCode="General">
                  <c:v>599762188754</c:v>
                </c:pt>
                <c:pt idx="67" formatCode="General">
                  <c:v>593654710238</c:v>
                </c:pt>
                <c:pt idx="68" formatCode="General">
                  <c:v>582189427333</c:v>
                </c:pt>
                <c:pt idx="69" formatCode="General">
                  <c:v>585162426941</c:v>
                </c:pt>
                <c:pt idx="70">
                  <c:v>584912992919</c:v>
                </c:pt>
                <c:pt idx="71" formatCode="General">
                  <c:v>601790375004</c:v>
                </c:pt>
                <c:pt idx="72" formatCode="General">
                  <c:v>609071126225</c:v>
                </c:pt>
                <c:pt idx="73" formatCode="General">
                  <c:v>610001911351</c:v>
                </c:pt>
                <c:pt idx="74" formatCode="General">
                  <c:v>609981904085</c:v>
                </c:pt>
                <c:pt idx="75">
                  <c:v>615572508093</c:v>
                </c:pt>
                <c:pt idx="76" formatCode="General">
                  <c:v>605897092112</c:v>
                </c:pt>
                <c:pt idx="77">
                  <c:v>595292598071</c:v>
                </c:pt>
                <c:pt idx="78" formatCode="General">
                  <c:v>603961735882</c:v>
                </c:pt>
                <c:pt idx="79" formatCode="General">
                  <c:v>601269486741</c:v>
                </c:pt>
                <c:pt idx="80" formatCode="General">
                  <c:v>590316298768</c:v>
                </c:pt>
                <c:pt idx="81" formatCode="General">
                  <c:v>601143077296</c:v>
                </c:pt>
                <c:pt idx="82" formatCode="General">
                  <c:v>606193094159</c:v>
                </c:pt>
                <c:pt idx="83" formatCode="General">
                  <c:v>613747394151</c:v>
                </c:pt>
                <c:pt idx="84" formatCode="General">
                  <c:v>622891719760</c:v>
                </c:pt>
                <c:pt idx="85" formatCode="General">
                  <c:v>611124757684</c:v>
                </c:pt>
                <c:pt idx="86" formatCode="General">
                  <c:v>612884148770</c:v>
                </c:pt>
                <c:pt idx="87" formatCode="General">
                  <c:v>612401528691</c:v>
                </c:pt>
                <c:pt idx="88" formatCode="General">
                  <c:v>604717675179</c:v>
                </c:pt>
                <c:pt idx="89" formatCode="General">
                  <c:v>616369162667</c:v>
                </c:pt>
                <c:pt idx="90" formatCode="General">
                  <c:v>610212839013</c:v>
                </c:pt>
                <c:pt idx="91" formatCode="General">
                  <c:v>617263110042</c:v>
                </c:pt>
                <c:pt idx="92" formatCode="General">
                  <c:v>631219331358</c:v>
                </c:pt>
                <c:pt idx="93" formatCode="General">
                  <c:v>641950404391</c:v>
                </c:pt>
                <c:pt idx="94" formatCode="General">
                  <c:v>634494604698</c:v>
                </c:pt>
                <c:pt idx="95" formatCode="General">
                  <c:v>611497906856</c:v>
                </c:pt>
                <c:pt idx="96" formatCode="General">
                  <c:v>611473737233</c:v>
                </c:pt>
                <c:pt idx="97" formatCode="General">
                  <c:v>609677091479</c:v>
                </c:pt>
                <c:pt idx="98" formatCode="General">
                  <c:v>611258340214</c:v>
                </c:pt>
                <c:pt idx="99" formatCode="General">
                  <c:v>605466677766</c:v>
                </c:pt>
                <c:pt idx="100" formatCode="General">
                  <c:v>599927047551</c:v>
                </c:pt>
                <c:pt idx="101" formatCode="General">
                  <c:v>592527073610</c:v>
                </c:pt>
                <c:pt idx="102" formatCode="General">
                  <c:v>595259607807</c:v>
                </c:pt>
                <c:pt idx="103" formatCode="General">
                  <c:v>595618856619</c:v>
                </c:pt>
                <c:pt idx="104" formatCode="General">
                  <c:v>588167826042</c:v>
                </c:pt>
                <c:pt idx="105" formatCode="General">
                  <c:v>585975540858</c:v>
                </c:pt>
                <c:pt idx="106" formatCode="General">
                  <c:v>576702388632</c:v>
                </c:pt>
                <c:pt idx="107" formatCode="General">
                  <c:v>592033304956</c:v>
                </c:pt>
                <c:pt idx="108" formatCode="General">
                  <c:v>568243544611</c:v>
                </c:pt>
                <c:pt idx="109" formatCode="General">
                  <c:v>558381871040</c:v>
                </c:pt>
                <c:pt idx="110" formatCode="General">
                  <c:v>559861601587</c:v>
                </c:pt>
                <c:pt idx="111" formatCode="General">
                  <c:v>569338855689</c:v>
                </c:pt>
                <c:pt idx="112" formatCode="General">
                  <c:v>551664996299</c:v>
                </c:pt>
                <c:pt idx="113" formatCode="General">
                  <c:v>544511173281</c:v>
                </c:pt>
                <c:pt idx="114" formatCode="General">
                  <c:v>528544086836</c:v>
                </c:pt>
                <c:pt idx="115" formatCode="General">
                  <c:v>507683410666</c:v>
                </c:pt>
                <c:pt idx="116" formatCode="General">
                  <c:v>508526771413</c:v>
                </c:pt>
                <c:pt idx="117" formatCode="General">
                  <c:v>516429694901</c:v>
                </c:pt>
                <c:pt idx="118" formatCode="General">
                  <c:v>500565582409</c:v>
                </c:pt>
                <c:pt idx="119" formatCode="General">
                  <c:v>515272673913</c:v>
                </c:pt>
                <c:pt idx="120" formatCode="General">
                  <c:v>521303858040</c:v>
                </c:pt>
                <c:pt idx="121" formatCode="General">
                  <c:v>517979586363</c:v>
                </c:pt>
                <c:pt idx="122" formatCode="General">
                  <c:v>498069227975</c:v>
                </c:pt>
                <c:pt idx="123" formatCode="General">
                  <c:v>508358040131</c:v>
                </c:pt>
                <c:pt idx="124" formatCode="General">
                  <c:v>513066411313</c:v>
                </c:pt>
                <c:pt idx="125" formatCode="General">
                  <c:v>513002203557</c:v>
                </c:pt>
                <c:pt idx="126" formatCode="General">
                  <c:v>523133645728</c:v>
                </c:pt>
                <c:pt idx="127" formatCode="General">
                  <c:v>522407016029</c:v>
                </c:pt>
                <c:pt idx="128" formatCode="General">
                  <c:v>522357289031</c:v>
                </c:pt>
                <c:pt idx="129" formatCode="General">
                  <c:v>526216396816</c:v>
                </c:pt>
                <c:pt idx="130" formatCode="General">
                  <c:v>520879357548</c:v>
                </c:pt>
                <c:pt idx="131" formatCode="General">
                  <c:v>519911581455</c:v>
                </c:pt>
                <c:pt idx="132" formatCode="General">
                  <c:v>509678043407</c:v>
                </c:pt>
                <c:pt idx="133" formatCode="General">
                  <c:v>512017436963</c:v>
                </c:pt>
                <c:pt idx="134" formatCode="General">
                  <c:v>505199296755</c:v>
                </c:pt>
                <c:pt idx="135" formatCode="General">
                  <c:v>506262632284</c:v>
                </c:pt>
                <c:pt idx="136" formatCode="General">
                  <c:v>507403716727</c:v>
                </c:pt>
                <c:pt idx="137" formatCode="General">
                  <c:v>495408261408</c:v>
                </c:pt>
                <c:pt idx="138" formatCode="General">
                  <c:v>487578739008</c:v>
                </c:pt>
                <c:pt idx="139" formatCode="General">
                  <c:v>481078477756</c:v>
                </c:pt>
                <c:pt idx="140" formatCode="General">
                  <c:v>487659352581</c:v>
                </c:pt>
                <c:pt idx="141" formatCode="General">
                  <c:v>487343752175</c:v>
                </c:pt>
                <c:pt idx="142" formatCode="General">
                  <c:v>486625732053</c:v>
                </c:pt>
                <c:pt idx="143" formatCode="General">
                  <c:v>485197989784</c:v>
                </c:pt>
                <c:pt idx="144" formatCode="General">
                  <c:v>490982978153</c:v>
                </c:pt>
                <c:pt idx="145" formatCode="General">
                  <c:v>491133654813</c:v>
                </c:pt>
                <c:pt idx="146" formatCode="General">
                  <c:v>496446006666</c:v>
                </c:pt>
                <c:pt idx="147" formatCode="General">
                  <c:v>494738467339</c:v>
                </c:pt>
                <c:pt idx="148" formatCode="General">
                  <c:v>498399522618</c:v>
                </c:pt>
                <c:pt idx="149" formatCode="General">
                  <c:v>492356345718</c:v>
                </c:pt>
                <c:pt idx="150" formatCode="General">
                  <c:v>491854531915</c:v>
                </c:pt>
                <c:pt idx="151" formatCode="General">
                  <c:v>487417363502</c:v>
                </c:pt>
                <c:pt idx="152" formatCode="General">
                  <c:v>481394458646</c:v>
                </c:pt>
                <c:pt idx="153" formatCode="General">
                  <c:v>478637317023</c:v>
                </c:pt>
                <c:pt idx="154" formatCode="General">
                  <c:v>480514607578</c:v>
                </c:pt>
                <c:pt idx="155" formatCode="General">
                  <c:v>479823847658</c:v>
                </c:pt>
                <c:pt idx="156" formatCode="General">
                  <c:v>469546007359</c:v>
                </c:pt>
                <c:pt idx="157" formatCode="General">
                  <c:v>471264043169</c:v>
                </c:pt>
                <c:pt idx="158" formatCode="General">
                  <c:v>474055458154</c:v>
                </c:pt>
                <c:pt idx="159" formatCode="General">
                  <c:v>473206399399</c:v>
                </c:pt>
                <c:pt idx="160" formatCode="General">
                  <c:v>471394943914</c:v>
                </c:pt>
                <c:pt idx="161" formatCode="General">
                  <c:v>469929581099</c:v>
                </c:pt>
                <c:pt idx="162" formatCode="General">
                  <c:v>469625046122</c:v>
                </c:pt>
                <c:pt idx="163" formatCode="General">
                  <c:v>468952832738</c:v>
                </c:pt>
                <c:pt idx="164" formatCode="General">
                  <c:v>477163051075</c:v>
                </c:pt>
                <c:pt idx="165" formatCode="General">
                  <c:v>486056022653</c:v>
                </c:pt>
                <c:pt idx="166" formatCode="General">
                  <c:v>488858481722</c:v>
                </c:pt>
                <c:pt idx="167" formatCode="General">
                  <c:v>485699654746</c:v>
                </c:pt>
                <c:pt idx="168" formatCode="General">
                  <c:v>488865059382</c:v>
                </c:pt>
                <c:pt idx="169" formatCode="General">
                  <c:v>487380073684</c:v>
                </c:pt>
                <c:pt idx="170" formatCode="General">
                  <c:v>483547999355</c:v>
                </c:pt>
                <c:pt idx="171" formatCode="General">
                  <c:v>483396110834</c:v>
                </c:pt>
                <c:pt idx="172" formatCode="General">
                  <c:v>484181246773</c:v>
                </c:pt>
                <c:pt idx="173" formatCode="General">
                  <c:v>484255273566</c:v>
                </c:pt>
                <c:pt idx="174" formatCode="General">
                  <c:v>480192321905</c:v>
                </c:pt>
                <c:pt idx="175" formatCode="General">
                  <c:v>468449586390</c:v>
                </c:pt>
                <c:pt idx="176" formatCode="General">
                  <c:v>476068550601</c:v>
                </c:pt>
                <c:pt idx="177" formatCode="General">
                  <c:v>463183452264</c:v>
                </c:pt>
                <c:pt idx="178" formatCode="General">
                  <c:v>472719663210</c:v>
                </c:pt>
                <c:pt idx="179" formatCode="General">
                  <c:v>476795688631</c:v>
                </c:pt>
                <c:pt idx="180" formatCode="General">
                  <c:v>477140504481</c:v>
                </c:pt>
                <c:pt idx="181" formatCode="General">
                  <c:v>489439647906</c:v>
                </c:pt>
                <c:pt idx="182" formatCode="General">
                  <c:v>496279363801</c:v>
                </c:pt>
                <c:pt idx="183" formatCode="General">
                  <c:v>499815269950</c:v>
                </c:pt>
                <c:pt idx="184" formatCode="General">
                  <c:v>494257391920</c:v>
                </c:pt>
                <c:pt idx="185" formatCode="General">
                  <c:v>476876066166</c:v>
                </c:pt>
                <c:pt idx="186" formatCode="General">
                  <c:v>477833389191</c:v>
                </c:pt>
                <c:pt idx="187" formatCode="General">
                  <c:v>466047082118</c:v>
                </c:pt>
                <c:pt idx="188" formatCode="General">
                  <c:v>478916382175</c:v>
                </c:pt>
                <c:pt idx="189" formatCode="General">
                  <c:v>479195998383</c:v>
                </c:pt>
                <c:pt idx="190" formatCode="General">
                  <c:v>480755322415</c:v>
                </c:pt>
                <c:pt idx="191" formatCode="General">
                  <c:v>479594966254</c:v>
                </c:pt>
                <c:pt idx="192" formatCode="General">
                  <c:v>479153097447</c:v>
                </c:pt>
                <c:pt idx="193" formatCode="General">
                  <c:v>474442364467</c:v>
                </c:pt>
                <c:pt idx="194" formatCode="General">
                  <c:v>478437509316</c:v>
                </c:pt>
                <c:pt idx="195">
                  <c:v>474999080361</c:v>
                </c:pt>
                <c:pt idx="196" formatCode="General">
                  <c:v>476051392103</c:v>
                </c:pt>
                <c:pt idx="197" formatCode="General">
                  <c:v>483037084872</c:v>
                </c:pt>
                <c:pt idx="198" formatCode="General">
                  <c:v>478148564389</c:v>
                </c:pt>
                <c:pt idx="199" formatCode="General">
                  <c:v>481455520608</c:v>
                </c:pt>
                <c:pt idx="200" formatCode="General">
                  <c:v>486354710037</c:v>
                </c:pt>
                <c:pt idx="201" formatCode="General">
                  <c:v>487630052509</c:v>
                </c:pt>
                <c:pt idx="202" formatCode="General">
                  <c:v>488015071419</c:v>
                </c:pt>
                <c:pt idx="203" formatCode="General">
                  <c:v>492915322055</c:v>
                </c:pt>
                <c:pt idx="204" formatCode="General">
                  <c:v>504327212874</c:v>
                </c:pt>
                <c:pt idx="205" formatCode="General">
                  <c:v>508449365766</c:v>
                </c:pt>
                <c:pt idx="206" formatCode="General">
                  <c:v>519311184830</c:v>
                </c:pt>
                <c:pt idx="207" formatCode="General">
                  <c:v>515544080576</c:v>
                </c:pt>
                <c:pt idx="208" formatCode="General">
                  <c:v>531027253719</c:v>
                </c:pt>
                <c:pt idx="209" formatCode="General">
                  <c:v>541737777833</c:v>
                </c:pt>
                <c:pt idx="210" formatCode="General">
                  <c:v>548121582996</c:v>
                </c:pt>
                <c:pt idx="211" formatCode="General">
                  <c:v>543904921498</c:v>
                </c:pt>
                <c:pt idx="212" formatCode="General">
                  <c:v>545993525708</c:v>
                </c:pt>
                <c:pt idx="213" formatCode="General">
                  <c:v>541340787699</c:v>
                </c:pt>
                <c:pt idx="214" formatCode="General">
                  <c:v>537777575216</c:v>
                </c:pt>
                <c:pt idx="215" formatCode="General">
                  <c:v>539518304900</c:v>
                </c:pt>
                <c:pt idx="216" formatCode="General">
                  <c:v>541937901263</c:v>
                </c:pt>
                <c:pt idx="217" formatCode="General">
                  <c:v>545957259920</c:v>
                </c:pt>
                <c:pt idx="218" formatCode="#,##0">
                  <c:v>541241164718</c:v>
                </c:pt>
                <c:pt idx="219" formatCode="#,##0">
                  <c:v>540816962713</c:v>
                </c:pt>
                <c:pt idx="220" formatCode="#,##0">
                  <c:v>543733585033</c:v>
                </c:pt>
                <c:pt idx="221" formatCode="#,##0">
                  <c:v>549593861301</c:v>
                </c:pt>
                <c:pt idx="222" formatCode="#,##0">
                  <c:v>557439777926</c:v>
                </c:pt>
                <c:pt idx="223" formatCode="#,##0">
                  <c:v>556179977518</c:v>
                </c:pt>
                <c:pt idx="224" formatCode="#,##0">
                  <c:v>558263203131</c:v>
                </c:pt>
                <c:pt idx="225" formatCode="#,##0">
                  <c:v>547454013877</c:v>
                </c:pt>
                <c:pt idx="226" formatCode="#,##0">
                  <c:v>541370190776</c:v>
                </c:pt>
                <c:pt idx="227" formatCode="#,##0">
                  <c:v>538949752485</c:v>
                </c:pt>
                <c:pt idx="228" formatCode="#,##0">
                  <c:v>543103443225</c:v>
                </c:pt>
                <c:pt idx="229" formatCode="#,##0">
                  <c:v>541261844139</c:v>
                </c:pt>
                <c:pt idx="230" formatCode="#,##0">
                  <c:v>534678887210</c:v>
                </c:pt>
                <c:pt idx="231" formatCode="#,##0">
                  <c:v>543313060158</c:v>
                </c:pt>
                <c:pt idx="232" formatCode="#,##0">
                  <c:v>544332387549</c:v>
                </c:pt>
                <c:pt idx="233" formatCode="#,##0">
                  <c:v>534713807189</c:v>
                </c:pt>
                <c:pt idx="234" formatCode="#,##0">
                  <c:v>532564163787</c:v>
                </c:pt>
                <c:pt idx="235" formatCode="#,##0">
                  <c:v>516607874137</c:v>
                </c:pt>
                <c:pt idx="236" formatCode="#,##0">
                  <c:v>515125151480</c:v>
                </c:pt>
                <c:pt idx="237" formatCode="#,##0">
                  <c:v>523626697824</c:v>
                </c:pt>
                <c:pt idx="238" formatCode="#,##0">
                  <c:v>514442451243</c:v>
                </c:pt>
                <c:pt idx="239" formatCode="#,##0">
                  <c:v>508633324265</c:v>
                </c:pt>
                <c:pt idx="240" formatCode="#,##0">
                  <c:v>508634875993</c:v>
                </c:pt>
                <c:pt idx="241" formatCode="#,##0">
                  <c:v>497566825163</c:v>
                </c:pt>
                <c:pt idx="242" formatCode="#,##0">
                  <c:v>486704881845</c:v>
                </c:pt>
                <c:pt idx="243" formatCode="#,##0">
                  <c:v>480836110278</c:v>
                </c:pt>
                <c:pt idx="244" formatCode="#,##0">
                  <c:v>486343518588</c:v>
                </c:pt>
                <c:pt idx="245" formatCode="#,##0">
                  <c:v>480395238343</c:v>
                </c:pt>
                <c:pt idx="246" formatCode="#,##0">
                  <c:v>479588799127</c:v>
                </c:pt>
                <c:pt idx="247" formatCode="#,##0">
                  <c:v>484371796378</c:v>
                </c:pt>
                <c:pt idx="248" formatCode="#,##0">
                  <c:v>493067926907</c:v>
                </c:pt>
                <c:pt idx="249" formatCode="#,##0">
                  <c:v>489591284520</c:v>
                </c:pt>
                <c:pt idx="250" formatCode="#,##0">
                  <c:v>487992409146</c:v>
                </c:pt>
                <c:pt idx="251" formatCode="#,##0">
                  <c:v>482152187068</c:v>
                </c:pt>
                <c:pt idx="252" formatCode="#,##0">
                  <c:v>477802874875</c:v>
                </c:pt>
                <c:pt idx="253" formatCode="#,##0_);[Red]\(#,##0\)">
                  <c:v>479748099596</c:v>
                </c:pt>
                <c:pt idx="254" formatCode="#,##0">
                  <c:v>474012309440</c:v>
                </c:pt>
                <c:pt idx="255" formatCode="#,##0">
                  <c:v>485586700354</c:v>
                </c:pt>
                <c:pt idx="256" formatCode="#,##0">
                  <c:v>487104924603</c:v>
                </c:pt>
                <c:pt idx="257" formatCode="#,##0">
                  <c:v>479858696600</c:v>
                </c:pt>
                <c:pt idx="258" formatCode="#,##0">
                  <c:v>473285985341</c:v>
                </c:pt>
                <c:pt idx="259" formatCode="#,##0">
                  <c:v>468349258503</c:v>
                </c:pt>
                <c:pt idx="260" formatCode="#,##0_);[Red]\(#,##0\)">
                  <c:v>463503298115</c:v>
                </c:pt>
                <c:pt idx="261" formatCode="#,##0">
                  <c:v>460162667224</c:v>
                </c:pt>
                <c:pt idx="262" formatCode="#,##0">
                  <c:v>463037571558</c:v>
                </c:pt>
                <c:pt idx="263" formatCode="#,##0">
                  <c:v>460497321355</c:v>
                </c:pt>
                <c:pt idx="264" formatCode="#,##0">
                  <c:v>456397928591</c:v>
                </c:pt>
                <c:pt idx="265" formatCode="#,##0">
                  <c:v>455395840652</c:v>
                </c:pt>
                <c:pt idx="266" formatCode="#,##0">
                  <c:v>458128061137</c:v>
                </c:pt>
                <c:pt idx="267" formatCode="#,##0">
                  <c:v>457579460446</c:v>
                </c:pt>
                <c:pt idx="268" formatCode="#,##0">
                  <c:v>463178562900</c:v>
                </c:pt>
                <c:pt idx="269" formatCode="#,##0">
                  <c:v>462887677696</c:v>
                </c:pt>
                <c:pt idx="270" formatCode="#,##0">
                  <c:v>467138671676</c:v>
                </c:pt>
                <c:pt idx="271" formatCode="#,##0">
                  <c:v>470863628192</c:v>
                </c:pt>
                <c:pt idx="272" formatCode="#,##0">
                  <c:v>471516527543</c:v>
                </c:pt>
                <c:pt idx="273" formatCode="#,##0">
                  <c:v>479118361804</c:v>
                </c:pt>
                <c:pt idx="274" formatCode="#,##0">
                  <c:v>479136651990</c:v>
                </c:pt>
                <c:pt idx="275" formatCode="#,##0">
                  <c:v>486404705184</c:v>
                </c:pt>
                <c:pt idx="276" formatCode="#,##0">
                  <c:v>487737678783</c:v>
                </c:pt>
                <c:pt idx="277" formatCode="#,##0">
                  <c:v>491295547184</c:v>
                </c:pt>
                <c:pt idx="278" formatCode="#,##0">
                  <c:v>499709937550</c:v>
                </c:pt>
                <c:pt idx="279" formatCode="#,##0">
                  <c:v>505490831317</c:v>
                </c:pt>
                <c:pt idx="280" formatCode="#,##0">
                  <c:v>505911908793</c:v>
                </c:pt>
                <c:pt idx="281" formatCode="#,##0">
                  <c:v>504519091959</c:v>
                </c:pt>
                <c:pt idx="282" formatCode="#,##0">
                  <c:v>498959287111</c:v>
                </c:pt>
                <c:pt idx="283" formatCode="#,##0">
                  <c:v>501455552246</c:v>
                </c:pt>
                <c:pt idx="284" formatCode="#,##0">
                  <c:v>495729610235</c:v>
                </c:pt>
                <c:pt idx="285" formatCode="#,##0">
                  <c:v>503413859524</c:v>
                </c:pt>
                <c:pt idx="286" formatCode="#,##0">
                  <c:v>502547228788</c:v>
                </c:pt>
                <c:pt idx="287" formatCode="#,##0">
                  <c:v>509785771463</c:v>
                </c:pt>
                <c:pt idx="288" formatCode="#,##0">
                  <c:v>515080666101</c:v>
                </c:pt>
                <c:pt idx="289" formatCode="#,##0">
                  <c:v>515317768030</c:v>
                </c:pt>
                <c:pt idx="290" formatCode="#,##0">
                  <c:v>519996491935</c:v>
                </c:pt>
                <c:pt idx="291" formatCode="#,##0">
                  <c:v>522905796224</c:v>
                </c:pt>
                <c:pt idx="292" formatCode="#,##0">
                  <c:v>526090887858</c:v>
                </c:pt>
                <c:pt idx="293" formatCode="#,##0">
                  <c:v>523986857487</c:v>
                </c:pt>
                <c:pt idx="294" formatCode="#,##0">
                  <c:v>517342824918</c:v>
                </c:pt>
                <c:pt idx="295" formatCode="#,##0">
                  <c:v>517157036141</c:v>
                </c:pt>
                <c:pt idx="296" formatCode="#,##0">
                  <c:v>518471646208</c:v>
                </c:pt>
                <c:pt idx="297" formatCode="#,##0">
                  <c:v>517557068861</c:v>
                </c:pt>
                <c:pt idx="298" formatCode="#,##0">
                  <c:v>519870547069</c:v>
                </c:pt>
                <c:pt idx="299" formatCode="#,##0">
                  <c:v>521351129293</c:v>
                </c:pt>
                <c:pt idx="300" formatCode="#,##0">
                  <c:v>526386824318</c:v>
                </c:pt>
                <c:pt idx="301" formatCode="#,##0">
                  <c:v>532016311032</c:v>
                </c:pt>
                <c:pt idx="302" formatCode="#,##0">
                  <c:v>533634741678</c:v>
                </c:pt>
                <c:pt idx="303" formatCode="#,##0">
                  <c:v>531603586235</c:v>
                </c:pt>
                <c:pt idx="304" formatCode="#,##0">
                  <c:v>536515378076</c:v>
                </c:pt>
                <c:pt idx="305" formatCode="#,##0">
                  <c:v>543302423530</c:v>
                </c:pt>
                <c:pt idx="306" formatCode="#,##0">
                  <c:v>543854874535</c:v>
                </c:pt>
                <c:pt idx="307" formatCode="#,##0">
                  <c:v>542447990786</c:v>
                </c:pt>
                <c:pt idx="308" formatCode="#,##0">
                  <c:v>537718079418</c:v>
                </c:pt>
                <c:pt idx="309" formatCode="#,##0">
                  <c:v>533610277122</c:v>
                </c:pt>
                <c:pt idx="310" formatCode="#,##0">
                  <c:v>538986429287</c:v>
                </c:pt>
                <c:pt idx="311" formatCode="#,##0">
                  <c:v>529439113681</c:v>
                </c:pt>
                <c:pt idx="312" formatCode="#,##0">
                  <c:v>528361732720</c:v>
                </c:pt>
                <c:pt idx="313" formatCode="#,##0">
                  <c:v>533092612977</c:v>
                </c:pt>
                <c:pt idx="314" formatCode="#,##0">
                  <c:v>539840137817</c:v>
                </c:pt>
                <c:pt idx="315" formatCode="#,##0">
                  <c:v>549033415354</c:v>
                </c:pt>
                <c:pt idx="316" formatCode="#,##0">
                  <c:v>548878223037</c:v>
                </c:pt>
                <c:pt idx="317" formatCode="#,##0">
                  <c:v>554715960194</c:v>
                </c:pt>
                <c:pt idx="318" formatCode="#,##0">
                  <c:v>555861225472</c:v>
                </c:pt>
                <c:pt idx="319" formatCode="#,##0">
                  <c:v>560213493509</c:v>
                </c:pt>
                <c:pt idx="320" formatCode="#,##0">
                  <c:v>560468056327</c:v>
                </c:pt>
                <c:pt idx="321" formatCode="#,##0">
                  <c:v>561739593842</c:v>
                </c:pt>
                <c:pt idx="322" formatCode="#,##0">
                  <c:v>559299371361</c:v>
                </c:pt>
                <c:pt idx="323" formatCode="#,##0">
                  <c:v>565746450264</c:v>
                </c:pt>
                <c:pt idx="324" formatCode="#,##0">
                  <c:v>567398379800</c:v>
                </c:pt>
                <c:pt idx="325" formatCode="#,##0">
                  <c:v>573559928893</c:v>
                </c:pt>
                <c:pt idx="326" formatCode="#,##0">
                  <c:v>584102140376</c:v>
                </c:pt>
                <c:pt idx="327" formatCode="#,##0">
                  <c:v>584386512000</c:v>
                </c:pt>
                <c:pt idx="328" formatCode="#,##0">
                  <c:v>574097514799</c:v>
                </c:pt>
                <c:pt idx="329" formatCode="#,##0">
                  <c:v>575422414775</c:v>
                </c:pt>
                <c:pt idx="330" formatCode="#,##0">
                  <c:v>577330537751</c:v>
                </c:pt>
                <c:pt idx="331" formatCode="#,##0">
                  <c:v>577188342716</c:v>
                </c:pt>
                <c:pt idx="332" formatCode="#,##0">
                  <c:v>584448676298</c:v>
                </c:pt>
                <c:pt idx="333" formatCode="#,##0">
                  <c:v>584615560214</c:v>
                </c:pt>
                <c:pt idx="334" formatCode="#,##0">
                  <c:v>598196152822</c:v>
                </c:pt>
                <c:pt idx="335" formatCode="#,##0">
                  <c:v>596566001290</c:v>
                </c:pt>
                <c:pt idx="336" formatCode="#,##0">
                  <c:v>604222698152</c:v>
                </c:pt>
                <c:pt idx="337" formatCode="#,##0">
                  <c:v>604725353460</c:v>
                </c:pt>
                <c:pt idx="338" formatCode="#,##0">
                  <c:v>605217374117</c:v>
                </c:pt>
                <c:pt idx="339" formatCode="#,##0">
                  <c:v>610645367052</c:v>
                </c:pt>
                <c:pt idx="340" formatCode="#,##0">
                  <c:v>608383104747</c:v>
                </c:pt>
                <c:pt idx="341" formatCode="#,##0">
                  <c:v>612599655253</c:v>
                </c:pt>
                <c:pt idx="342" formatCode="#,##0">
                  <c:v>609645581737</c:v>
                </c:pt>
                <c:pt idx="343" formatCode="#,##0">
                  <c:v>618716392491</c:v>
                </c:pt>
                <c:pt idx="344" formatCode="#,##0">
                  <c:v>621141100977</c:v>
                </c:pt>
                <c:pt idx="345" formatCode="#,##0">
                  <c:v>626567666633</c:v>
                </c:pt>
                <c:pt idx="346" formatCode="#,##0">
                  <c:v>632741159938</c:v>
                </c:pt>
                <c:pt idx="347" formatCode="#,##0">
                  <c:v>640947639123</c:v>
                </c:pt>
                <c:pt idx="348" formatCode="#,##0">
                  <c:v>644536315895</c:v>
                </c:pt>
                <c:pt idx="349" formatCode="#,##0">
                  <c:v>641418622393</c:v>
                </c:pt>
                <c:pt idx="350" formatCode="#,##0">
                  <c:v>633672535569</c:v>
                </c:pt>
                <c:pt idx="351" formatCode="#,##0">
                  <c:v>629516120829</c:v>
                </c:pt>
                <c:pt idx="352" formatCode="#,##0">
                  <c:v>618862006349</c:v>
                </c:pt>
                <c:pt idx="353" formatCode="#,##0">
                  <c:v>606954992055</c:v>
                </c:pt>
                <c:pt idx="354" formatCode="#,##0">
                  <c:v>596642949316</c:v>
                </c:pt>
                <c:pt idx="355" formatCode="#,##0">
                  <c:v>592346180757</c:v>
                </c:pt>
                <c:pt idx="356" formatCode="#,##0">
                  <c:v>587099514316</c:v>
                </c:pt>
                <c:pt idx="357" formatCode="#,##0">
                  <c:v>595728748356</c:v>
                </c:pt>
                <c:pt idx="358" formatCode="#,##0">
                  <c:v>598556211420</c:v>
                </c:pt>
                <c:pt idx="359" formatCode="#,##0">
                  <c:v>595104235697</c:v>
                </c:pt>
                <c:pt idx="360" formatCode="#,##0">
                  <c:v>590297993523</c:v>
                </c:pt>
                <c:pt idx="361" formatCode="#,##0">
                  <c:v>586820235907</c:v>
                </c:pt>
                <c:pt idx="362" formatCode="#,##0">
                  <c:v>585801593059</c:v>
                </c:pt>
                <c:pt idx="363" formatCode="#,##0">
                  <c:v>593351845612</c:v>
                </c:pt>
                <c:pt idx="364" formatCode="#,##0">
                  <c:v>601501175697</c:v>
                </c:pt>
                <c:pt idx="365" formatCode="#,##0">
                  <c:v>606569518340</c:v>
                </c:pt>
                <c:pt idx="366" formatCode="#,##0">
                  <c:v>624784982837</c:v>
                </c:pt>
                <c:pt idx="367" formatCode="#,##0">
                  <c:v>626906761440</c:v>
                </c:pt>
                <c:pt idx="368" formatCode="#,##0">
                  <c:v>623915886634</c:v>
                </c:pt>
                <c:pt idx="369" formatCode="#,##0">
                  <c:v>622773213942</c:v>
                </c:pt>
                <c:pt idx="370" formatCode="#,##0">
                  <c:v>625980062922</c:v>
                </c:pt>
                <c:pt idx="371" formatCode="#,##0">
                  <c:v>629971095435</c:v>
                </c:pt>
                <c:pt idx="372" formatCode="#,##0">
                  <c:v>641397559817</c:v>
                </c:pt>
                <c:pt idx="373" formatCode="#,##0">
                  <c:v>640198386965</c:v>
                </c:pt>
                <c:pt idx="374" formatCode="#,##0">
                  <c:v>636266185696</c:v>
                </c:pt>
                <c:pt idx="375" formatCode="#,##0">
                  <c:v>633027123030</c:v>
                </c:pt>
                <c:pt idx="376" formatCode="#,##0">
                  <c:v>636222241533</c:v>
                </c:pt>
                <c:pt idx="377" formatCode="#,##0">
                  <c:v>629170038179</c:v>
                </c:pt>
                <c:pt idx="378" formatCode="#,##0">
                  <c:v>627003589917</c:v>
                </c:pt>
                <c:pt idx="379" formatCode="#,##0">
                  <c:v>611652445525</c:v>
                </c:pt>
                <c:pt idx="380" formatCode="#,##0">
                  <c:v>618067689675</c:v>
                </c:pt>
                <c:pt idx="381" formatCode="#,##0">
                  <c:v>634139905215</c:v>
                </c:pt>
                <c:pt idx="382" formatCode="#,##0">
                  <c:v>623887222146</c:v>
                </c:pt>
                <c:pt idx="383" formatCode="#,##0">
                  <c:v>612776253690</c:v>
                </c:pt>
                <c:pt idx="384" formatCode="#,##0">
                  <c:v>599601446726</c:v>
                </c:pt>
                <c:pt idx="385" formatCode="#,##0">
                  <c:v>600494351791</c:v>
                </c:pt>
                <c:pt idx="386" formatCode="#,##0">
                  <c:v>599104761326</c:v>
                </c:pt>
                <c:pt idx="387" formatCode="#,##0">
                  <c:v>607304553233</c:v>
                </c:pt>
                <c:pt idx="388" formatCode="#,##0">
                  <c:v>609591013938</c:v>
                </c:pt>
                <c:pt idx="389" formatCode="#,##0">
                  <c:v>617879557917</c:v>
                </c:pt>
                <c:pt idx="390" formatCode="#,##0">
                  <c:v>608042417152</c:v>
                </c:pt>
                <c:pt idx="391" formatCode="#,##0">
                  <c:v>611208138581</c:v>
                </c:pt>
                <c:pt idx="392" formatCode="#,##0">
                  <c:v>610706403254</c:v>
                </c:pt>
                <c:pt idx="393" formatCode="#,##0">
                  <c:v>608379175365</c:v>
                </c:pt>
                <c:pt idx="394" formatCode="#,##0">
                  <c:v>611490205684</c:v>
                </c:pt>
                <c:pt idx="395" formatCode="#,##0">
                  <c:v>611612206330</c:v>
                </c:pt>
                <c:pt idx="396" formatCode="#,##0">
                  <c:v>614402345950</c:v>
                </c:pt>
                <c:pt idx="397" formatCode="#,##0">
                  <c:v>620357086059</c:v>
                </c:pt>
                <c:pt idx="398" formatCode="#,##0">
                  <c:v>616353156672</c:v>
                </c:pt>
                <c:pt idx="399" formatCode="#,##0">
                  <c:v>621535166979</c:v>
                </c:pt>
                <c:pt idx="400" formatCode="#,##0">
                  <c:v>617436278958</c:v>
                </c:pt>
                <c:pt idx="401" formatCode="#,##0">
                  <c:v>625706733814</c:v>
                </c:pt>
                <c:pt idx="402" formatCode="#,##0">
                  <c:v>627949330137</c:v>
                </c:pt>
                <c:pt idx="403" formatCode="#,##0">
                  <c:v>624263533794</c:v>
                </c:pt>
                <c:pt idx="404" formatCode="#,##0">
                  <c:v>622308494048</c:v>
                </c:pt>
                <c:pt idx="405" formatCode="#,##0">
                  <c:v>618070722572</c:v>
                </c:pt>
                <c:pt idx="406" formatCode="#,##0">
                  <c:v>617657975668</c:v>
                </c:pt>
                <c:pt idx="407" formatCode="#,##0">
                  <c:v>624672521545</c:v>
                </c:pt>
                <c:pt idx="408" formatCode="#,##0">
                  <c:v>626049721189</c:v>
                </c:pt>
                <c:pt idx="409" formatCode="#,##0">
                  <c:v>641916291144</c:v>
                </c:pt>
                <c:pt idx="410" formatCode="#,##0">
                  <c:v>653404382425</c:v>
                </c:pt>
                <c:pt idx="411" formatCode="#,##0">
                  <c:v>651305980021</c:v>
                </c:pt>
                <c:pt idx="412" formatCode="#,##0">
                  <c:v>644117082041</c:v>
                </c:pt>
                <c:pt idx="413" formatCode="#,##0">
                  <c:v>636337623041</c:v>
                </c:pt>
                <c:pt idx="414" formatCode="#,##0">
                  <c:v>634967648360</c:v>
                </c:pt>
                <c:pt idx="415" formatCode="#,##0">
                  <c:v>640005778216</c:v>
                </c:pt>
                <c:pt idx="416" formatCode="#,##0">
                  <c:v>643393251901</c:v>
                </c:pt>
                <c:pt idx="417" formatCode="#,##0">
                  <c:v>637251845659</c:v>
                </c:pt>
                <c:pt idx="418" formatCode="#,##0">
                  <c:v>635713775360</c:v>
                </c:pt>
                <c:pt idx="419" formatCode="#,##0">
                  <c:v>636478959722</c:v>
                </c:pt>
                <c:pt idx="420" formatCode="#,##0">
                  <c:v>654987673420</c:v>
                </c:pt>
                <c:pt idx="421" formatCode="#,##0">
                  <c:v>657460459388</c:v>
                </c:pt>
                <c:pt idx="422" formatCode="#,##0">
                  <c:v>656998988050</c:v>
                </c:pt>
                <c:pt idx="423" formatCode="#,##0">
                  <c:v>663198967644</c:v>
                </c:pt>
                <c:pt idx="424" formatCode="#,##0">
                  <c:v>664705547143</c:v>
                </c:pt>
                <c:pt idx="425" formatCode="#,##0">
                  <c:v>664519184587</c:v>
                </c:pt>
                <c:pt idx="426" formatCode="#,##0">
                  <c:v>670394780196</c:v>
                </c:pt>
                <c:pt idx="427" formatCode="#,##0">
                  <c:v>668930161668</c:v>
                </c:pt>
                <c:pt idx="428" formatCode="#,##0">
                  <c:v>663513172861</c:v>
                </c:pt>
                <c:pt idx="429" formatCode="#,##0">
                  <c:v>664576339861</c:v>
                </c:pt>
                <c:pt idx="430" formatCode="#,##0">
                  <c:v>659375756646</c:v>
                </c:pt>
                <c:pt idx="431" formatCode="#,##0">
                  <c:v>667012551016</c:v>
                </c:pt>
                <c:pt idx="432" formatCode="#,##0">
                  <c:v>665321596092</c:v>
                </c:pt>
                <c:pt idx="433" formatCode="#,##0">
                  <c:v>664324417705</c:v>
                </c:pt>
                <c:pt idx="434" formatCode="#,##0">
                  <c:v>672342446982</c:v>
                </c:pt>
                <c:pt idx="435" formatCode="#,##0">
                  <c:v>665613289563</c:v>
                </c:pt>
                <c:pt idx="436" formatCode="#,##0">
                  <c:v>651830094977</c:v>
                </c:pt>
                <c:pt idx="437" formatCode="#,##0">
                  <c:v>655596207910</c:v>
                </c:pt>
                <c:pt idx="438" formatCode="#,##0">
                  <c:v>660524952039</c:v>
                </c:pt>
                <c:pt idx="439" formatCode="#,##0">
                  <c:v>653917121538</c:v>
                </c:pt>
                <c:pt idx="440" formatCode="#,##0">
                  <c:v>659909862801</c:v>
                </c:pt>
                <c:pt idx="441" formatCode="#,##0">
                  <c:v>673867163220</c:v>
                </c:pt>
                <c:pt idx="442" formatCode="#,##0">
                  <c:v>669406060983</c:v>
                </c:pt>
                <c:pt idx="443" formatCode="#,##0">
                  <c:v>679816291419</c:v>
                </c:pt>
                <c:pt idx="444" formatCode="#,##0">
                  <c:v>677605653094</c:v>
                </c:pt>
                <c:pt idx="445" formatCode="#,##0">
                  <c:v>676551125412</c:v>
                </c:pt>
                <c:pt idx="446" formatCode="#,##0">
                  <c:v>678685641147</c:v>
                </c:pt>
                <c:pt idx="447">
                  <c:v>672357654381</c:v>
                </c:pt>
                <c:pt idx="448">
                  <c:v>677165272889</c:v>
                </c:pt>
                <c:pt idx="449">
                  <c:v>681640589405</c:v>
                </c:pt>
                <c:pt idx="450">
                  <c:v>686330820807</c:v>
                </c:pt>
                <c:pt idx="451">
                  <c:v>687284571147</c:v>
                </c:pt>
                <c:pt idx="452" formatCode="#,##0_);[Red]\(#,##0\)">
                  <c:v>682646414889</c:v>
                </c:pt>
                <c:pt idx="453" formatCode="#,##0_);[Red]\(#,##0\)">
                  <c:v>682994639420</c:v>
                </c:pt>
                <c:pt idx="454" formatCode="#,##0_);[Red]\(#,##0\)">
                  <c:v>692158014864</c:v>
                </c:pt>
                <c:pt idx="455" formatCode="#,##0_);[Red]\(#,##0\)">
                  <c:v>690431512345</c:v>
                </c:pt>
                <c:pt idx="456" formatCode="#,##0_);[Red]\(#,##0\)">
                  <c:v>688975568393</c:v>
                </c:pt>
                <c:pt idx="457">
                  <c:v>681673496192</c:v>
                </c:pt>
                <c:pt idx="458">
                  <c:v>675479363722</c:v>
                </c:pt>
                <c:pt idx="459" formatCode="#,##0_);[Red]\(#,##0\)">
                  <c:v>681938529401</c:v>
                </c:pt>
                <c:pt idx="460" formatCode="#,##0_);[Red]\(#,##0\)">
                  <c:v>688840493974</c:v>
                </c:pt>
                <c:pt idx="461" formatCode="#,##0_);[Red]\(#,##0\)">
                  <c:v>694814397731</c:v>
                </c:pt>
                <c:pt idx="462" formatCode="#,##0_);[Red]\(#,##0\)">
                  <c:v>691541511347</c:v>
                </c:pt>
                <c:pt idx="463" formatCode="#,##0_);[Red]\(#,##0\)">
                  <c:v>691665716171</c:v>
                </c:pt>
                <c:pt idx="464" formatCode="#,##0_);[Red]\(#,##0\)">
                  <c:v>683649900712</c:v>
                </c:pt>
                <c:pt idx="465" formatCode="#,##0_);[Red]\(#,##0\)">
                  <c:v>679970175419</c:v>
                </c:pt>
                <c:pt idx="466" formatCode="#,##0_);[Red]\(#,##0\)">
                  <c:v>677264025811</c:v>
                </c:pt>
                <c:pt idx="467" formatCode="#,##0_);[Red]\(#,##0\)">
                  <c:v>679764336673</c:v>
                </c:pt>
                <c:pt idx="468" formatCode="#,##0_);[Red]\(#,##0\)">
                  <c:v>683193452923</c:v>
                </c:pt>
                <c:pt idx="469" formatCode="#,##0_);[Red]\(#,##0\)">
                  <c:v>679828817320</c:v>
                </c:pt>
                <c:pt idx="470" formatCode="#,##0_);[Red]\(#,##0\)">
                  <c:v>682323359606</c:v>
                </c:pt>
                <c:pt idx="471" formatCode="#,##0_);[Red]\(#,##0\)">
                  <c:v>692015188230</c:v>
                </c:pt>
                <c:pt idx="472" formatCode="#,##0_);[Red]\(#,##0\)">
                  <c:v>699923685836</c:v>
                </c:pt>
                <c:pt idx="473" formatCode="#,##0_);[Red]\(#,##0\)">
                  <c:v>696886667954</c:v>
                </c:pt>
                <c:pt idx="474" formatCode="#,##0_);[Red]\(#,##0\)">
                  <c:v>677901360341</c:v>
                </c:pt>
                <c:pt idx="475" formatCode="#,##0_);[Red]\(#,##0\)">
                  <c:v>685885381649</c:v>
                </c:pt>
                <c:pt idx="476" formatCode="#,##0_);[Red]\(#,##0\)">
                  <c:v>680107286088</c:v>
                </c:pt>
                <c:pt idx="477" formatCode="#,##0_);[Red]\(#,##0\)">
                  <c:v>667625061153</c:v>
                </c:pt>
                <c:pt idx="478" formatCode="#,##0_);[Red]\(#,##0\)">
                  <c:v>663010795385</c:v>
                </c:pt>
                <c:pt idx="479" formatCode="#,##0_);[Red]\(#,##0\)">
                  <c:v>661287411741</c:v>
                </c:pt>
                <c:pt idx="480" formatCode="#,##0_);[Red]\(#,##0\)">
                  <c:v>663582537073</c:v>
                </c:pt>
                <c:pt idx="481" formatCode="#,##0_);[Red]\(#,##0\)">
                  <c:v>654240858489</c:v>
                </c:pt>
                <c:pt idx="482" formatCode="#,##0_);[Red]\(#,##0\)">
                  <c:v>645810366455</c:v>
                </c:pt>
                <c:pt idx="483" formatCode="#,##0_);[Red]\(#,##0\)">
                  <c:v>645585052000</c:v>
                </c:pt>
                <c:pt idx="484" formatCode="#,##0_);[Red]\(#,##0\)">
                  <c:v>634290404759</c:v>
                </c:pt>
                <c:pt idx="485" formatCode="#,##0_);[Red]\(#,##0\)">
                  <c:v>628576851438</c:v>
                </c:pt>
                <c:pt idx="486" formatCode="#,##0_);[Red]\(#,##0\)">
                  <c:v>625963662789</c:v>
                </c:pt>
                <c:pt idx="487" formatCode="#,##0_);[Red]\(#,##0\)">
                  <c:v>622425774934</c:v>
                </c:pt>
                <c:pt idx="488" formatCode="#,##0_);[Red]\(#,##0\)">
                  <c:v>623570950122</c:v>
                </c:pt>
                <c:pt idx="489" formatCode="#,##0_);[Red]\(#,##0\)">
                  <c:v>620432156524</c:v>
                </c:pt>
                <c:pt idx="490" formatCode="#,##0_);[Red]\(#,##0\)">
                  <c:v>630479483679</c:v>
                </c:pt>
                <c:pt idx="491" formatCode="#,##0_);[Red]\(#,##0\)">
                  <c:v>624964061135</c:v>
                </c:pt>
                <c:pt idx="492" formatCode="#,##0_);[Red]\(#,##0\)">
                  <c:v>626703374246</c:v>
                </c:pt>
                <c:pt idx="493" formatCode="#,##0_);[Red]\(#,##0\)">
                  <c:v>625606801734</c:v>
                </c:pt>
                <c:pt idx="494" formatCode="#,##0_);[Red]\(#,##0\)">
                  <c:v>621419309521</c:v>
                </c:pt>
                <c:pt idx="495" formatCode="#,##0_);[Red]\(#,##0\)">
                  <c:v>622113526100</c:v>
                </c:pt>
                <c:pt idx="496" formatCode="#,##0_);[Red]\(#,##0\)">
                  <c:v>635126284143</c:v>
                </c:pt>
                <c:pt idx="497" formatCode="#,##0_);[Red]\(#,##0\)">
                  <c:v>653592381756</c:v>
                </c:pt>
                <c:pt idx="498" formatCode="#,##0_);[Red]\(#,##0\)">
                  <c:v>656051660469</c:v>
                </c:pt>
                <c:pt idx="499" formatCode="#,##0_);[Red]\(#,##0\)">
                  <c:v>651615146603</c:v>
                </c:pt>
                <c:pt idx="500" formatCode="#,##0_);[Red]\(#,##0\)">
                  <c:v>644512376299</c:v>
                </c:pt>
                <c:pt idx="501" formatCode="#,##0_);[Red]\(#,##0\)">
                  <c:v>644643052237</c:v>
                </c:pt>
                <c:pt idx="502" formatCode="#,##0_);[Red]\(#,##0\)">
                  <c:v>651192288845</c:v>
                </c:pt>
                <c:pt idx="503" formatCode="#,##0_);[Red]\(#,##0\)">
                  <c:v>643046545632</c:v>
                </c:pt>
                <c:pt idx="504" formatCode="#,##0_);[Red]\(#,##0\)">
                  <c:v>640106859714</c:v>
                </c:pt>
                <c:pt idx="505" formatCode="#,##0_);[Red]\(#,##0\)">
                  <c:v>635571088453</c:v>
                </c:pt>
                <c:pt idx="506" formatCode="#,##0_);[Red]\(#,##0\)">
                  <c:v>626946688346</c:v>
                </c:pt>
                <c:pt idx="507" formatCode="#,##0_);[Red]\(#,##0\)">
                  <c:v>616118579084</c:v>
                </c:pt>
                <c:pt idx="508" formatCode="#,##0_);[Red]\(#,##0\)">
                  <c:v>640141372841</c:v>
                </c:pt>
                <c:pt idx="509" formatCode="#,##0_);[Red]\(#,##0\)">
                  <c:v>651102146678</c:v>
                </c:pt>
                <c:pt idx="510" formatCode="#,##0_);[Red]\(#,##0\)">
                  <c:v>656358018832</c:v>
                </c:pt>
                <c:pt idx="511" formatCode="#,##0_);[Red]\(#,##0\)">
                  <c:v>661148896100</c:v>
                </c:pt>
                <c:pt idx="512" formatCode="#,##0_);[Red]\(#,##0\)">
                  <c:v>659541130927</c:v>
                </c:pt>
                <c:pt idx="513" formatCode="#,##0_);[Red]\(#,##0\)">
                  <c:v>669928607747</c:v>
                </c:pt>
                <c:pt idx="514" formatCode="#,##0_);[Red]\(#,##0\)">
                  <c:v>668680211824</c:v>
                </c:pt>
                <c:pt idx="515" formatCode="#,##0_);[Red]\(#,##0\)">
                  <c:v>676139848333</c:v>
                </c:pt>
                <c:pt idx="516" formatCode="#,##0_);[Red]\(#,##0\)">
                  <c:v>676692059346</c:v>
                </c:pt>
                <c:pt idx="517" formatCode="#,##0_);[Red]\(#,##0\)">
                  <c:v>684873813072</c:v>
                </c:pt>
                <c:pt idx="518" formatCode="#,##0_);[Red]\(#,##0\)">
                  <c:v>691139549398</c:v>
                </c:pt>
                <c:pt idx="519" formatCode="#,##0_);[Red]\(#,##0\)">
                  <c:v>702625737721</c:v>
                </c:pt>
                <c:pt idx="520" formatCode="#,##0_);[Red]\(#,##0\)">
                  <c:v>707471288760</c:v>
                </c:pt>
                <c:pt idx="521" formatCode="#,##0_);[Red]\(#,##0\)">
                  <c:v>708603114125</c:v>
                </c:pt>
                <c:pt idx="522" formatCode="#,##0_);[Red]\(#,##0\)">
                  <c:v>708999860365</c:v>
                </c:pt>
                <c:pt idx="523" formatCode="#,##0_);[Red]\(#,##0\)">
                  <c:v>706585592912</c:v>
                </c:pt>
                <c:pt idx="524" formatCode="#,##0_);[Red]\(#,##0\)">
                  <c:v>709788441218</c:v>
                </c:pt>
                <c:pt idx="525" formatCode="#,##0_);[Red]\(#,##0\)">
                  <c:v>718210465823</c:v>
                </c:pt>
                <c:pt idx="526" formatCode="#,##0_);[Red]\(#,##0\)">
                  <c:v>708986659084</c:v>
                </c:pt>
                <c:pt idx="527" formatCode="#,##0_);[Red]\(#,##0\)">
                  <c:v>713782734544</c:v>
                </c:pt>
                <c:pt idx="528" formatCode="#,##0_);[Red]\(#,##0\)">
                  <c:v>721092073463</c:v>
                </c:pt>
                <c:pt idx="529" formatCode="#,##0_);[Red]\(#,##0\)">
                  <c:v>736269005029</c:v>
                </c:pt>
                <c:pt idx="530" formatCode="#,##0_);[Red]\(#,##0\)">
                  <c:v>743144214768</c:v>
                </c:pt>
                <c:pt idx="531" formatCode="#,##0_);[Red]\(#,##0\)">
                  <c:v>745766190881</c:v>
                </c:pt>
                <c:pt idx="532" formatCode="#,##0_);[Red]\(#,##0\)">
                  <c:v>761905529051</c:v>
                </c:pt>
                <c:pt idx="533" formatCode="#,##0_);[Red]\(#,##0\)">
                  <c:v>765395861191</c:v>
                </c:pt>
                <c:pt idx="534" formatCode="#,##0_);[Red]\(#,##0\)">
                  <c:v>768140761078</c:v>
                </c:pt>
                <c:pt idx="535" formatCode="#,##0_);[Red]\(#,##0\)">
                  <c:v>759786135016</c:v>
                </c:pt>
                <c:pt idx="536" formatCode="#,##0_);[Red]\(#,##0\)">
                  <c:v>768450386623</c:v>
                </c:pt>
                <c:pt idx="537" formatCode="#,##0_);[Red]\(#,##0\)">
                  <c:v>776650871318</c:v>
                </c:pt>
                <c:pt idx="538" formatCode="#,##0_);[Red]\(#,##0\)">
                  <c:v>788948063250</c:v>
                </c:pt>
                <c:pt idx="539" formatCode="#,##0_);[Red]\(#,##0\)">
                  <c:v>799006872918</c:v>
                </c:pt>
                <c:pt idx="540" formatCode="#,##0_);[Red]\(#,##0\)">
                  <c:v>798191761726</c:v>
                </c:pt>
                <c:pt idx="541" formatCode="#,##0_);[Red]\(#,##0\)">
                  <c:v>804090636605</c:v>
                </c:pt>
                <c:pt idx="542" formatCode="#,##0_);[Red]\(#,##0\)">
                  <c:v>814650091184</c:v>
                </c:pt>
                <c:pt idx="543" formatCode="#,##0_);[Red]\(#,##0\)">
                  <c:v>820116463578</c:v>
                </c:pt>
                <c:pt idx="544" formatCode="#,##0_);[Red]\(#,##0\)">
                  <c:v>826027213741</c:v>
                </c:pt>
                <c:pt idx="545" formatCode="#,##0_);[Red]\(#,##0\)">
                  <c:v>831152433041</c:v>
                </c:pt>
                <c:pt idx="546" formatCode="#,##0_);[Red]\(#,##0\)">
                  <c:v>836426798964</c:v>
                </c:pt>
                <c:pt idx="547" formatCode="#,##0_);[Red]\(#,##0\)">
                  <c:v>827541132162</c:v>
                </c:pt>
                <c:pt idx="548" formatCode="#,##0_);[Red]\(#,##0\)">
                  <c:v>807727951015</c:v>
                </c:pt>
                <c:pt idx="549" formatCode="#,##0_);[Red]\(#,##0\)">
                  <c:v>825324958869</c:v>
                </c:pt>
                <c:pt idx="550" formatCode="#,##0_);[Red]\(#,##0\)">
                  <c:v>823409279310</c:v>
                </c:pt>
                <c:pt idx="551" formatCode="#,##0_);[Red]\(#,##0\)">
                  <c:v>817517780570</c:v>
                </c:pt>
                <c:pt idx="552" formatCode="#,##0_);[Red]\(#,##0\)">
                  <c:v>818305416872</c:v>
                </c:pt>
                <c:pt idx="553" formatCode="#,##0_);[Red]\(#,##0\)">
                  <c:v>828844438002</c:v>
                </c:pt>
                <c:pt idx="554" formatCode="#,##0_);[Red]\(#,##0\)">
                  <c:v>848964059809</c:v>
                </c:pt>
                <c:pt idx="555" formatCode="#,##0_);[Red]\(#,##0\)">
                  <c:v>847647033762</c:v>
                </c:pt>
                <c:pt idx="556" formatCode="#,##0_);[Red]\(#,##0\)">
                  <c:v>853495906326</c:v>
                </c:pt>
                <c:pt idx="557" formatCode="#,##0_);[Red]\(#,##0\)">
                  <c:v>864907766520</c:v>
                </c:pt>
                <c:pt idx="558" formatCode="#,##0_);[Red]\(#,##0\)">
                  <c:v>862564386308</c:v>
                </c:pt>
                <c:pt idx="559" formatCode="#,##0_);[Red]\(#,##0\)">
                  <c:v>861403811637</c:v>
                </c:pt>
                <c:pt idx="560" formatCode="#,##0_);[Red]\(#,##0\)">
                  <c:v>866996659160</c:v>
                </c:pt>
                <c:pt idx="561" formatCode="#,##0_);[Red]\(#,##0\)">
                  <c:v>879350156728</c:v>
                </c:pt>
                <c:pt idx="562" formatCode="#,##0_);[Red]\(#,##0\)">
                  <c:v>885081676830</c:v>
                </c:pt>
                <c:pt idx="563" formatCode="#,##0_);[Red]\(#,##0\)">
                  <c:v>887212421746</c:v>
                </c:pt>
                <c:pt idx="564" formatCode="#,##0_);[Red]\(#,##0\)">
                  <c:v>879032549639</c:v>
                </c:pt>
                <c:pt idx="565" formatCode="#,##0_);[Red]\(#,##0\)">
                  <c:v>892360533272</c:v>
                </c:pt>
                <c:pt idx="566" formatCode="#,##0_);[Red]\(#,##0\)">
                  <c:v>901496622853</c:v>
                </c:pt>
                <c:pt idx="567" formatCode="#,##0_);[Red]\(#,##0\)">
                  <c:v>913577395612</c:v>
                </c:pt>
                <c:pt idx="568" formatCode="#,##0_);[Red]\(#,##0\)">
                  <c:v>925883476010</c:v>
                </c:pt>
                <c:pt idx="569" formatCode="#,##0_);[Red]\(#,##0\)">
                  <c:v>944557087759</c:v>
                </c:pt>
                <c:pt idx="570" formatCode="#,##0_);[Red]\(#,##0\)">
                  <c:v>952429898556</c:v>
                </c:pt>
                <c:pt idx="571" formatCode="#,##0_);[Red]\(#,##0\)">
                  <c:v>955108798721</c:v>
                </c:pt>
                <c:pt idx="572" formatCode="#,##0_);[Red]\(#,##0\)">
                  <c:v>955062880665</c:v>
                </c:pt>
                <c:pt idx="573" formatCode="#,##0_);[Red]\(#,##0\)">
                  <c:v>956477046655</c:v>
                </c:pt>
                <c:pt idx="574" formatCode="#,##0_);[Red]\(#,##0\)">
                  <c:v>955866707990</c:v>
                </c:pt>
                <c:pt idx="575" formatCode="#,##0_);[Red]\(#,##0\)">
                  <c:v>956741244650</c:v>
                </c:pt>
                <c:pt idx="576" formatCode="#,##0_);[Red]\(#,##0\)">
                  <c:v>974431546524</c:v>
                </c:pt>
                <c:pt idx="577" formatCode="#,##0_);[Red]\(#,##0\)">
                  <c:v>979360017529</c:v>
                </c:pt>
                <c:pt idx="578" formatCode="#,##0_);[Red]\(#,##0\)">
                  <c:v>979744812629</c:v>
                </c:pt>
                <c:pt idx="579" formatCode="#,##0_);[Red]\(#,##0\)">
                  <c:v>976868187684</c:v>
                </c:pt>
                <c:pt idx="580" formatCode="#,##0_);[Red]\(#,##0\)">
                  <c:v>988993266620</c:v>
                </c:pt>
                <c:pt idx="581" formatCode="#,##0_);[Red]\(#,##0\)">
                  <c:v>1004729801195</c:v>
                </c:pt>
                <c:pt idx="582" formatCode="#,##0_);[Red]\(#,##0\)">
                  <c:v>991044612140</c:v>
                </c:pt>
                <c:pt idx="583" formatCode="#,##0_);[Red]\(#,##0\)">
                  <c:v>971302958824</c:v>
                </c:pt>
                <c:pt idx="584" formatCode="#,##0_);[Red]\(#,##0\)">
                  <c:v>986150220819</c:v>
                </c:pt>
                <c:pt idx="585" formatCode="#,##0_);[Red]\(#,##0\)">
                  <c:v>988236728006</c:v>
                </c:pt>
                <c:pt idx="586" formatCode="#,##0_);[Red]\(#,##0\)">
                  <c:v>990610493272</c:v>
                </c:pt>
                <c:pt idx="587" formatCode="#,##0_);[Red]\(#,##0\)">
                  <c:v>985504844088</c:v>
                </c:pt>
                <c:pt idx="588" formatCode="#,##0_);[Red]\(#,##0\)">
                  <c:v>990661752980</c:v>
                </c:pt>
                <c:pt idx="589" formatCode="#,##0_);[Red]\(#,##0\)">
                  <c:v>996197396338</c:v>
                </c:pt>
                <c:pt idx="590" formatCode="#,##0_);[Red]\(#,##0\)">
                  <c:v>995055231480</c:v>
                </c:pt>
                <c:pt idx="591" formatCode="#,##0_);[Red]\(#,##0\)">
                  <c:v>995710051502</c:v>
                </c:pt>
                <c:pt idx="592" formatCode="#,##0_);[Red]\(#,##0\)">
                  <c:v>1001986658506</c:v>
                </c:pt>
                <c:pt idx="593" formatCode="#,##0_);[Red]\(#,##0\)">
                  <c:v>1007212197044</c:v>
                </c:pt>
                <c:pt idx="594" formatCode="#,##0_);[Red]\(#,##0\)">
                  <c:v>1002058996071</c:v>
                </c:pt>
                <c:pt idx="595" formatCode="#,##0_);[Red]\(#,##0\)">
                  <c:v>991194312252</c:v>
                </c:pt>
                <c:pt idx="596" formatCode="#,##0_);[Red]\(#,##0\)">
                  <c:v>980045596065</c:v>
                </c:pt>
                <c:pt idx="597" formatCode="#,##0_);[Red]\(#,##0\)">
                  <c:v>980362900081</c:v>
                </c:pt>
                <c:pt idx="598" formatCode="#,##0_);[Red]\(#,##0\)">
                  <c:v>974871550347</c:v>
                </c:pt>
                <c:pt idx="599" formatCode="#,##0_);[Red]\(#,##0\)">
                  <c:v>979426009988</c:v>
                </c:pt>
                <c:pt idx="600" formatCode="#,##0_);[Red]\(#,##0\)">
                  <c:v>987832586961</c:v>
                </c:pt>
                <c:pt idx="601" formatCode="#,##0_);[Red]\(#,##0\)">
                  <c:v>981146565668</c:v>
                </c:pt>
                <c:pt idx="602" formatCode="#,##0_);[Red]\(#,##0\)">
                  <c:v>981657676516</c:v>
                </c:pt>
                <c:pt idx="603" formatCode="#,##0_);[Red]\(#,##0\)">
                  <c:v>981847084124</c:v>
                </c:pt>
                <c:pt idx="604" formatCode="#,##0_);[Red]\(#,##0\)">
                  <c:v>984246174338</c:v>
                </c:pt>
                <c:pt idx="605" formatCode="#,##0_);[Red]\(#,##0\)">
                  <c:v>978623180846</c:v>
                </c:pt>
                <c:pt idx="606" formatCode="#,##0_);[Red]\(#,##0\)">
                  <c:v>972938226879</c:v>
                </c:pt>
                <c:pt idx="607" formatCode="#,##0_);[Red]\(#,##0\)">
                  <c:v>969898997762</c:v>
                </c:pt>
                <c:pt idx="608" formatCode="#,##0_);[Red]\(#,##0\)">
                  <c:v>974159415959</c:v>
                </c:pt>
                <c:pt idx="609" formatCode="#,##0_);[Red]\(#,##0\)">
                  <c:v>968709738944</c:v>
                </c:pt>
                <c:pt idx="610" formatCode="#,##0_);[Red]\(#,##0\)">
                  <c:v>968489118036</c:v>
                </c:pt>
                <c:pt idx="611" formatCode="#,##0_);[Red]\(#,##0\)">
                  <c:v>962600503346</c:v>
                </c:pt>
                <c:pt idx="612" formatCode="#,##0_);[Red]\(#,##0\)">
                  <c:v>956912191017</c:v>
                </c:pt>
                <c:pt idx="613" formatCode="#,##0_);[Red]\(#,##0\)">
                  <c:v>943900186003</c:v>
                </c:pt>
                <c:pt idx="614" formatCode="#,##0_);[Red]\(#,##0\)">
                  <c:v>925605625680</c:v>
                </c:pt>
                <c:pt idx="615" formatCode="#,##0_);[Red]\(#,##0\)">
                  <c:v>908612646291</c:v>
                </c:pt>
                <c:pt idx="616" formatCode="#,##0_);[Red]\(#,##0\)">
                  <c:v>908155366815</c:v>
                </c:pt>
                <c:pt idx="617" formatCode="#,##0_);[Red]\(#,##0\)">
                  <c:v>894765669885</c:v>
                </c:pt>
                <c:pt idx="618" formatCode="#,##0_);[Red]\(#,##0\)">
                  <c:v>877185640621</c:v>
                </c:pt>
                <c:pt idx="619" formatCode="#,##0_);[Red]\(#,##0\)">
                  <c:v>887015201482</c:v>
                </c:pt>
                <c:pt idx="620" formatCode="#,##0_);[Red]\(#,##0\)">
                  <c:v>873457020542</c:v>
                </c:pt>
                <c:pt idx="621" formatCode="#,##0_);[Red]\(#,##0\)">
                  <c:v>889857601098</c:v>
                </c:pt>
                <c:pt idx="622" formatCode="#,##0_);[Red]\(#,##0\)">
                  <c:v>866171144237</c:v>
                </c:pt>
                <c:pt idx="623" formatCode="#,##0_);[Red]\(#,##0\)">
                  <c:v>816337138056</c:v>
                </c:pt>
                <c:pt idx="624" formatCode="#,##0_);[Red]\(#,##0\)">
                  <c:v>829218436070</c:v>
                </c:pt>
                <c:pt idx="625" formatCode="#,##0_);[Red]\(#,##0\)">
                  <c:v>866357658133</c:v>
                </c:pt>
                <c:pt idx="626" formatCode="#,##0_);[Red]\(#,##0\)">
                  <c:v>849223587005</c:v>
                </c:pt>
                <c:pt idx="627" formatCode="#,##0_);[Red]\(#,##0\)">
                  <c:v>863834321015</c:v>
                </c:pt>
                <c:pt idx="628" formatCode="#,##0_);[Red]\(#,##0\)">
                  <c:v>875082188830</c:v>
                </c:pt>
                <c:pt idx="629" formatCode="#,##0_);[Red]\(#,##0\)">
                  <c:v>873875320931</c:v>
                </c:pt>
                <c:pt idx="630" formatCode="#,##0_);[Red]\(#,##0\)">
                  <c:v>876966273617</c:v>
                </c:pt>
                <c:pt idx="631" formatCode="#,##0_);[Red]\(#,##0\)">
                  <c:v>876347371334</c:v>
                </c:pt>
                <c:pt idx="632" formatCode="#,##0_);[Red]\(#,##0\)">
                  <c:v>885336905586</c:v>
                </c:pt>
                <c:pt idx="633" formatCode="#,##0_);[Red]\(#,##0\)">
                  <c:v>878340677252</c:v>
                </c:pt>
                <c:pt idx="634" formatCode="#,##0_);[Red]\(#,##0\)">
                  <c:v>873144008698</c:v>
                </c:pt>
                <c:pt idx="635" formatCode="#,##0_);[Red]\(#,##0\)">
                  <c:v>863380830271</c:v>
                </c:pt>
                <c:pt idx="636" formatCode="#,##0_);[Red]\(#,##0\)">
                  <c:v>854910913410</c:v>
                </c:pt>
                <c:pt idx="637" formatCode="#,##0_);[Red]\(#,##0\)">
                  <c:v>849361944546</c:v>
                </c:pt>
                <c:pt idx="638" formatCode="#,##0_);[Red]\(#,##0\)">
                  <c:v>851657898335</c:v>
                </c:pt>
                <c:pt idx="639" formatCode="#,##0_);[Red]\(#,##0\)">
                  <c:v>852490926209</c:v>
                </c:pt>
                <c:pt idx="640" formatCode="#,##0_);[Red]\(#,##0\)">
                  <c:v>855779905459</c:v>
                </c:pt>
                <c:pt idx="641" formatCode="#,##0_);[Red]\(#,##0\)">
                  <c:v>856125341219</c:v>
                </c:pt>
                <c:pt idx="642" formatCode="#,##0_);[Red]\(#,##0\)">
                  <c:v>857243068864</c:v>
                </c:pt>
                <c:pt idx="643" formatCode="#,##0_);[Red]\(#,##0\)">
                  <c:v>850106267076</c:v>
                </c:pt>
                <c:pt idx="644" formatCode="#,##0_);[Red]\(#,##0\)">
                  <c:v>839019961345</c:v>
                </c:pt>
                <c:pt idx="645" formatCode="#,##0_);[Red]\(#,##0\)">
                  <c:v>813971448817</c:v>
                </c:pt>
                <c:pt idx="646" formatCode="#,##0_);[Red]\(#,##0\)">
                  <c:v>820121555698</c:v>
                </c:pt>
                <c:pt idx="647" formatCode="#,##0_);[Red]\(#,##0\)">
                  <c:v>828934945677</c:v>
                </c:pt>
                <c:pt idx="648" formatCode="#,##0_);[Red]\(#,##0\)">
                  <c:v>827076081434</c:v>
                </c:pt>
                <c:pt idx="649" formatCode="#,##0_);[Red]\(#,##0\)">
                  <c:v>820088406332</c:v>
                </c:pt>
                <c:pt idx="650" formatCode="#,##0_);[Red]\(#,##0\)">
                  <c:v>824600991575</c:v>
                </c:pt>
                <c:pt idx="651" formatCode="#,##0_);[Red]\(#,##0\)">
                  <c:v>841916707605</c:v>
                </c:pt>
                <c:pt idx="652" formatCode="#,##0_);[Red]\(#,##0\)">
                  <c:v>843948973252</c:v>
                </c:pt>
                <c:pt idx="653" formatCode="#,##0_);[Red]\(#,##0\)">
                  <c:v>845208682080</c:v>
                </c:pt>
                <c:pt idx="654" formatCode="#,##0_);[Red]\(#,##0\)">
                  <c:v>842959312066</c:v>
                </c:pt>
                <c:pt idx="655" formatCode="#,##0_);[Red]\(#,##0\)">
                  <c:v>858239652106</c:v>
                </c:pt>
                <c:pt idx="656" formatCode="#,##0_);[Red]\(#,##0\)">
                  <c:v>857999200413</c:v>
                </c:pt>
                <c:pt idx="657" formatCode="#,##0_);[Red]\(#,##0\)">
                  <c:v>863319681353</c:v>
                </c:pt>
                <c:pt idx="658" formatCode="#,##0_);[Red]\(#,##0\)">
                  <c:v>852972540585</c:v>
                </c:pt>
                <c:pt idx="659" formatCode="#,##0_);[Red]\(#,##0\)">
                  <c:v>863826449261</c:v>
                </c:pt>
                <c:pt idx="660" formatCode="#,##0_);[Red]\(#,##0\)">
                  <c:v>863860586047</c:v>
                </c:pt>
                <c:pt idx="661" formatCode="#,##0_);[Red]\(#,##0\)">
                  <c:v>856905152957</c:v>
                </c:pt>
                <c:pt idx="662" formatCode="#,##0_);[Red]\(#,##0\)">
                  <c:v>848378754589</c:v>
                </c:pt>
                <c:pt idx="663" formatCode="#,##0_);[Red]\(#,##0\)">
                  <c:v>848023259123</c:v>
                </c:pt>
                <c:pt idx="664" formatCode="#,##0_);[Red]\(#,##0\)">
                  <c:v>833539187814</c:v>
                </c:pt>
                <c:pt idx="665" formatCode="#,##0_);[Red]\(#,##0\)">
                  <c:v>846741689225</c:v>
                </c:pt>
                <c:pt idx="666" formatCode="#,##0_);[Red]\(#,##0\)">
                  <c:v>834212180041</c:v>
                </c:pt>
                <c:pt idx="667" formatCode="#,##0_);[Red]\(#,##0\)">
                  <c:v>831860949560</c:v>
                </c:pt>
                <c:pt idx="668" formatCode="#,##0_);[Red]\(#,##0\)">
                  <c:v>839504750382</c:v>
                </c:pt>
                <c:pt idx="669" formatCode="#,##0_);[Red]\(#,##0\)">
                  <c:v>840006595565</c:v>
                </c:pt>
                <c:pt idx="670" formatCode="#,##0_);[Red]\(#,##0\)">
                  <c:v>852128418901</c:v>
                </c:pt>
                <c:pt idx="671" formatCode="#,##0_);[Red]\(#,##0\)">
                  <c:v>851242134968</c:v>
                </c:pt>
                <c:pt idx="672" formatCode="#,##0_);[Red]\(#,##0\)">
                  <c:v>855179716717</c:v>
                </c:pt>
                <c:pt idx="673" formatCode="#,##0_);[Red]\(#,##0\)">
                  <c:v>857968271002</c:v>
                </c:pt>
                <c:pt idx="674" formatCode="#,##0_);[Red]\(#,##0\)">
                  <c:v>870018165025</c:v>
                </c:pt>
                <c:pt idx="675" formatCode="#,##0_);[Red]\(#,##0\)">
                  <c:v>865160543419</c:v>
                </c:pt>
                <c:pt idx="676" formatCode="#,##0_);[Red]\(#,##0\)">
                  <c:v>858450080558</c:v>
                </c:pt>
                <c:pt idx="677" formatCode="#,##0_);[Red]\(#,##0\)">
                  <c:v>848547550248</c:v>
                </c:pt>
                <c:pt idx="678" formatCode="#,##0_);[Red]\(#,##0\)">
                  <c:v>850801151034</c:v>
                </c:pt>
                <c:pt idx="679" formatCode="#,##0_);[Red]\(#,##0\)">
                  <c:v>846896162797</c:v>
                </c:pt>
                <c:pt idx="680" formatCode="#,##0_);[Red]\(#,##0\)">
                  <c:v>841266535186</c:v>
                </c:pt>
                <c:pt idx="681" formatCode="#,##0_);[Red]\(#,##0\)">
                  <c:v>847302648195</c:v>
                </c:pt>
                <c:pt idx="682" formatCode="#,##0_);[Red]\(#,##0\)">
                  <c:v>856206667051</c:v>
                </c:pt>
                <c:pt idx="683" formatCode="#,##0_);[Red]\(#,##0\)">
                  <c:v>863775496562</c:v>
                </c:pt>
                <c:pt idx="684" formatCode="#,##0_);[Red]\(#,##0\)">
                  <c:v>865037460784</c:v>
                </c:pt>
                <c:pt idx="685" formatCode="#,##0_);[Red]\(#,##0\)">
                  <c:v>878081818287</c:v>
                </c:pt>
                <c:pt idx="686" formatCode="#,##0_);[Red]\(#,##0\)">
                  <c:v>888476880523</c:v>
                </c:pt>
                <c:pt idx="687" formatCode="#,##0_);[Red]\(#,##0\)">
                  <c:v>891188473921</c:v>
                </c:pt>
                <c:pt idx="688" formatCode="#,##0_);[Red]\(#,##0\)">
                  <c:v>888648491087</c:v>
                </c:pt>
                <c:pt idx="689" formatCode="#,##0_);[Red]\(#,##0\)">
                  <c:v>872705669777</c:v>
                </c:pt>
                <c:pt idx="690" formatCode="#,##0_);[Red]\(#,##0\)">
                  <c:v>876794081808</c:v>
                </c:pt>
                <c:pt idx="691" formatCode="#,##0_);[Red]\(#,##0\)">
                  <c:v>878730121444</c:v>
                </c:pt>
                <c:pt idx="692" formatCode="#,##0_);[Red]\(#,##0\)">
                  <c:v>885366512876</c:v>
                </c:pt>
                <c:pt idx="693" formatCode="#,##0_);[Red]\(#,##0\)">
                  <c:v>884002154173</c:v>
                </c:pt>
                <c:pt idx="694" formatCode="#,##0_);[Red]\(#,##0\)">
                  <c:v>895357879767</c:v>
                </c:pt>
                <c:pt idx="695" formatCode="#,##0_);[Red]\(#,##0\)">
                  <c:v>897764518957</c:v>
                </c:pt>
                <c:pt idx="696" formatCode="#,##0_);[Red]\(#,##0\)">
                  <c:v>901042919621</c:v>
                </c:pt>
                <c:pt idx="697" formatCode="#,##0_);[Red]\(#,##0\)">
                  <c:v>899348638629</c:v>
                </c:pt>
                <c:pt idx="698" formatCode="#,##0_);[Red]\(#,##0\)">
                  <c:v>915640378578</c:v>
                </c:pt>
                <c:pt idx="699" formatCode="#,##0_);[Red]\(#,##0\)">
                  <c:v>909844261470</c:v>
                </c:pt>
                <c:pt idx="700" formatCode="#,##0_);[Red]\(#,##0\)">
                  <c:v>893837663582</c:v>
                </c:pt>
                <c:pt idx="701" formatCode="#,##0_);[Red]\(#,##0\)">
                  <c:v>887014099866</c:v>
                </c:pt>
                <c:pt idx="702" formatCode="#,##0_);[Red]\(#,##0\)">
                  <c:v>887430599439</c:v>
                </c:pt>
                <c:pt idx="703" formatCode="#,##0_);[Red]\(#,##0\)">
                  <c:v>896526817132</c:v>
                </c:pt>
                <c:pt idx="704" formatCode="#,##0_);[Red]\(#,##0\)">
                  <c:v>897837482939</c:v>
                </c:pt>
                <c:pt idx="705" formatCode="#,##0_);[Red]\(#,##0\)">
                  <c:v>913100573238</c:v>
                </c:pt>
                <c:pt idx="706" formatCode="#,##0_);[Red]\(#,##0\)">
                  <c:v>915241075297</c:v>
                </c:pt>
                <c:pt idx="707" formatCode="#,##0_);[Red]\(#,##0\)">
                  <c:v>913483914531</c:v>
                </c:pt>
                <c:pt idx="708" formatCode="#,##0_);[Red]\(#,##0\)">
                  <c:v>922292114445</c:v>
                </c:pt>
                <c:pt idx="709" formatCode="#,##0_);[Red]\(#,##0\)">
                  <c:v>915262920868</c:v>
                </c:pt>
                <c:pt idx="710" formatCode="#,##0_);[Red]\(#,##0\)">
                  <c:v>916929753126</c:v>
                </c:pt>
                <c:pt idx="711" formatCode="#,##0_);[Red]\(#,##0\)">
                  <c:v>917313507724</c:v>
                </c:pt>
                <c:pt idx="712" formatCode="#,##0_);[Red]\(#,##0\)">
                  <c:v>910106660908</c:v>
                </c:pt>
                <c:pt idx="713" formatCode="#,##0_);[Red]\(#,##0\)">
                  <c:v>907383341704</c:v>
                </c:pt>
                <c:pt idx="714" formatCode="#,##0_);[Red]\(#,##0\)">
                  <c:v>912024891826</c:v>
                </c:pt>
                <c:pt idx="715" formatCode="#,##0_);[Red]\(#,##0\)">
                  <c:v>917586942467</c:v>
                </c:pt>
                <c:pt idx="716" formatCode="#,##0_);[Red]\(#,##0\)">
                  <c:v>916361194935</c:v>
                </c:pt>
                <c:pt idx="717" formatCode="#,##0_);[Red]\(#,##0\)">
                  <c:v>909447401974</c:v>
                </c:pt>
                <c:pt idx="718" formatCode="#,##0_);[Red]\(#,##0\)">
                  <c:v>921035989030</c:v>
                </c:pt>
                <c:pt idx="719" formatCode="#,##0_);[Red]\(#,##0\)">
                  <c:v>916974873419</c:v>
                </c:pt>
                <c:pt idx="720" formatCode="#,##0_);[Red]\(#,##0\)">
                  <c:v>926094573246</c:v>
                </c:pt>
                <c:pt idx="721" formatCode="#,##0_);[Red]\(#,##0\)">
                  <c:v>921025937647</c:v>
                </c:pt>
                <c:pt idx="722" formatCode="#,##0_);[Red]\(#,##0\)">
                  <c:v>896720781420</c:v>
                </c:pt>
                <c:pt idx="723" formatCode="#,##0_);[Red]\(#,##0\)">
                  <c:v>883794666182</c:v>
                </c:pt>
                <c:pt idx="724" formatCode="#,##0_);[Red]\(#,##0\)">
                  <c:v>874532083473</c:v>
                </c:pt>
                <c:pt idx="725" formatCode="#,##0_);[Red]\(#,##0\)">
                  <c:v>875201703184</c:v>
                </c:pt>
                <c:pt idx="726" formatCode="#,##0_);[Red]\(#,##0\)">
                  <c:v>872137484006</c:v>
                </c:pt>
                <c:pt idx="727" formatCode="#,##0_);[Red]\(#,##0\)">
                  <c:v>889114245321</c:v>
                </c:pt>
                <c:pt idx="728" formatCode="#,##0_);[Red]\(#,##0\)">
                  <c:v>897104169994</c:v>
                </c:pt>
                <c:pt idx="729" formatCode="#,##0_);[Red]\(#,##0\)">
                  <c:v>895861826973</c:v>
                </c:pt>
                <c:pt idx="730" formatCode="#,##0_);[Red]\(#,##0\)">
                  <c:v>875570130704</c:v>
                </c:pt>
                <c:pt idx="731" formatCode="#,##0_);[Red]\(#,##0\)">
                  <c:v>870458542988</c:v>
                </c:pt>
                <c:pt idx="732" formatCode="#,##0_);[Red]\(#,##0\)">
                  <c:v>860995909456</c:v>
                </c:pt>
                <c:pt idx="733" formatCode="#,##0_);[Red]\(#,##0\)">
                  <c:v>876224052982</c:v>
                </c:pt>
                <c:pt idx="734" formatCode="#,##0_);[Red]\(#,##0\)">
                  <c:v>878167074217</c:v>
                </c:pt>
                <c:pt idx="735" formatCode="#,##0_);[Red]\(#,##0\)">
                  <c:v>894175612045</c:v>
                </c:pt>
                <c:pt idx="736" formatCode="#,##0_);[Red]\(#,##0\)">
                  <c:v>887110902295</c:v>
                </c:pt>
                <c:pt idx="737" formatCode="#,##0_);[Red]\(#,##0\)">
                  <c:v>898517938468</c:v>
                </c:pt>
                <c:pt idx="738" formatCode="#,##0_);[Red]\(#,##0\)">
                  <c:v>888234929090</c:v>
                </c:pt>
                <c:pt idx="739" formatCode="#,##0_);[Red]\(#,##0\)">
                  <c:v>894516515351</c:v>
                </c:pt>
                <c:pt idx="740" formatCode="#,##0_);[Red]\(#,##0\)">
                  <c:v>881586763043</c:v>
                </c:pt>
                <c:pt idx="741" formatCode="#,##0_);[Red]\(#,##0\)">
                  <c:v>878664831188</c:v>
                </c:pt>
                <c:pt idx="742" formatCode="#,##0_);[Red]\(#,##0\)">
                  <c:v>899311419789</c:v>
                </c:pt>
                <c:pt idx="743" formatCode="#,##0_);[Red]\(#,##0\)">
                  <c:v>909062399012</c:v>
                </c:pt>
                <c:pt idx="744" formatCode="#,##0_);[Red]\(#,##0\)">
                  <c:v>912348802608</c:v>
                </c:pt>
                <c:pt idx="745" formatCode="#,##0_);[Red]\(#,##0\)">
                  <c:v>907763976213</c:v>
                </c:pt>
                <c:pt idx="746" formatCode="#,##0_);[Red]\(#,##0\)">
                  <c:v>903727984525</c:v>
                </c:pt>
                <c:pt idx="747" formatCode="#,##0_);[Red]\(#,##0\)">
                  <c:v>901023987390</c:v>
                </c:pt>
                <c:pt idx="748" formatCode="#,##0_);[Red]\(#,##0\)">
                  <c:v>915439158054</c:v>
                </c:pt>
                <c:pt idx="749" formatCode="#,##0_);[Red]\(#,##0\)">
                  <c:v>909017176170</c:v>
                </c:pt>
                <c:pt idx="750" formatCode="#,##0_);[Red]\(#,##0\)">
                  <c:v>917120402234</c:v>
                </c:pt>
                <c:pt idx="751" formatCode="#,##0_);[Red]\(#,##0\)">
                  <c:v>915699641605</c:v>
                </c:pt>
                <c:pt idx="752" formatCode="#,##0_);[Red]\(#,##0\)">
                  <c:v>915611844860</c:v>
                </c:pt>
                <c:pt idx="753" formatCode="#,##0_);[Red]\(#,##0\)">
                  <c:v>917379652869</c:v>
                </c:pt>
                <c:pt idx="754" formatCode="#,##0_);[Red]\(#,##0\)">
                  <c:v>912036957784</c:v>
                </c:pt>
                <c:pt idx="755" formatCode="#,##0_);[Red]\(#,##0\)">
                  <c:v>912734062931</c:v>
                </c:pt>
                <c:pt idx="756" formatCode="#,##0_);[Red]\(#,##0\)">
                  <c:v>902321226316</c:v>
                </c:pt>
                <c:pt idx="757" formatCode="#,##0_);[Red]\(#,##0\)">
                  <c:v>904483261523</c:v>
                </c:pt>
                <c:pt idx="758" formatCode="#,##0_);[Red]\(#,##0\)">
                  <c:v>898280272126</c:v>
                </c:pt>
                <c:pt idx="759" formatCode="#,##0_);[Red]\(#,##0\)">
                  <c:v>887743667729</c:v>
                </c:pt>
                <c:pt idx="760" formatCode="#,##0_);[Red]\(#,##0\)">
                  <c:v>885871896011</c:v>
                </c:pt>
                <c:pt idx="761" formatCode="#,##0_);[Red]\(#,##0\)">
                  <c:v>896476943021</c:v>
                </c:pt>
                <c:pt idx="762" formatCode="#,##0_);[Red]\(#,##0\)">
                  <c:v>890368032550</c:v>
                </c:pt>
                <c:pt idx="763" formatCode="#,##0_);[Red]\(#,##0\)">
                  <c:v>877978035041</c:v>
                </c:pt>
                <c:pt idx="764" formatCode="#,##0_);[Red]\(#,##0\)">
                  <c:v>881339022532</c:v>
                </c:pt>
                <c:pt idx="765" formatCode="#,##0_);[Red]\(#,##0\)">
                  <c:v>875493327846</c:v>
                </c:pt>
                <c:pt idx="766" formatCode="#,##0_);[Red]\(#,##0\)">
                  <c:v>882741795345</c:v>
                </c:pt>
                <c:pt idx="767" formatCode="#,##0_);[Red]\(#,##0\)">
                  <c:v>873983796471</c:v>
                </c:pt>
                <c:pt idx="768" formatCode="#,##0_);[Red]\(#,##0\)">
                  <c:v>875305990727</c:v>
                </c:pt>
                <c:pt idx="769" formatCode="#,##0_);[Red]\(#,##0\)">
                  <c:v>880303331365</c:v>
                </c:pt>
                <c:pt idx="770" formatCode="#,##0_);[Red]\(#,##0\)">
                  <c:v>884637657295</c:v>
                </c:pt>
                <c:pt idx="771" formatCode="#,##0_);[Red]\(#,##0\)">
                  <c:v>874203129335</c:v>
                </c:pt>
                <c:pt idx="772" formatCode="#,##0_);[Red]\(#,##0\)">
                  <c:v>883917118631</c:v>
                </c:pt>
                <c:pt idx="773" formatCode="#,##0_);[Red]\(#,##0\)">
                  <c:v>878685010252</c:v>
                </c:pt>
                <c:pt idx="774" formatCode="#,##0_);[Red]\(#,##0\)">
                  <c:v>872178226964</c:v>
                </c:pt>
                <c:pt idx="775" formatCode="#,##0_);[Red]\(#,##0\)">
                  <c:v>872564616846</c:v>
                </c:pt>
                <c:pt idx="776" formatCode="#,##0_);[Red]\(#,##0\)">
                  <c:v>880091715843</c:v>
                </c:pt>
                <c:pt idx="777" formatCode="#,##0_);[Red]\(#,##0\)">
                  <c:v>878586026644</c:v>
                </c:pt>
                <c:pt idx="778" formatCode="#,##0_);[Red]\(#,##0\)">
                  <c:v>864751836179</c:v>
                </c:pt>
                <c:pt idx="779" formatCode="#,##0_);[Red]\(#,##0\)">
                  <c:v>841310587156</c:v>
                </c:pt>
                <c:pt idx="780" formatCode="#,##0_);[Red]\(#,##0\)">
                  <c:v>868344512660</c:v>
                </c:pt>
                <c:pt idx="781" formatCode="#,##0_);[Red]\(#,##0\)">
                  <c:v>855266407220</c:v>
                </c:pt>
                <c:pt idx="782" formatCode="#,##0_);[Red]\(#,##0\)">
                  <c:v>767695116324</c:v>
                </c:pt>
                <c:pt idx="783" formatCode="#,##0_);[Red]\(#,##0\)">
                  <c:v>728315492421</c:v>
                </c:pt>
                <c:pt idx="784" formatCode="#,##0_);[Red]\(#,##0\)">
                  <c:v>678167921347</c:v>
                </c:pt>
                <c:pt idx="785" formatCode="#,##0_);[Red]\(#,##0\)">
                  <c:v>743358148041</c:v>
                </c:pt>
                <c:pt idx="786" formatCode="#,##0_);[Red]\(#,##0\)">
                  <c:v>766776589938</c:v>
                </c:pt>
                <c:pt idx="787" formatCode="#,##0_);[Red]\(#,##0\)">
                  <c:v>785162361288</c:v>
                </c:pt>
                <c:pt idx="788" formatCode="#,##0_);[Red]\(#,##0\)">
                  <c:v>807773679118</c:v>
                </c:pt>
                <c:pt idx="789" formatCode="#,##0_);[Red]\(#,##0\)">
                  <c:v>791420856105</c:v>
                </c:pt>
                <c:pt idx="790" formatCode="#,##0_);[Red]\(#,##0\)">
                  <c:v>784010162843</c:v>
                </c:pt>
                <c:pt idx="791" formatCode="#,##0_);[Red]\(#,##0\)">
                  <c:v>779148363239</c:v>
                </c:pt>
                <c:pt idx="792" formatCode="#,##0_);[Red]\(#,##0\)">
                  <c:v>767716381729</c:v>
                </c:pt>
                <c:pt idx="793" formatCode="#,##0_);[Red]\(#,##0\)">
                  <c:v>758849201191</c:v>
                </c:pt>
                <c:pt idx="794" formatCode="#,##0_);[Red]\(#,##0\)">
                  <c:v>785070359156</c:v>
                </c:pt>
                <c:pt idx="795" formatCode="#,##0_);[Red]\(#,##0\)">
                  <c:v>780211114371</c:v>
                </c:pt>
                <c:pt idx="796" formatCode="#,##0_);[Red]\(#,##0\)">
                  <c:v>791753033049</c:v>
                </c:pt>
                <c:pt idx="797" formatCode="#,##0_);[Red]\(#,##0\)">
                  <c:v>800568689266</c:v>
                </c:pt>
                <c:pt idx="798" formatCode="#,##0_);[Red]\(#,##0\)">
                  <c:v>811022721808</c:v>
                </c:pt>
                <c:pt idx="799" formatCode="#,##0_);[Red]\(#,##0\)">
                  <c:v>801640696581</c:v>
                </c:pt>
                <c:pt idx="800" formatCode="#,##0_);[Red]\(#,##0\)">
                  <c:v>815175871658</c:v>
                </c:pt>
                <c:pt idx="801" formatCode="#,##0_);[Red]\(#,##0\)">
                  <c:v>802033747477</c:v>
                </c:pt>
                <c:pt idx="802" formatCode="#,##0_);[Red]\(#,##0\)">
                  <c:v>815736366684</c:v>
                </c:pt>
                <c:pt idx="803" formatCode="#,##0_);[Red]\(#,##0\)">
                  <c:v>810501482863</c:v>
                </c:pt>
                <c:pt idx="804" formatCode="#,##0_);[Red]\(#,##0\)">
                  <c:v>813373621954</c:v>
                </c:pt>
                <c:pt idx="805" formatCode="#,##0_);[Red]\(#,##0\)">
                  <c:v>820077064286</c:v>
                </c:pt>
                <c:pt idx="806" formatCode="#,##0_);[Red]\(#,##0\)">
                  <c:v>834571757883</c:v>
                </c:pt>
                <c:pt idx="807" formatCode="#,##0_);[Red]\(#,##0\)">
                  <c:v>842760899688</c:v>
                </c:pt>
                <c:pt idx="808" formatCode="#,##0_);[Red]\(#,##0\)">
                  <c:v>851122039274</c:v>
                </c:pt>
                <c:pt idx="809" formatCode="#,##0_);[Red]\(#,##0\)">
                  <c:v>841855909220</c:v>
                </c:pt>
                <c:pt idx="810" formatCode="#,##0_);[Red]\(#,##0\)">
                  <c:v>840080191077</c:v>
                </c:pt>
                <c:pt idx="811" formatCode="#,##0_);[Red]\(#,##0\)">
                  <c:v>825817655987</c:v>
                </c:pt>
                <c:pt idx="812" formatCode="#,##0_);[Red]\(#,##0\)">
                  <c:v>828098937709</c:v>
                </c:pt>
                <c:pt idx="813" formatCode="#,##0_);[Red]\(#,##0\)">
                  <c:v>836583082820</c:v>
                </c:pt>
                <c:pt idx="814" formatCode="#,##0_);[Red]\(#,##0\)">
                  <c:v>831377778394</c:v>
                </c:pt>
                <c:pt idx="815" formatCode="#,##0_);[Red]\(#,##0\)">
                  <c:v>824868733884</c:v>
                </c:pt>
                <c:pt idx="816" formatCode="#,##0_);[Red]\(#,##0\)">
                  <c:v>839064483930</c:v>
                </c:pt>
                <c:pt idx="817" formatCode="#,##0_);[Red]\(#,##0\)">
                  <c:v>844732493140</c:v>
                </c:pt>
                <c:pt idx="818" formatCode="#,##0_);[Red]\(#,##0\)">
                  <c:v>855641649051</c:v>
                </c:pt>
                <c:pt idx="819" formatCode="#,##0_);[Red]\(#,##0\)">
                  <c:v>868062436175</c:v>
                </c:pt>
                <c:pt idx="820" formatCode="#,##0_);[Red]\(#,##0\)">
                  <c:v>864248559826</c:v>
                </c:pt>
                <c:pt idx="821" formatCode="#,##0_);[Red]\(#,##0\)">
                  <c:v>853534443585</c:v>
                </c:pt>
                <c:pt idx="822" formatCode="#,##0_);[Red]\(#,##0\)">
                  <c:v>869440320532</c:v>
                </c:pt>
                <c:pt idx="823" formatCode="#,##0_);[Red]\(#,##0\)">
                  <c:v>877998132367</c:v>
                </c:pt>
                <c:pt idx="824" formatCode="#,##0_);[Red]\(#,##0\)">
                  <c:v>873960511354</c:v>
                </c:pt>
                <c:pt idx="825" formatCode="#,##0_);[Red]\(#,##0\)">
                  <c:v>883304847962</c:v>
                </c:pt>
                <c:pt idx="826" formatCode="#,##0_);[Red]\(#,##0\)">
                  <c:v>901501593850</c:v>
                </c:pt>
                <c:pt idx="827" formatCode="#,##0_);[Red]\(#,##0\)">
                  <c:v>911788964694</c:v>
                </c:pt>
                <c:pt idx="828" formatCode="#,##0_);[Red]\(#,##0\)">
                  <c:v>920396443255</c:v>
                </c:pt>
                <c:pt idx="829" formatCode="#,##0_);[Red]\(#,##0\)">
                  <c:v>915136429244</c:v>
                </c:pt>
                <c:pt idx="830" formatCode="#,##0_);[Red]\(#,##0\)">
                  <c:v>921460147035</c:v>
                </c:pt>
                <c:pt idx="831" formatCode="#,##0_);[Red]\(#,##0\)">
                  <c:v>919463253293</c:v>
                </c:pt>
                <c:pt idx="832" formatCode="#,##0_);[Red]\(#,##0\)">
                  <c:v>926209092512</c:v>
                </c:pt>
                <c:pt idx="833" formatCode="#,##0_);[Red]\(#,##0\)">
                  <c:v>912643570698</c:v>
                </c:pt>
                <c:pt idx="834" formatCode="#,##0_);[Red]\(#,##0\)">
                  <c:v>905504726189</c:v>
                </c:pt>
                <c:pt idx="835" formatCode="#,##0_);[Red]\(#,##0\)">
                  <c:v>908988088013</c:v>
                </c:pt>
                <c:pt idx="836" formatCode="#,##0_);[Red]\(#,##0\)">
                  <c:v>919263539766</c:v>
                </c:pt>
                <c:pt idx="837" formatCode="#,##0_);[Red]\(#,##0\)">
                  <c:v>921415985254</c:v>
                </c:pt>
                <c:pt idx="838" formatCode="#,##0_);[Red]\(#,##0\)">
                  <c:v>919124985721</c:v>
                </c:pt>
                <c:pt idx="839" formatCode="#,##0_);[Red]\(#,##0\)">
                  <c:v>934562021504</c:v>
                </c:pt>
                <c:pt idx="840" formatCode="#,##0_);[Red]\(#,##0\)">
                  <c:v>929591392629</c:v>
                </c:pt>
                <c:pt idx="841" formatCode="#,##0_);[Red]\(#,##0\)">
                  <c:v>936496918069</c:v>
                </c:pt>
                <c:pt idx="842" formatCode="#,##0_);[Red]\(#,##0\)">
                  <c:v>933019275545</c:v>
                </c:pt>
                <c:pt idx="843" formatCode="#,##0_);[Red]\(#,##0\)">
                  <c:v>942825455547</c:v>
                </c:pt>
                <c:pt idx="844" formatCode="#,##0_);[Red]\(#,##0\)">
                  <c:v>929621293075</c:v>
                </c:pt>
                <c:pt idx="845" formatCode="#,##0_);[Red]\(#,##0\)">
                  <c:v>919605744498</c:v>
                </c:pt>
                <c:pt idx="846" formatCode="#,##0_);[Red]\(#,##0\)">
                  <c:v>908116945910</c:v>
                </c:pt>
                <c:pt idx="847" formatCode="#,##0_);[Red]\(#,##0\)">
                  <c:v>914832197306</c:v>
                </c:pt>
                <c:pt idx="848" formatCode="#,##0_);[Red]\(#,##0\)">
                  <c:v>917464708003</c:v>
                </c:pt>
                <c:pt idx="849" formatCode="#,##0_);[Red]\(#,##0\)">
                  <c:v>913493982063</c:v>
                </c:pt>
                <c:pt idx="850" formatCode="#,##0_);[Red]\(#,##0\)">
                  <c:v>908997040224</c:v>
                </c:pt>
                <c:pt idx="851" formatCode="#,##0_);[Red]\(#,##0\)">
                  <c:v>913565904641</c:v>
                </c:pt>
                <c:pt idx="852" formatCode="#,##0_);[Red]\(#,##0\)">
                  <c:v>919122638371</c:v>
                </c:pt>
                <c:pt idx="853" formatCode="#,##0_);[Red]\(#,##0\)">
                  <c:v>925354130653</c:v>
                </c:pt>
                <c:pt idx="854" formatCode="#,##0_);[Red]\(#,##0\)">
                  <c:v>918232573860</c:v>
                </c:pt>
                <c:pt idx="855" formatCode="#,##0_);[Red]\(#,##0\)">
                  <c:v>909871437579</c:v>
                </c:pt>
                <c:pt idx="856" formatCode="#,##0_);[Red]\(#,##0\)">
                  <c:v>894658553890</c:v>
                </c:pt>
                <c:pt idx="857" formatCode="#,##0_);[Red]\(#,##0\)">
                  <c:v>910040920936</c:v>
                </c:pt>
                <c:pt idx="858" formatCode="#,##0_);[Red]\(#,##0\)">
                  <c:v>911581477663</c:v>
                </c:pt>
                <c:pt idx="859" formatCode="#,##0_);[Red]\(#,##0\)">
                  <c:v>902470791379</c:v>
                </c:pt>
                <c:pt idx="860" formatCode="#,##0_);[Red]\(#,##0\)">
                  <c:v>900148670368</c:v>
                </c:pt>
                <c:pt idx="861" formatCode="#,##0_);[Red]\(#,##0\)">
                  <c:v>897133369335</c:v>
                </c:pt>
                <c:pt idx="862" formatCode="#,##0_);[Red]\(#,##0\)">
                  <c:v>896407518442</c:v>
                </c:pt>
                <c:pt idx="863" formatCode="#,##0_);[Red]\(#,##0\)">
                  <c:v>900877895814</c:v>
                </c:pt>
                <c:pt idx="864" formatCode="#,##0_);[Red]\(#,##0\)">
                  <c:v>905792207078</c:v>
                </c:pt>
                <c:pt idx="865" formatCode="#,##0_);[Red]\(#,##0\)">
                  <c:v>903550065640</c:v>
                </c:pt>
                <c:pt idx="866" formatCode="#,##0_);[Red]\(#,##0\)">
                  <c:v>910312729663</c:v>
                </c:pt>
                <c:pt idx="867" formatCode="#,##0_);[Red]\(#,##0\)">
                  <c:v>907468334957</c:v>
                </c:pt>
                <c:pt idx="868" formatCode="#,##0_);[Red]\(#,##0\)">
                  <c:v>908626760812</c:v>
                </c:pt>
                <c:pt idx="869" formatCode="#,##0_);[Red]\(#,##0\)">
                  <c:v>909542431106</c:v>
                </c:pt>
                <c:pt idx="870" formatCode="#,##0_);[Red]\(#,##0\)">
                  <c:v>920489770741</c:v>
                </c:pt>
                <c:pt idx="871" formatCode="#,##0_);[Red]\(#,##0\)">
                  <c:v>926971448654</c:v>
                </c:pt>
                <c:pt idx="872" formatCode="#,##0_);[Red]\(#,##0\)">
                  <c:v>934588129979</c:v>
                </c:pt>
                <c:pt idx="873" formatCode="#,##0_);[Red]\(#,##0\)">
                  <c:v>935980520764</c:v>
                </c:pt>
                <c:pt idx="874" formatCode="#,##0_);[Red]\(#,##0\)">
                  <c:v>940507895163</c:v>
                </c:pt>
                <c:pt idx="875" formatCode="#,##0_);[Red]\(#,##0\)">
                  <c:v>949492241780</c:v>
                </c:pt>
                <c:pt idx="876" formatCode="#,##0_);[Red]\(#,##0\)">
                  <c:v>936390060976</c:v>
                </c:pt>
                <c:pt idx="877" formatCode="#,##0_);[Red]\(#,##0\)">
                  <c:v>928595605939</c:v>
                </c:pt>
                <c:pt idx="878" formatCode="#,##0_);[Red]\(#,##0\)">
                  <c:v>943573548969</c:v>
                </c:pt>
                <c:pt idx="879" formatCode="#,##0_);[Red]\(#,##0\)">
                  <c:v>924897648069</c:v>
                </c:pt>
                <c:pt idx="880" formatCode="#,##0_);[Red]\(#,##0\)">
                  <c:v>943653444486</c:v>
                </c:pt>
                <c:pt idx="881" formatCode="#,##0_);[Red]\(#,##0\)">
                  <c:v>953104265124</c:v>
                </c:pt>
                <c:pt idx="882" formatCode="#,##0_);[Red]\(#,##0\)">
                  <c:v>960183875009</c:v>
                </c:pt>
                <c:pt idx="883" formatCode="#,##0_);[Red]\(#,##0\)">
                  <c:v>945516350644</c:v>
                </c:pt>
                <c:pt idx="884" formatCode="#,##0_);[Red]\(#,##0\)">
                  <c:v>949182197310</c:v>
                </c:pt>
                <c:pt idx="885" formatCode="#,##0_);[Red]\(#,##0\)">
                  <c:v>943677009398</c:v>
                </c:pt>
                <c:pt idx="886" formatCode="#,##0_);[Red]\(#,##0\)">
                  <c:v>945921838380</c:v>
                </c:pt>
                <c:pt idx="887" formatCode="#,##0_);[Red]\(#,##0\)">
                  <c:v>947684369849</c:v>
                </c:pt>
                <c:pt idx="888" formatCode="#,##0_);[Red]\(#,##0\)">
                  <c:v>952486449253</c:v>
                </c:pt>
                <c:pt idx="889" formatCode="#,##0_);[Red]\(#,##0\)">
                  <c:v>963010692739</c:v>
                </c:pt>
                <c:pt idx="890" formatCode="#,##0_);[Red]\(#,##0\)">
                  <c:v>974365826851</c:v>
                </c:pt>
                <c:pt idx="891" formatCode="#,##0_);[Red]\(#,##0\)">
                  <c:v>980886818297</c:v>
                </c:pt>
                <c:pt idx="892" formatCode="#,##0_);[Red]\(#,##0\)">
                  <c:v>990282166182</c:v>
                </c:pt>
                <c:pt idx="893" formatCode="#,##0_);[Red]\(#,##0\)">
                  <c:v>983575087378</c:v>
                </c:pt>
                <c:pt idx="894" formatCode="#,##0_);[Red]\(#,##0\)">
                  <c:v>986389490705</c:v>
                </c:pt>
                <c:pt idx="895" formatCode="#,##0_);[Red]\(#,##0\)">
                  <c:v>981347347641</c:v>
                </c:pt>
                <c:pt idx="896" formatCode="#,##0_);[Red]\(#,##0\)">
                  <c:v>989671166270</c:v>
                </c:pt>
                <c:pt idx="897" formatCode="#,##0_);[Red]\(#,##0\)">
                  <c:v>988961655007</c:v>
                </c:pt>
                <c:pt idx="898" formatCode="#,##0_);[Red]\(#,##0\)">
                  <c:v>992754581179</c:v>
                </c:pt>
                <c:pt idx="899" formatCode="#,##0_);[Red]\(#,##0\)">
                  <c:v>1002437398679</c:v>
                </c:pt>
                <c:pt idx="900" formatCode="#,##0_);[Red]\(#,##0\)">
                  <c:v>1011359395180</c:v>
                </c:pt>
                <c:pt idx="901" formatCode="#,##0_);[Red]\(#,##0\)">
                  <c:v>995957868671</c:v>
                </c:pt>
                <c:pt idx="902" formatCode="#,##0_);[Red]\(#,##0\)">
                  <c:v>1003424318805</c:v>
                </c:pt>
                <c:pt idx="903" formatCode="#,##0_);[Red]\(#,##0\)">
                  <c:v>999737838468</c:v>
                </c:pt>
                <c:pt idx="904" formatCode="#,##0_);[Red]\(#,##0\)">
                  <c:v>984674656485</c:v>
                </c:pt>
              </c:numCache>
              <c:extLst/>
            </c:numRef>
          </c:val>
          <c:extLst>
            <c:ext xmlns:c16="http://schemas.microsoft.com/office/drawing/2014/chart" uri="{C3380CC4-5D6E-409C-BE32-E72D297353CC}">
              <c16:uniqueId val="{00000000-AC54-4149-9223-5AEC2A37B491}"/>
            </c:ext>
          </c:extLst>
        </c:ser>
        <c:ser>
          <c:idx val="2"/>
          <c:order val="1"/>
          <c:tx>
            <c:strRef>
              <c:f>Sheet1!$Z$2</c:f>
              <c:strCache>
                <c:ptCount val="1"/>
                <c:pt idx="0">
                  <c:v>buffer(庫存餘額)            (值)24.69%</c:v>
                </c:pt>
              </c:strCache>
            </c:strRef>
          </c:tx>
          <c:spPr>
            <a:solidFill>
              <a:srgbClr val="4F81BD">
                <a:lumMod val="75000"/>
                <a:alpha val="88000"/>
              </a:srgbClr>
            </a:solidFill>
          </c:spPr>
          <c:cat>
            <c:strRef>
              <c:f>(Sheet1!$A$2460:$A$2462,Sheet1!$A$2464:$A$3365)</c:f>
              <c:strCache>
                <c:ptCount val="905"/>
                <c:pt idx="0">
                  <c:v>2022/01/03</c:v>
                </c:pt>
                <c:pt idx="1">
                  <c:v>2022/01/04</c:v>
                </c:pt>
                <c:pt idx="2">
                  <c:v>2022/01/05</c:v>
                </c:pt>
                <c:pt idx="3">
                  <c:v>2022/01/07</c:v>
                </c:pt>
                <c:pt idx="4">
                  <c:v>2022/01/10</c:v>
                </c:pt>
                <c:pt idx="5">
                  <c:v>2022/01/11</c:v>
                </c:pt>
                <c:pt idx="6">
                  <c:v>2022/01/12</c:v>
                </c:pt>
                <c:pt idx="7">
                  <c:v>2022/01/13</c:v>
                </c:pt>
                <c:pt idx="8">
                  <c:v>2022/01/14</c:v>
                </c:pt>
                <c:pt idx="9">
                  <c:v>2022/01/17</c:v>
                </c:pt>
                <c:pt idx="10">
                  <c:v>2022/01/18</c:v>
                </c:pt>
                <c:pt idx="11">
                  <c:v>2022/01/19</c:v>
                </c:pt>
                <c:pt idx="12">
                  <c:v>2022/01/20</c:v>
                </c:pt>
                <c:pt idx="13">
                  <c:v>2022/01/21</c:v>
                </c:pt>
                <c:pt idx="14">
                  <c:v>2022/01/24</c:v>
                </c:pt>
                <c:pt idx="15">
                  <c:v>2022/01/25</c:v>
                </c:pt>
                <c:pt idx="16">
                  <c:v>2022/01/26</c:v>
                </c:pt>
                <c:pt idx="17">
                  <c:v>2022/02/07</c:v>
                </c:pt>
                <c:pt idx="18">
                  <c:v>2022/02/08</c:v>
                </c:pt>
                <c:pt idx="19">
                  <c:v>2022/02/09</c:v>
                </c:pt>
                <c:pt idx="20">
                  <c:v>2022/02/10</c:v>
                </c:pt>
                <c:pt idx="21">
                  <c:v>2022/02/11</c:v>
                </c:pt>
                <c:pt idx="22">
                  <c:v>2022/02/14</c:v>
                </c:pt>
                <c:pt idx="23">
                  <c:v>2022/02/15</c:v>
                </c:pt>
                <c:pt idx="24">
                  <c:v>2022/02/16</c:v>
                </c:pt>
                <c:pt idx="25">
                  <c:v>2022/02/17</c:v>
                </c:pt>
                <c:pt idx="26">
                  <c:v>2022/02/18</c:v>
                </c:pt>
                <c:pt idx="27">
                  <c:v>2022/02/21</c:v>
                </c:pt>
                <c:pt idx="28">
                  <c:v>2022/02/22</c:v>
                </c:pt>
                <c:pt idx="29">
                  <c:v>2022/02/23</c:v>
                </c:pt>
                <c:pt idx="30">
                  <c:v>2022/02/24</c:v>
                </c:pt>
                <c:pt idx="31">
                  <c:v>2022/02/25</c:v>
                </c:pt>
                <c:pt idx="32">
                  <c:v>2022/03/01</c:v>
                </c:pt>
                <c:pt idx="33">
                  <c:v>2022/03/02</c:v>
                </c:pt>
                <c:pt idx="34">
                  <c:v>2022/03/03</c:v>
                </c:pt>
                <c:pt idx="35">
                  <c:v>2022/03/07</c:v>
                </c:pt>
                <c:pt idx="36">
                  <c:v>2022/03/08</c:v>
                </c:pt>
                <c:pt idx="37">
                  <c:v>2022/03/09</c:v>
                </c:pt>
                <c:pt idx="38">
                  <c:v>2022/03/10</c:v>
                </c:pt>
                <c:pt idx="39">
                  <c:v>2022/03/11</c:v>
                </c:pt>
                <c:pt idx="40">
                  <c:v>2022/03/14</c:v>
                </c:pt>
                <c:pt idx="41">
                  <c:v>2022/03/15</c:v>
                </c:pt>
                <c:pt idx="42">
                  <c:v>2022/03/16</c:v>
                </c:pt>
                <c:pt idx="43">
                  <c:v>2022/03/17</c:v>
                </c:pt>
                <c:pt idx="44">
                  <c:v>2022/03/18</c:v>
                </c:pt>
                <c:pt idx="45">
                  <c:v>2022/03/21</c:v>
                </c:pt>
                <c:pt idx="46">
                  <c:v>2022/03/22</c:v>
                </c:pt>
                <c:pt idx="47">
                  <c:v>2022/03/23</c:v>
                </c:pt>
                <c:pt idx="48">
                  <c:v>2022/03/24</c:v>
                </c:pt>
                <c:pt idx="49">
                  <c:v>2022/03/25</c:v>
                </c:pt>
                <c:pt idx="50">
                  <c:v>2022/03/28</c:v>
                </c:pt>
                <c:pt idx="51">
                  <c:v>2022/03/29</c:v>
                </c:pt>
                <c:pt idx="52">
                  <c:v>2022/03/30</c:v>
                </c:pt>
                <c:pt idx="53">
                  <c:v>2022/03/31</c:v>
                </c:pt>
                <c:pt idx="54">
                  <c:v>2022/04/01</c:v>
                </c:pt>
                <c:pt idx="55">
                  <c:v>2022/04/06</c:v>
                </c:pt>
                <c:pt idx="56">
                  <c:v>2022/04/07</c:v>
                </c:pt>
                <c:pt idx="57">
                  <c:v>2022/04/08</c:v>
                </c:pt>
                <c:pt idx="58">
                  <c:v>2022/04/11</c:v>
                </c:pt>
                <c:pt idx="59">
                  <c:v>2022/04/12</c:v>
                </c:pt>
                <c:pt idx="60">
                  <c:v>2022/04/13</c:v>
                </c:pt>
                <c:pt idx="61">
                  <c:v>2022/04/14</c:v>
                </c:pt>
                <c:pt idx="62">
                  <c:v>2022/04/15</c:v>
                </c:pt>
                <c:pt idx="63">
                  <c:v>2022/04/18</c:v>
                </c:pt>
                <c:pt idx="64">
                  <c:v>2022/04/19</c:v>
                </c:pt>
                <c:pt idx="65">
                  <c:v>2022/04/20</c:v>
                </c:pt>
                <c:pt idx="66">
                  <c:v>2022/04/21</c:v>
                </c:pt>
                <c:pt idx="67">
                  <c:v>2022/04/22</c:v>
                </c:pt>
                <c:pt idx="68">
                  <c:v>2022/04/25</c:v>
                </c:pt>
                <c:pt idx="69">
                  <c:v>2022/04/26</c:v>
                </c:pt>
                <c:pt idx="70">
                  <c:v>2022/04/27</c:v>
                </c:pt>
                <c:pt idx="71">
                  <c:v>2022/04/28</c:v>
                </c:pt>
                <c:pt idx="72">
                  <c:v>2022/04/29</c:v>
                </c:pt>
                <c:pt idx="73">
                  <c:v>2022/05/03</c:v>
                </c:pt>
                <c:pt idx="74">
                  <c:v>2022/05/04</c:v>
                </c:pt>
                <c:pt idx="75">
                  <c:v>2022/05/05</c:v>
                </c:pt>
                <c:pt idx="76">
                  <c:v>2022/05/06</c:v>
                </c:pt>
                <c:pt idx="77">
                  <c:v>2022/05/09</c:v>
                </c:pt>
                <c:pt idx="78">
                  <c:v>2022/05/10</c:v>
                </c:pt>
                <c:pt idx="79">
                  <c:v>2022/05/11</c:v>
                </c:pt>
                <c:pt idx="80">
                  <c:v>2022/05/12</c:v>
                </c:pt>
                <c:pt idx="81">
                  <c:v>2022/05/13</c:v>
                </c:pt>
                <c:pt idx="82">
                  <c:v>2022/05/16</c:v>
                </c:pt>
                <c:pt idx="83">
                  <c:v>2022/05/17</c:v>
                </c:pt>
                <c:pt idx="84">
                  <c:v>2022/05/18</c:v>
                </c:pt>
                <c:pt idx="85">
                  <c:v>2022/05/19</c:v>
                </c:pt>
                <c:pt idx="86">
                  <c:v>2022/05/20</c:v>
                </c:pt>
                <c:pt idx="87">
                  <c:v>2022/05/23</c:v>
                </c:pt>
                <c:pt idx="88">
                  <c:v>2022/05/24</c:v>
                </c:pt>
                <c:pt idx="89">
                  <c:v>2022/05/25</c:v>
                </c:pt>
                <c:pt idx="90">
                  <c:v>2022/05/26</c:v>
                </c:pt>
                <c:pt idx="91">
                  <c:v>2022/05/27</c:v>
                </c:pt>
                <c:pt idx="92">
                  <c:v>2022/05/30</c:v>
                </c:pt>
                <c:pt idx="93">
                  <c:v>2022/05/31</c:v>
                </c:pt>
                <c:pt idx="94">
                  <c:v>2022/06/01</c:v>
                </c:pt>
                <c:pt idx="95">
                  <c:v>2022/06/02</c:v>
                </c:pt>
                <c:pt idx="96">
                  <c:v>2022/06/06</c:v>
                </c:pt>
                <c:pt idx="97">
                  <c:v>2022/06/07</c:v>
                </c:pt>
                <c:pt idx="98">
                  <c:v>2022/06/08</c:v>
                </c:pt>
                <c:pt idx="99">
                  <c:v>2022/06/09</c:v>
                </c:pt>
                <c:pt idx="100">
                  <c:v>2022/06/10</c:v>
                </c:pt>
                <c:pt idx="101">
                  <c:v>2022/06/13</c:v>
                </c:pt>
                <c:pt idx="102">
                  <c:v>2022/06/14</c:v>
                </c:pt>
                <c:pt idx="103">
                  <c:v>2022/06/15</c:v>
                </c:pt>
                <c:pt idx="104">
                  <c:v>2022/06/16</c:v>
                </c:pt>
                <c:pt idx="105">
                  <c:v>2022/06/17</c:v>
                </c:pt>
                <c:pt idx="106">
                  <c:v>2022/06/20</c:v>
                </c:pt>
                <c:pt idx="107">
                  <c:v>2022/06/21</c:v>
                </c:pt>
                <c:pt idx="108">
                  <c:v>2022/06/22</c:v>
                </c:pt>
                <c:pt idx="109">
                  <c:v>2022/06/23</c:v>
                </c:pt>
                <c:pt idx="110">
                  <c:v>2022/06/24</c:v>
                </c:pt>
                <c:pt idx="111">
                  <c:v>2022/06/27</c:v>
                </c:pt>
                <c:pt idx="112">
                  <c:v>2022/06/28</c:v>
                </c:pt>
                <c:pt idx="113">
                  <c:v>2022/06/29</c:v>
                </c:pt>
                <c:pt idx="114">
                  <c:v>2022/06/30</c:v>
                </c:pt>
                <c:pt idx="115">
                  <c:v>2022/07/01</c:v>
                </c:pt>
                <c:pt idx="116">
                  <c:v>2022/07/04</c:v>
                </c:pt>
                <c:pt idx="117">
                  <c:v>2022/07/05</c:v>
                </c:pt>
                <c:pt idx="118">
                  <c:v>2022/07/06</c:v>
                </c:pt>
                <c:pt idx="119">
                  <c:v>2022/07/07</c:v>
                </c:pt>
                <c:pt idx="120">
                  <c:v>2022/07/08</c:v>
                </c:pt>
                <c:pt idx="121">
                  <c:v>2022/07/11</c:v>
                </c:pt>
                <c:pt idx="122">
                  <c:v>2022/07/12</c:v>
                </c:pt>
                <c:pt idx="123">
                  <c:v>2022/07/13</c:v>
                </c:pt>
                <c:pt idx="124">
                  <c:v>2022/07/14</c:v>
                </c:pt>
                <c:pt idx="125">
                  <c:v>2022/07/15</c:v>
                </c:pt>
                <c:pt idx="126">
                  <c:v>2022/07/18</c:v>
                </c:pt>
                <c:pt idx="127">
                  <c:v>2022/07/19</c:v>
                </c:pt>
                <c:pt idx="128">
                  <c:v>2022/07/20</c:v>
                </c:pt>
                <c:pt idx="129">
                  <c:v>2022/07/21</c:v>
                </c:pt>
                <c:pt idx="130">
                  <c:v>2022/07/22</c:v>
                </c:pt>
                <c:pt idx="131">
                  <c:v>2022/07/25</c:v>
                </c:pt>
                <c:pt idx="132">
                  <c:v>2022/07/26</c:v>
                </c:pt>
                <c:pt idx="133">
                  <c:v>2022/07/27</c:v>
                </c:pt>
                <c:pt idx="134">
                  <c:v>2022/07/28</c:v>
                </c:pt>
                <c:pt idx="135">
                  <c:v>2022/07/29</c:v>
                </c:pt>
                <c:pt idx="136">
                  <c:v>2022/08/01</c:v>
                </c:pt>
                <c:pt idx="137">
                  <c:v>2022/08/02</c:v>
                </c:pt>
                <c:pt idx="138">
                  <c:v>2022/08/03</c:v>
                </c:pt>
                <c:pt idx="139">
                  <c:v>2022/08/04</c:v>
                </c:pt>
                <c:pt idx="140">
                  <c:v>2022/08/05</c:v>
                </c:pt>
                <c:pt idx="141">
                  <c:v>2022/08/08</c:v>
                </c:pt>
                <c:pt idx="142">
                  <c:v>2022/08/09</c:v>
                </c:pt>
                <c:pt idx="143">
                  <c:v>2022/08/10</c:v>
                </c:pt>
                <c:pt idx="144">
                  <c:v>2022/08/11</c:v>
                </c:pt>
                <c:pt idx="145">
                  <c:v>2022/08/12</c:v>
                </c:pt>
                <c:pt idx="146">
                  <c:v>2022/08/15</c:v>
                </c:pt>
                <c:pt idx="147">
                  <c:v>2022/08/16</c:v>
                </c:pt>
                <c:pt idx="148">
                  <c:v>2022/08/17</c:v>
                </c:pt>
                <c:pt idx="149">
                  <c:v>2022/08/18</c:v>
                </c:pt>
                <c:pt idx="150">
                  <c:v>2022/08/19</c:v>
                </c:pt>
                <c:pt idx="151">
                  <c:v>2022/08/22</c:v>
                </c:pt>
                <c:pt idx="152">
                  <c:v>2022/08/23</c:v>
                </c:pt>
                <c:pt idx="153">
                  <c:v>2022/08/24</c:v>
                </c:pt>
                <c:pt idx="154">
                  <c:v>2022/08/25</c:v>
                </c:pt>
                <c:pt idx="155">
                  <c:v>2022/08/26</c:v>
                </c:pt>
                <c:pt idx="156">
                  <c:v>2022/08/29</c:v>
                </c:pt>
                <c:pt idx="157">
                  <c:v>2022/08/30</c:v>
                </c:pt>
                <c:pt idx="158">
                  <c:v>2022/08/31</c:v>
                </c:pt>
                <c:pt idx="159">
                  <c:v>2022/09/01</c:v>
                </c:pt>
                <c:pt idx="160">
                  <c:v>2022/09/02</c:v>
                </c:pt>
                <c:pt idx="161">
                  <c:v>2022/09/05</c:v>
                </c:pt>
                <c:pt idx="162">
                  <c:v>2022/09/06</c:v>
                </c:pt>
                <c:pt idx="163">
                  <c:v>2022/09/07</c:v>
                </c:pt>
                <c:pt idx="164">
                  <c:v>2022/09/08</c:v>
                </c:pt>
                <c:pt idx="165">
                  <c:v>2022/09/12</c:v>
                </c:pt>
                <c:pt idx="166">
                  <c:v>2022/09/13</c:v>
                </c:pt>
                <c:pt idx="167">
                  <c:v>2022/09/14</c:v>
                </c:pt>
                <c:pt idx="168">
                  <c:v>2022/09/15</c:v>
                </c:pt>
                <c:pt idx="169">
                  <c:v>2022/09/16</c:v>
                </c:pt>
                <c:pt idx="170">
                  <c:v>2022/09/19</c:v>
                </c:pt>
                <c:pt idx="171">
                  <c:v>2022/09/20</c:v>
                </c:pt>
                <c:pt idx="172">
                  <c:v>2022/09/21</c:v>
                </c:pt>
                <c:pt idx="173">
                  <c:v>2022/09/22</c:v>
                </c:pt>
                <c:pt idx="174">
                  <c:v>2022/09/23</c:v>
                </c:pt>
                <c:pt idx="175">
                  <c:v>2022/09/26</c:v>
                </c:pt>
                <c:pt idx="176">
                  <c:v>2022/09/27</c:v>
                </c:pt>
                <c:pt idx="177">
                  <c:v>2022/09/28</c:v>
                </c:pt>
                <c:pt idx="178">
                  <c:v>2022/09/29</c:v>
                </c:pt>
                <c:pt idx="179">
                  <c:v>2022/09/30</c:v>
                </c:pt>
                <c:pt idx="180">
                  <c:v>2022/10/03</c:v>
                </c:pt>
                <c:pt idx="181">
                  <c:v>2022/10/04</c:v>
                </c:pt>
                <c:pt idx="182">
                  <c:v>2022/10/05</c:v>
                </c:pt>
                <c:pt idx="183">
                  <c:v>2022/10/06</c:v>
                </c:pt>
                <c:pt idx="184">
                  <c:v>2022/10/07</c:v>
                </c:pt>
                <c:pt idx="185">
                  <c:v>2022/10/11</c:v>
                </c:pt>
                <c:pt idx="186">
                  <c:v>2022/10/12</c:v>
                </c:pt>
                <c:pt idx="187">
                  <c:v>2022/10/13</c:v>
                </c:pt>
                <c:pt idx="188">
                  <c:v>2022/10/14</c:v>
                </c:pt>
                <c:pt idx="189">
                  <c:v>2022/10/17</c:v>
                </c:pt>
                <c:pt idx="190">
                  <c:v>2022/10/18</c:v>
                </c:pt>
                <c:pt idx="191">
                  <c:v>2022/10/19</c:v>
                </c:pt>
                <c:pt idx="192">
                  <c:v>2022/10/20</c:v>
                </c:pt>
                <c:pt idx="193">
                  <c:v>2022/10/21</c:v>
                </c:pt>
                <c:pt idx="194">
                  <c:v>2022/10/24</c:v>
                </c:pt>
                <c:pt idx="195">
                  <c:v>2022/10/25</c:v>
                </c:pt>
                <c:pt idx="196">
                  <c:v>2022/10/26</c:v>
                </c:pt>
                <c:pt idx="197">
                  <c:v>2022/10/27</c:v>
                </c:pt>
                <c:pt idx="198">
                  <c:v>2022/10/28</c:v>
                </c:pt>
                <c:pt idx="199">
                  <c:v>2022/10/31</c:v>
                </c:pt>
                <c:pt idx="200">
                  <c:v>2022/11/01</c:v>
                </c:pt>
                <c:pt idx="201">
                  <c:v>2022/11/02</c:v>
                </c:pt>
                <c:pt idx="202">
                  <c:v>2022/11/03</c:v>
                </c:pt>
                <c:pt idx="203">
                  <c:v>2022/11/04</c:v>
                </c:pt>
                <c:pt idx="204">
                  <c:v>2022/11/07</c:v>
                </c:pt>
                <c:pt idx="205">
                  <c:v>2022/11/08</c:v>
                </c:pt>
                <c:pt idx="206">
                  <c:v>2022/11/09</c:v>
                </c:pt>
                <c:pt idx="207">
                  <c:v>2022/11/10</c:v>
                </c:pt>
                <c:pt idx="208">
                  <c:v>2022/11/11</c:v>
                </c:pt>
                <c:pt idx="209">
                  <c:v>2022/11/14</c:v>
                </c:pt>
                <c:pt idx="210">
                  <c:v>2022/11/15</c:v>
                </c:pt>
                <c:pt idx="211">
                  <c:v>2022/11/16</c:v>
                </c:pt>
                <c:pt idx="212">
                  <c:v>2022/11/17</c:v>
                </c:pt>
                <c:pt idx="213">
                  <c:v>2022/11/18</c:v>
                </c:pt>
                <c:pt idx="214">
                  <c:v>2022/11/21</c:v>
                </c:pt>
                <c:pt idx="215">
                  <c:v>2022/11/22</c:v>
                </c:pt>
                <c:pt idx="216">
                  <c:v>2022/11/23</c:v>
                </c:pt>
                <c:pt idx="217">
                  <c:v>2022/11/24</c:v>
                </c:pt>
                <c:pt idx="218">
                  <c:v>2022/11/25</c:v>
                </c:pt>
                <c:pt idx="219">
                  <c:v>2022/11/28</c:v>
                </c:pt>
                <c:pt idx="220">
                  <c:v>2022/11/29</c:v>
                </c:pt>
                <c:pt idx="221">
                  <c:v>2022/11/30</c:v>
                </c:pt>
                <c:pt idx="222">
                  <c:v>2022/12/01</c:v>
                </c:pt>
                <c:pt idx="223">
                  <c:v>2022/12/02</c:v>
                </c:pt>
                <c:pt idx="224">
                  <c:v>2022/12/05</c:v>
                </c:pt>
                <c:pt idx="225">
                  <c:v>2022/12/06</c:v>
                </c:pt>
                <c:pt idx="226">
                  <c:v>2022/12/07</c:v>
                </c:pt>
                <c:pt idx="227">
                  <c:v>2022/12/08</c:v>
                </c:pt>
                <c:pt idx="228">
                  <c:v>2022/12/09</c:v>
                </c:pt>
                <c:pt idx="229">
                  <c:v>2022/12/12</c:v>
                </c:pt>
                <c:pt idx="230">
                  <c:v>2022/12/13</c:v>
                </c:pt>
                <c:pt idx="231">
                  <c:v>2022/12/14</c:v>
                </c:pt>
                <c:pt idx="232">
                  <c:v>2022/12/15</c:v>
                </c:pt>
                <c:pt idx="233">
                  <c:v>2022/12/16</c:v>
                </c:pt>
                <c:pt idx="234">
                  <c:v>2022/12/19</c:v>
                </c:pt>
                <c:pt idx="235">
                  <c:v>2022/12/20</c:v>
                </c:pt>
                <c:pt idx="236">
                  <c:v>2022/12/21</c:v>
                </c:pt>
                <c:pt idx="237">
                  <c:v>2022/12/22</c:v>
                </c:pt>
                <c:pt idx="238">
                  <c:v>2022/12/23</c:v>
                </c:pt>
                <c:pt idx="239">
                  <c:v>2022/12/26</c:v>
                </c:pt>
                <c:pt idx="240">
                  <c:v>2022/12/27</c:v>
                </c:pt>
                <c:pt idx="241">
                  <c:v>2022/12/28</c:v>
                </c:pt>
                <c:pt idx="242">
                  <c:v>2022/12/29</c:v>
                </c:pt>
                <c:pt idx="243">
                  <c:v>2022/12/30</c:v>
                </c:pt>
                <c:pt idx="244">
                  <c:v>2023/1/3</c:v>
                </c:pt>
                <c:pt idx="245">
                  <c:v>2023/1/4</c:v>
                </c:pt>
                <c:pt idx="246">
                  <c:v>2023/1/5</c:v>
                </c:pt>
                <c:pt idx="247">
                  <c:v>2023/1/6</c:v>
                </c:pt>
                <c:pt idx="248">
                  <c:v>2023/1/9</c:v>
                </c:pt>
                <c:pt idx="249">
                  <c:v>2023/1/10</c:v>
                </c:pt>
                <c:pt idx="250">
                  <c:v>2023/1/11</c:v>
                </c:pt>
                <c:pt idx="251">
                  <c:v>2023/1/12</c:v>
                </c:pt>
                <c:pt idx="252">
                  <c:v>2023/1/13</c:v>
                </c:pt>
                <c:pt idx="253">
                  <c:v>2023/1/16</c:v>
                </c:pt>
                <c:pt idx="254">
                  <c:v>2023/1/17</c:v>
                </c:pt>
                <c:pt idx="255">
                  <c:v>2023/1/30</c:v>
                </c:pt>
                <c:pt idx="256">
                  <c:v>2023/1/31</c:v>
                </c:pt>
                <c:pt idx="257">
                  <c:v>2023/2//1</c:v>
                </c:pt>
                <c:pt idx="258">
                  <c:v>2023/2//2</c:v>
                </c:pt>
                <c:pt idx="259">
                  <c:v>2023/2//3</c:v>
                </c:pt>
                <c:pt idx="260">
                  <c:v>2023/2//6</c:v>
                </c:pt>
                <c:pt idx="261">
                  <c:v>2023/2//7</c:v>
                </c:pt>
                <c:pt idx="262">
                  <c:v>2023/2//8</c:v>
                </c:pt>
                <c:pt idx="263">
                  <c:v>2023/2//9</c:v>
                </c:pt>
                <c:pt idx="264">
                  <c:v>2023/2//10</c:v>
                </c:pt>
                <c:pt idx="265">
                  <c:v>2023/2//13</c:v>
                </c:pt>
                <c:pt idx="266">
                  <c:v>2023/2//14</c:v>
                </c:pt>
                <c:pt idx="267">
                  <c:v>2023/2//15</c:v>
                </c:pt>
                <c:pt idx="268">
                  <c:v>2023/2//16</c:v>
                </c:pt>
                <c:pt idx="269">
                  <c:v>2023/2//17</c:v>
                </c:pt>
                <c:pt idx="270">
                  <c:v>2023/2//20</c:v>
                </c:pt>
                <c:pt idx="271">
                  <c:v>2023/2//21</c:v>
                </c:pt>
                <c:pt idx="272">
                  <c:v>2023/2//22</c:v>
                </c:pt>
                <c:pt idx="273">
                  <c:v>2023/2//23</c:v>
                </c:pt>
                <c:pt idx="274">
                  <c:v>2023/2//24</c:v>
                </c:pt>
                <c:pt idx="275">
                  <c:v>2023/3//1</c:v>
                </c:pt>
                <c:pt idx="276">
                  <c:v>2023/3//2</c:v>
                </c:pt>
                <c:pt idx="277">
                  <c:v>2023/3//3</c:v>
                </c:pt>
                <c:pt idx="278">
                  <c:v>2023/3//6</c:v>
                </c:pt>
                <c:pt idx="279">
                  <c:v>2023/3//7</c:v>
                </c:pt>
                <c:pt idx="280">
                  <c:v>2023/3//8</c:v>
                </c:pt>
                <c:pt idx="281">
                  <c:v>2023/3//9</c:v>
                </c:pt>
                <c:pt idx="282">
                  <c:v>2023/3//10</c:v>
                </c:pt>
                <c:pt idx="283">
                  <c:v>2023/3//13</c:v>
                </c:pt>
                <c:pt idx="284">
                  <c:v>2023/3//14</c:v>
                </c:pt>
                <c:pt idx="285">
                  <c:v>2023/3//15</c:v>
                </c:pt>
                <c:pt idx="286">
                  <c:v>2023/3//16</c:v>
                </c:pt>
                <c:pt idx="287">
                  <c:v>2023/3//17</c:v>
                </c:pt>
                <c:pt idx="288">
                  <c:v>2023/3//20</c:v>
                </c:pt>
                <c:pt idx="289">
                  <c:v>2023/3//21</c:v>
                </c:pt>
                <c:pt idx="290">
                  <c:v>2023/3//22</c:v>
                </c:pt>
                <c:pt idx="291">
                  <c:v>2023/3//23</c:v>
                </c:pt>
                <c:pt idx="292">
                  <c:v>2023/3//24</c:v>
                </c:pt>
                <c:pt idx="293">
                  <c:v>2023/3//27</c:v>
                </c:pt>
                <c:pt idx="294">
                  <c:v>2023/3//28</c:v>
                </c:pt>
                <c:pt idx="295">
                  <c:v>2023/3//29</c:v>
                </c:pt>
                <c:pt idx="296">
                  <c:v>2023/3//30</c:v>
                </c:pt>
                <c:pt idx="297">
                  <c:v>2023/3//31</c:v>
                </c:pt>
                <c:pt idx="298">
                  <c:v>2023/4//06</c:v>
                </c:pt>
                <c:pt idx="299">
                  <c:v>2023/4//07</c:v>
                </c:pt>
                <c:pt idx="300">
                  <c:v>2023/4//10</c:v>
                </c:pt>
                <c:pt idx="301">
                  <c:v>2023/4//11</c:v>
                </c:pt>
                <c:pt idx="302">
                  <c:v>2023/4//12</c:v>
                </c:pt>
                <c:pt idx="303">
                  <c:v>2023/4//13</c:v>
                </c:pt>
                <c:pt idx="304">
                  <c:v>2023/4//14</c:v>
                </c:pt>
                <c:pt idx="305">
                  <c:v>2023/4//17</c:v>
                </c:pt>
                <c:pt idx="306">
                  <c:v>2023/4//18</c:v>
                </c:pt>
                <c:pt idx="307">
                  <c:v>2023/4//19</c:v>
                </c:pt>
                <c:pt idx="308">
                  <c:v>2023/4//20</c:v>
                </c:pt>
                <c:pt idx="309">
                  <c:v>2023/4//21</c:v>
                </c:pt>
                <c:pt idx="310">
                  <c:v>2023/4//24</c:v>
                </c:pt>
                <c:pt idx="311">
                  <c:v>2023/4//25</c:v>
                </c:pt>
                <c:pt idx="312">
                  <c:v>2023/4//26</c:v>
                </c:pt>
                <c:pt idx="313">
                  <c:v>2023/4//27</c:v>
                </c:pt>
                <c:pt idx="314">
                  <c:v>2023/4//28</c:v>
                </c:pt>
                <c:pt idx="315">
                  <c:v>2023/5//2</c:v>
                </c:pt>
                <c:pt idx="316">
                  <c:v>2023/5//3</c:v>
                </c:pt>
                <c:pt idx="317">
                  <c:v>2023/5//4</c:v>
                </c:pt>
                <c:pt idx="318">
                  <c:v>2023/5//5</c:v>
                </c:pt>
                <c:pt idx="319">
                  <c:v>2023/5//8</c:v>
                </c:pt>
                <c:pt idx="320">
                  <c:v>2023/5//9</c:v>
                </c:pt>
                <c:pt idx="321">
                  <c:v>2023/5//10</c:v>
                </c:pt>
                <c:pt idx="322">
                  <c:v>2023/5//11</c:v>
                </c:pt>
                <c:pt idx="323">
                  <c:v>2023/5//12</c:v>
                </c:pt>
                <c:pt idx="324">
                  <c:v>2023/5//15</c:v>
                </c:pt>
                <c:pt idx="325">
                  <c:v>2023/5//16</c:v>
                </c:pt>
                <c:pt idx="326">
                  <c:v>2023/5//17</c:v>
                </c:pt>
                <c:pt idx="327">
                  <c:v>2023/5//18</c:v>
                </c:pt>
                <c:pt idx="328">
                  <c:v>2023/5//19</c:v>
                </c:pt>
                <c:pt idx="329">
                  <c:v>2023/5//22</c:v>
                </c:pt>
                <c:pt idx="330">
                  <c:v>2023/5//23</c:v>
                </c:pt>
                <c:pt idx="331">
                  <c:v>2023/5//24</c:v>
                </c:pt>
                <c:pt idx="332">
                  <c:v>2023/5//25</c:v>
                </c:pt>
                <c:pt idx="333">
                  <c:v>2023/5//26</c:v>
                </c:pt>
                <c:pt idx="334">
                  <c:v>2023/5//29</c:v>
                </c:pt>
                <c:pt idx="335">
                  <c:v>2023/5//30</c:v>
                </c:pt>
                <c:pt idx="336">
                  <c:v>2023/5//31</c:v>
                </c:pt>
                <c:pt idx="337">
                  <c:v>2023/6//1</c:v>
                </c:pt>
                <c:pt idx="338">
                  <c:v>2023/6//2</c:v>
                </c:pt>
                <c:pt idx="339">
                  <c:v>2023/6/5</c:v>
                </c:pt>
                <c:pt idx="340">
                  <c:v>2023/6/6</c:v>
                </c:pt>
                <c:pt idx="341">
                  <c:v>2023/6/7</c:v>
                </c:pt>
                <c:pt idx="342">
                  <c:v>2023/6/8</c:v>
                </c:pt>
                <c:pt idx="343">
                  <c:v>2023/6/9</c:v>
                </c:pt>
                <c:pt idx="344">
                  <c:v>2023/6/12</c:v>
                </c:pt>
                <c:pt idx="345">
                  <c:v>2023/6/13</c:v>
                </c:pt>
                <c:pt idx="346">
                  <c:v>2023/6/14</c:v>
                </c:pt>
                <c:pt idx="347">
                  <c:v>2023/6/15</c:v>
                </c:pt>
                <c:pt idx="348">
                  <c:v>2023/6/16</c:v>
                </c:pt>
                <c:pt idx="349">
                  <c:v>2023/6/19</c:v>
                </c:pt>
                <c:pt idx="350">
                  <c:v>2023/6/20</c:v>
                </c:pt>
                <c:pt idx="351">
                  <c:v>2023/6/21</c:v>
                </c:pt>
                <c:pt idx="352">
                  <c:v>2023/6/26</c:v>
                </c:pt>
                <c:pt idx="353">
                  <c:v>2023/6/27</c:v>
                </c:pt>
                <c:pt idx="354">
                  <c:v>2023/6/28</c:v>
                </c:pt>
                <c:pt idx="355">
                  <c:v>2023/6/29</c:v>
                </c:pt>
                <c:pt idx="356">
                  <c:v>2023/6/30</c:v>
                </c:pt>
                <c:pt idx="357">
                  <c:v>2023/7/3</c:v>
                </c:pt>
                <c:pt idx="358">
                  <c:v>2023/7/4</c:v>
                </c:pt>
                <c:pt idx="359">
                  <c:v>2023/7/5</c:v>
                </c:pt>
                <c:pt idx="360">
                  <c:v>2023/7/6</c:v>
                </c:pt>
                <c:pt idx="361">
                  <c:v>2023/7/7</c:v>
                </c:pt>
                <c:pt idx="362">
                  <c:v>2023/7/10</c:v>
                </c:pt>
                <c:pt idx="363">
                  <c:v>2023/7/11</c:v>
                </c:pt>
                <c:pt idx="364">
                  <c:v>2023/7/12</c:v>
                </c:pt>
                <c:pt idx="365">
                  <c:v>2023/7/13</c:v>
                </c:pt>
                <c:pt idx="366">
                  <c:v>2023/7/14</c:v>
                </c:pt>
                <c:pt idx="367">
                  <c:v>2023/7/17</c:v>
                </c:pt>
                <c:pt idx="368">
                  <c:v>2023/7/18</c:v>
                </c:pt>
                <c:pt idx="369">
                  <c:v>2023/7/19</c:v>
                </c:pt>
                <c:pt idx="370">
                  <c:v>2023/7/20</c:v>
                </c:pt>
                <c:pt idx="371">
                  <c:v>2023/7/21</c:v>
                </c:pt>
                <c:pt idx="372">
                  <c:v>2023/7/24</c:v>
                </c:pt>
                <c:pt idx="373">
                  <c:v>2023/7/25</c:v>
                </c:pt>
                <c:pt idx="374">
                  <c:v>2023/7/26</c:v>
                </c:pt>
                <c:pt idx="375">
                  <c:v>2023/7/27</c:v>
                </c:pt>
                <c:pt idx="376">
                  <c:v>2023/7/28</c:v>
                </c:pt>
                <c:pt idx="377">
                  <c:v>2023/7/31</c:v>
                </c:pt>
                <c:pt idx="378">
                  <c:v>2023/8/1</c:v>
                </c:pt>
                <c:pt idx="379">
                  <c:v>2023/8/2</c:v>
                </c:pt>
                <c:pt idx="380">
                  <c:v>2023/8/4</c:v>
                </c:pt>
                <c:pt idx="381">
                  <c:v>2023/8/7</c:v>
                </c:pt>
                <c:pt idx="382">
                  <c:v>2023/8/8</c:v>
                </c:pt>
                <c:pt idx="383">
                  <c:v>2023/8/9</c:v>
                </c:pt>
                <c:pt idx="384">
                  <c:v>2023/8/10</c:v>
                </c:pt>
                <c:pt idx="385">
                  <c:v>2023/8/11</c:v>
                </c:pt>
                <c:pt idx="386">
                  <c:v>2023/8/14</c:v>
                </c:pt>
                <c:pt idx="387">
                  <c:v>2023/8/15</c:v>
                </c:pt>
                <c:pt idx="388">
                  <c:v>2023/8/16</c:v>
                </c:pt>
                <c:pt idx="389">
                  <c:v>2023/8/17</c:v>
                </c:pt>
                <c:pt idx="390">
                  <c:v>2023/8/18</c:v>
                </c:pt>
                <c:pt idx="391">
                  <c:v>2023/8/21</c:v>
                </c:pt>
                <c:pt idx="392">
                  <c:v>2023/8/22</c:v>
                </c:pt>
                <c:pt idx="393">
                  <c:v>2023/8/23</c:v>
                </c:pt>
                <c:pt idx="394">
                  <c:v>2023/8/24</c:v>
                </c:pt>
                <c:pt idx="395">
                  <c:v>2023/8/25</c:v>
                </c:pt>
                <c:pt idx="396">
                  <c:v>2023/8/28</c:v>
                </c:pt>
                <c:pt idx="397">
                  <c:v>2023/8/29</c:v>
                </c:pt>
                <c:pt idx="398">
                  <c:v>2023/8/30</c:v>
                </c:pt>
                <c:pt idx="399">
                  <c:v>2023/8/31</c:v>
                </c:pt>
                <c:pt idx="400">
                  <c:v>2023/9/1</c:v>
                </c:pt>
                <c:pt idx="401">
                  <c:v>2023/9/4</c:v>
                </c:pt>
                <c:pt idx="402">
                  <c:v>2023/9/5</c:v>
                </c:pt>
                <c:pt idx="403">
                  <c:v>2023/9/6</c:v>
                </c:pt>
                <c:pt idx="404">
                  <c:v>2023/9/7</c:v>
                </c:pt>
                <c:pt idx="405">
                  <c:v>2023/9/8</c:v>
                </c:pt>
                <c:pt idx="406">
                  <c:v>2023/9/11</c:v>
                </c:pt>
                <c:pt idx="407">
                  <c:v>2023/9/12</c:v>
                </c:pt>
                <c:pt idx="408">
                  <c:v>2023/9/13</c:v>
                </c:pt>
                <c:pt idx="409">
                  <c:v>2023/9/14</c:v>
                </c:pt>
                <c:pt idx="410">
                  <c:v>2023/9/15</c:v>
                </c:pt>
                <c:pt idx="411">
                  <c:v>2023/9/18</c:v>
                </c:pt>
                <c:pt idx="412">
                  <c:v>2023/9/19</c:v>
                </c:pt>
                <c:pt idx="413">
                  <c:v>2023/9/20</c:v>
                </c:pt>
                <c:pt idx="414">
                  <c:v>2023/9/21</c:v>
                </c:pt>
                <c:pt idx="415">
                  <c:v>2023/9/22</c:v>
                </c:pt>
                <c:pt idx="416">
                  <c:v>2023/9/25</c:v>
                </c:pt>
                <c:pt idx="417">
                  <c:v>2023/9/26</c:v>
                </c:pt>
                <c:pt idx="418">
                  <c:v>2023/9/27</c:v>
                </c:pt>
                <c:pt idx="419">
                  <c:v>2023/9/28</c:v>
                </c:pt>
                <c:pt idx="420">
                  <c:v>2023/10/2</c:v>
                </c:pt>
                <c:pt idx="421">
                  <c:v>2023/10/3</c:v>
                </c:pt>
                <c:pt idx="422">
                  <c:v>2023/10/4</c:v>
                </c:pt>
                <c:pt idx="423">
                  <c:v>2023/10/5</c:v>
                </c:pt>
                <c:pt idx="424">
                  <c:v>2023/10/6</c:v>
                </c:pt>
                <c:pt idx="425">
                  <c:v>2023/10/11</c:v>
                </c:pt>
                <c:pt idx="426">
                  <c:v>2023/10/12</c:v>
                </c:pt>
                <c:pt idx="427">
                  <c:v>2023/10/13</c:v>
                </c:pt>
                <c:pt idx="428">
                  <c:v>2023/10/16</c:v>
                </c:pt>
                <c:pt idx="429">
                  <c:v>2023/10/17</c:v>
                </c:pt>
                <c:pt idx="430">
                  <c:v>2023/10/18</c:v>
                </c:pt>
                <c:pt idx="431">
                  <c:v>2023/10/19</c:v>
                </c:pt>
                <c:pt idx="432">
                  <c:v>2023/10/20</c:v>
                </c:pt>
                <c:pt idx="433">
                  <c:v>2023/10/23</c:v>
                </c:pt>
                <c:pt idx="434">
                  <c:v>2023/10/24</c:v>
                </c:pt>
                <c:pt idx="435">
                  <c:v>2023/10/25</c:v>
                </c:pt>
                <c:pt idx="436">
                  <c:v>2023/10/26</c:v>
                </c:pt>
                <c:pt idx="437">
                  <c:v>2023/10/27</c:v>
                </c:pt>
                <c:pt idx="438">
                  <c:v>2023/10/30</c:v>
                </c:pt>
                <c:pt idx="439">
                  <c:v>2023/10/31</c:v>
                </c:pt>
                <c:pt idx="440">
                  <c:v>2023/11/1</c:v>
                </c:pt>
                <c:pt idx="441">
                  <c:v>2023/11/2</c:v>
                </c:pt>
                <c:pt idx="442">
                  <c:v>2023/11/3</c:v>
                </c:pt>
                <c:pt idx="443">
                  <c:v>2023/11/6</c:v>
                </c:pt>
                <c:pt idx="444">
                  <c:v>2023/11/7</c:v>
                </c:pt>
                <c:pt idx="445">
                  <c:v>2023/11/8</c:v>
                </c:pt>
                <c:pt idx="446">
                  <c:v>2023/11/9</c:v>
                </c:pt>
                <c:pt idx="447">
                  <c:v>2023/11/10</c:v>
                </c:pt>
                <c:pt idx="448">
                  <c:v>2023/11/13</c:v>
                </c:pt>
                <c:pt idx="449">
                  <c:v>2023/11/14</c:v>
                </c:pt>
                <c:pt idx="450">
                  <c:v>2023/11/15</c:v>
                </c:pt>
                <c:pt idx="451">
                  <c:v>2023/11/16</c:v>
                </c:pt>
                <c:pt idx="452">
                  <c:v>2023/11/17</c:v>
                </c:pt>
                <c:pt idx="453">
                  <c:v>2023/11/20</c:v>
                </c:pt>
                <c:pt idx="454">
                  <c:v>2023/11/21</c:v>
                </c:pt>
                <c:pt idx="455">
                  <c:v>2023/11/22</c:v>
                </c:pt>
                <c:pt idx="456">
                  <c:v>2023/11/23</c:v>
                </c:pt>
                <c:pt idx="457">
                  <c:v>2023/11/24</c:v>
                </c:pt>
                <c:pt idx="458">
                  <c:v>2023/11/27</c:v>
                </c:pt>
                <c:pt idx="459">
                  <c:v>2023/11/28</c:v>
                </c:pt>
                <c:pt idx="460">
                  <c:v>2023/11/29</c:v>
                </c:pt>
                <c:pt idx="461">
                  <c:v>2023/11/30</c:v>
                </c:pt>
                <c:pt idx="462">
                  <c:v>2023/12/1</c:v>
                </c:pt>
                <c:pt idx="463">
                  <c:v>2023/12/4</c:v>
                </c:pt>
                <c:pt idx="464">
                  <c:v>2023/12/5</c:v>
                </c:pt>
                <c:pt idx="465">
                  <c:v>2023/12/6</c:v>
                </c:pt>
                <c:pt idx="466">
                  <c:v>2023/12/7</c:v>
                </c:pt>
                <c:pt idx="467">
                  <c:v>2023/12/8</c:v>
                </c:pt>
                <c:pt idx="468">
                  <c:v>2023/12/11</c:v>
                </c:pt>
                <c:pt idx="469">
                  <c:v>2023/12/12</c:v>
                </c:pt>
                <c:pt idx="470">
                  <c:v>2023/12/13</c:v>
                </c:pt>
                <c:pt idx="471">
                  <c:v>2023/12/14</c:v>
                </c:pt>
                <c:pt idx="472">
                  <c:v>2023/12/15</c:v>
                </c:pt>
                <c:pt idx="473">
                  <c:v>2023/12/18</c:v>
                </c:pt>
                <c:pt idx="474">
                  <c:v>2023/12/19</c:v>
                </c:pt>
                <c:pt idx="475">
                  <c:v>2023/12/20</c:v>
                </c:pt>
                <c:pt idx="476">
                  <c:v>2023/12/21</c:v>
                </c:pt>
                <c:pt idx="477">
                  <c:v>2023/12/22</c:v>
                </c:pt>
                <c:pt idx="478">
                  <c:v>2023/12/25</c:v>
                </c:pt>
                <c:pt idx="479">
                  <c:v>2023/12/26</c:v>
                </c:pt>
                <c:pt idx="480">
                  <c:v>2023/12/27</c:v>
                </c:pt>
                <c:pt idx="481">
                  <c:v>2023/12/28</c:v>
                </c:pt>
                <c:pt idx="482">
                  <c:v>2023/12/29</c:v>
                </c:pt>
                <c:pt idx="483">
                  <c:v>2024/1/2</c:v>
                </c:pt>
                <c:pt idx="484">
                  <c:v>2024/1/3</c:v>
                </c:pt>
                <c:pt idx="485">
                  <c:v>2024/1/4</c:v>
                </c:pt>
                <c:pt idx="486">
                  <c:v>2024/1/5</c:v>
                </c:pt>
                <c:pt idx="487">
                  <c:v>2024/1/8</c:v>
                </c:pt>
                <c:pt idx="488">
                  <c:v>2024/1/9</c:v>
                </c:pt>
                <c:pt idx="489">
                  <c:v>2024/1/10</c:v>
                </c:pt>
                <c:pt idx="490">
                  <c:v>2024/1/11</c:v>
                </c:pt>
                <c:pt idx="491">
                  <c:v>2024/1/12</c:v>
                </c:pt>
                <c:pt idx="492">
                  <c:v>2024/1/15</c:v>
                </c:pt>
                <c:pt idx="493">
                  <c:v>2024/1/16</c:v>
                </c:pt>
                <c:pt idx="494">
                  <c:v>2024/1/17</c:v>
                </c:pt>
                <c:pt idx="495">
                  <c:v>2024/1/18</c:v>
                </c:pt>
                <c:pt idx="496">
                  <c:v>2024/1/19</c:v>
                </c:pt>
                <c:pt idx="497">
                  <c:v>2024/1/22</c:v>
                </c:pt>
                <c:pt idx="498">
                  <c:v>2024/1/23</c:v>
                </c:pt>
                <c:pt idx="499">
                  <c:v>2024/1/24</c:v>
                </c:pt>
                <c:pt idx="500">
                  <c:v>2024/1/25</c:v>
                </c:pt>
                <c:pt idx="501">
                  <c:v>2024/1/26</c:v>
                </c:pt>
                <c:pt idx="502">
                  <c:v>2024/1/29</c:v>
                </c:pt>
                <c:pt idx="503">
                  <c:v>2024/1/30</c:v>
                </c:pt>
                <c:pt idx="504">
                  <c:v>2024/1/31</c:v>
                </c:pt>
                <c:pt idx="505">
                  <c:v>2024/2/1</c:v>
                </c:pt>
                <c:pt idx="506">
                  <c:v>2024/2/2</c:v>
                </c:pt>
                <c:pt idx="507">
                  <c:v>2024/2/5</c:v>
                </c:pt>
                <c:pt idx="508">
                  <c:v>2024/2/15</c:v>
                </c:pt>
                <c:pt idx="509">
                  <c:v>2024/2/16</c:v>
                </c:pt>
                <c:pt idx="510">
                  <c:v>2024/2/19</c:v>
                </c:pt>
                <c:pt idx="511">
                  <c:v>2024/2/20</c:v>
                </c:pt>
                <c:pt idx="512">
                  <c:v>2024/2/21</c:v>
                </c:pt>
                <c:pt idx="513">
                  <c:v>2024/2/22</c:v>
                </c:pt>
                <c:pt idx="514">
                  <c:v>2024/2/23</c:v>
                </c:pt>
                <c:pt idx="515">
                  <c:v>2024/2/26</c:v>
                </c:pt>
                <c:pt idx="516">
                  <c:v>2024/2/27</c:v>
                </c:pt>
                <c:pt idx="517">
                  <c:v>2024/2/29</c:v>
                </c:pt>
                <c:pt idx="518">
                  <c:v>2024/3/1</c:v>
                </c:pt>
                <c:pt idx="519">
                  <c:v>2024/3/4</c:v>
                </c:pt>
                <c:pt idx="520">
                  <c:v>2024/3/5</c:v>
                </c:pt>
                <c:pt idx="521">
                  <c:v>2024/3/6</c:v>
                </c:pt>
                <c:pt idx="522">
                  <c:v>2024/3/7</c:v>
                </c:pt>
                <c:pt idx="523">
                  <c:v>2024/3/8</c:v>
                </c:pt>
                <c:pt idx="524">
                  <c:v>2024/3/11</c:v>
                </c:pt>
                <c:pt idx="525">
                  <c:v>2024/3/12</c:v>
                </c:pt>
                <c:pt idx="526">
                  <c:v>2024/3/13</c:v>
                </c:pt>
                <c:pt idx="527">
                  <c:v>2024/3/14</c:v>
                </c:pt>
                <c:pt idx="528">
                  <c:v>2024/3/15</c:v>
                </c:pt>
                <c:pt idx="529">
                  <c:v>2024/3/18</c:v>
                </c:pt>
                <c:pt idx="530">
                  <c:v>2024/3/19</c:v>
                </c:pt>
                <c:pt idx="531">
                  <c:v>2024/3/20</c:v>
                </c:pt>
                <c:pt idx="532">
                  <c:v>2024/3/21</c:v>
                </c:pt>
                <c:pt idx="533">
                  <c:v>2024/3/22</c:v>
                </c:pt>
                <c:pt idx="534">
                  <c:v>2024/3/25</c:v>
                </c:pt>
                <c:pt idx="535">
                  <c:v>2024/3/26</c:v>
                </c:pt>
                <c:pt idx="536">
                  <c:v>2024/3/27</c:v>
                </c:pt>
                <c:pt idx="537">
                  <c:v>2024/3/28</c:v>
                </c:pt>
                <c:pt idx="538">
                  <c:v>2024/3/29</c:v>
                </c:pt>
                <c:pt idx="539">
                  <c:v>2024/4/1</c:v>
                </c:pt>
                <c:pt idx="540">
                  <c:v>2024/4/2</c:v>
                </c:pt>
                <c:pt idx="541">
                  <c:v>2024/4/3</c:v>
                </c:pt>
                <c:pt idx="542">
                  <c:v>2024/4/8</c:v>
                </c:pt>
                <c:pt idx="543">
                  <c:v>2024/4/9</c:v>
                </c:pt>
                <c:pt idx="544">
                  <c:v>2024/4/10</c:v>
                </c:pt>
                <c:pt idx="545">
                  <c:v>2024/4/11</c:v>
                </c:pt>
                <c:pt idx="546">
                  <c:v>2024/4/12</c:v>
                </c:pt>
                <c:pt idx="547">
                  <c:v>2024/4/15</c:v>
                </c:pt>
                <c:pt idx="548">
                  <c:v>2024/4/16</c:v>
                </c:pt>
                <c:pt idx="549">
                  <c:v>2024/4/17</c:v>
                </c:pt>
                <c:pt idx="550">
                  <c:v>2024/4/18</c:v>
                </c:pt>
                <c:pt idx="551">
                  <c:v>2024/4/19</c:v>
                </c:pt>
                <c:pt idx="552">
                  <c:v>2024/4/22</c:v>
                </c:pt>
                <c:pt idx="553">
                  <c:v>2024/4/23</c:v>
                </c:pt>
                <c:pt idx="554">
                  <c:v>2024/4/24</c:v>
                </c:pt>
                <c:pt idx="555">
                  <c:v>2024/4/25</c:v>
                </c:pt>
                <c:pt idx="556">
                  <c:v>2024/4/26</c:v>
                </c:pt>
                <c:pt idx="557">
                  <c:v>2024/4/29</c:v>
                </c:pt>
                <c:pt idx="558">
                  <c:v>2024/4/30</c:v>
                </c:pt>
                <c:pt idx="559">
                  <c:v>2024/5/2</c:v>
                </c:pt>
                <c:pt idx="560">
                  <c:v>2024/5/3</c:v>
                </c:pt>
                <c:pt idx="561">
                  <c:v>2024/5/6</c:v>
                </c:pt>
                <c:pt idx="562">
                  <c:v>2024/5/7</c:v>
                </c:pt>
                <c:pt idx="563">
                  <c:v>2024/5/8</c:v>
                </c:pt>
                <c:pt idx="564">
                  <c:v>2024/5/9</c:v>
                </c:pt>
                <c:pt idx="565">
                  <c:v>2024/5/10</c:v>
                </c:pt>
                <c:pt idx="566">
                  <c:v>2024/5/13</c:v>
                </c:pt>
                <c:pt idx="567">
                  <c:v>2024/5/14</c:v>
                </c:pt>
                <c:pt idx="568">
                  <c:v>2024/5/15</c:v>
                </c:pt>
                <c:pt idx="569">
                  <c:v>2024/5/16</c:v>
                </c:pt>
                <c:pt idx="570">
                  <c:v>2024/5/17</c:v>
                </c:pt>
                <c:pt idx="571">
                  <c:v>2024/5/20</c:v>
                </c:pt>
                <c:pt idx="572">
                  <c:v>2024/5/21</c:v>
                </c:pt>
                <c:pt idx="573">
                  <c:v>2024/5/22</c:v>
                </c:pt>
                <c:pt idx="574">
                  <c:v>2024/5/23</c:v>
                </c:pt>
                <c:pt idx="575">
                  <c:v>2024/5/24</c:v>
                </c:pt>
                <c:pt idx="576">
                  <c:v>2024/5/27</c:v>
                </c:pt>
                <c:pt idx="577">
                  <c:v>2024/5/28</c:v>
                </c:pt>
                <c:pt idx="578">
                  <c:v>2024/5/29</c:v>
                </c:pt>
                <c:pt idx="579">
                  <c:v>2024/5/30</c:v>
                </c:pt>
                <c:pt idx="580">
                  <c:v>2024/5/31</c:v>
                </c:pt>
                <c:pt idx="581">
                  <c:v>2024/6/3</c:v>
                </c:pt>
                <c:pt idx="582">
                  <c:v>2024/6/4</c:v>
                </c:pt>
                <c:pt idx="583">
                  <c:v>2024/6/5</c:v>
                </c:pt>
                <c:pt idx="584">
                  <c:v>2024/6/6</c:v>
                </c:pt>
                <c:pt idx="585">
                  <c:v>2024/6/7</c:v>
                </c:pt>
                <c:pt idx="586">
                  <c:v>2024/6/11</c:v>
                </c:pt>
                <c:pt idx="587">
                  <c:v>2024/6/12</c:v>
                </c:pt>
                <c:pt idx="588">
                  <c:v>2024/6/13</c:v>
                </c:pt>
                <c:pt idx="589">
                  <c:v>2024/6/14</c:v>
                </c:pt>
                <c:pt idx="590">
                  <c:v>2024/6/17</c:v>
                </c:pt>
                <c:pt idx="591">
                  <c:v>2024/6/18</c:v>
                </c:pt>
                <c:pt idx="592">
                  <c:v>2024/6/19</c:v>
                </c:pt>
                <c:pt idx="593">
                  <c:v>2024/6/20</c:v>
                </c:pt>
                <c:pt idx="594">
                  <c:v>2024/6/21</c:v>
                </c:pt>
                <c:pt idx="595">
                  <c:v>2024/6/24</c:v>
                </c:pt>
                <c:pt idx="596">
                  <c:v>2024/6/25</c:v>
                </c:pt>
                <c:pt idx="597">
                  <c:v>2024/6/26</c:v>
                </c:pt>
                <c:pt idx="598">
                  <c:v>2024/6/27</c:v>
                </c:pt>
                <c:pt idx="599">
                  <c:v>2024/6/28</c:v>
                </c:pt>
                <c:pt idx="600">
                  <c:v>2024/7/1</c:v>
                </c:pt>
                <c:pt idx="601">
                  <c:v>2024/7/2</c:v>
                </c:pt>
                <c:pt idx="602">
                  <c:v>2024/7/3</c:v>
                </c:pt>
                <c:pt idx="603">
                  <c:v>2024/7/4</c:v>
                </c:pt>
                <c:pt idx="604">
                  <c:v>2024/7/5</c:v>
                </c:pt>
                <c:pt idx="605">
                  <c:v>2024/7/8</c:v>
                </c:pt>
                <c:pt idx="606">
                  <c:v>2024/7/9</c:v>
                </c:pt>
                <c:pt idx="607">
                  <c:v>2024/7/10</c:v>
                </c:pt>
                <c:pt idx="608">
                  <c:v>2024/7/11</c:v>
                </c:pt>
                <c:pt idx="609">
                  <c:v>2024/7/12</c:v>
                </c:pt>
                <c:pt idx="610">
                  <c:v>2024/7/15</c:v>
                </c:pt>
                <c:pt idx="611">
                  <c:v>2024/7/16</c:v>
                </c:pt>
                <c:pt idx="612">
                  <c:v>2024/7/17</c:v>
                </c:pt>
                <c:pt idx="613">
                  <c:v>2024/7/18</c:v>
                </c:pt>
                <c:pt idx="614">
                  <c:v>2024/7/19</c:v>
                </c:pt>
                <c:pt idx="615">
                  <c:v>2024/7/22</c:v>
                </c:pt>
                <c:pt idx="616">
                  <c:v>2024/7/23</c:v>
                </c:pt>
                <c:pt idx="617">
                  <c:v>2024/7/26</c:v>
                </c:pt>
                <c:pt idx="618">
                  <c:v>2024/7/29</c:v>
                </c:pt>
                <c:pt idx="619">
                  <c:v>2024/7/30</c:v>
                </c:pt>
                <c:pt idx="620">
                  <c:v>2024/7/31</c:v>
                </c:pt>
                <c:pt idx="621">
                  <c:v>2024/8/1</c:v>
                </c:pt>
                <c:pt idx="622">
                  <c:v>2024/8/2</c:v>
                </c:pt>
                <c:pt idx="623">
                  <c:v>2024/8/5</c:v>
                </c:pt>
                <c:pt idx="624">
                  <c:v>2024/8/6</c:v>
                </c:pt>
                <c:pt idx="625">
                  <c:v>2024/8/7</c:v>
                </c:pt>
                <c:pt idx="626">
                  <c:v>2024/8/8</c:v>
                </c:pt>
                <c:pt idx="627">
                  <c:v>2024/8/9</c:v>
                </c:pt>
                <c:pt idx="628">
                  <c:v>2024/8/12</c:v>
                </c:pt>
                <c:pt idx="629">
                  <c:v>2024/8/13</c:v>
                </c:pt>
                <c:pt idx="630">
                  <c:v>2024/8/14</c:v>
                </c:pt>
                <c:pt idx="631">
                  <c:v>2024/8/15</c:v>
                </c:pt>
                <c:pt idx="632">
                  <c:v>2024/8/16</c:v>
                </c:pt>
                <c:pt idx="633">
                  <c:v>2024/8/19</c:v>
                </c:pt>
                <c:pt idx="634">
                  <c:v>2024/8/20</c:v>
                </c:pt>
                <c:pt idx="635">
                  <c:v>2024/8/21</c:v>
                </c:pt>
                <c:pt idx="636">
                  <c:v>2024/8/22</c:v>
                </c:pt>
                <c:pt idx="637">
                  <c:v>2024/8/23</c:v>
                </c:pt>
                <c:pt idx="638">
                  <c:v>2024/8/26</c:v>
                </c:pt>
                <c:pt idx="639">
                  <c:v>2024/8/27</c:v>
                </c:pt>
                <c:pt idx="640">
                  <c:v>2024/8/28</c:v>
                </c:pt>
                <c:pt idx="641">
                  <c:v>2024/8/29</c:v>
                </c:pt>
                <c:pt idx="642">
                  <c:v>2024/8/30</c:v>
                </c:pt>
                <c:pt idx="643">
                  <c:v>2024/9/2</c:v>
                </c:pt>
                <c:pt idx="644">
                  <c:v>2024/9/3</c:v>
                </c:pt>
                <c:pt idx="645">
                  <c:v>2024/9/4</c:v>
                </c:pt>
                <c:pt idx="646">
                  <c:v>2024/9/5</c:v>
                </c:pt>
                <c:pt idx="647">
                  <c:v>2024/9/6</c:v>
                </c:pt>
                <c:pt idx="648">
                  <c:v>2024/9/9</c:v>
                </c:pt>
                <c:pt idx="649">
                  <c:v>2024/9/10</c:v>
                </c:pt>
                <c:pt idx="650">
                  <c:v>2024/9/11</c:v>
                </c:pt>
                <c:pt idx="651">
                  <c:v>2024/9/12</c:v>
                </c:pt>
                <c:pt idx="652">
                  <c:v>2024/9/13</c:v>
                </c:pt>
                <c:pt idx="653">
                  <c:v>2024/9/16</c:v>
                </c:pt>
                <c:pt idx="654">
                  <c:v>2024/9/18</c:v>
                </c:pt>
                <c:pt idx="655">
                  <c:v>2024/9/19</c:v>
                </c:pt>
                <c:pt idx="656">
                  <c:v>2024/9/20</c:v>
                </c:pt>
                <c:pt idx="657">
                  <c:v>2024/9/23</c:v>
                </c:pt>
                <c:pt idx="658">
                  <c:v>2024/9/24</c:v>
                </c:pt>
                <c:pt idx="659">
                  <c:v>2024/9/25</c:v>
                </c:pt>
                <c:pt idx="660">
                  <c:v>2024/9/26</c:v>
                </c:pt>
                <c:pt idx="661">
                  <c:v>2024/9/27</c:v>
                </c:pt>
                <c:pt idx="662">
                  <c:v>2024/9/30</c:v>
                </c:pt>
                <c:pt idx="663">
                  <c:v>2024/10/01</c:v>
                </c:pt>
                <c:pt idx="664">
                  <c:v>2024/10/04</c:v>
                </c:pt>
                <c:pt idx="665">
                  <c:v>2024/10/07</c:v>
                </c:pt>
                <c:pt idx="666">
                  <c:v>2024/10/08</c:v>
                </c:pt>
                <c:pt idx="667">
                  <c:v>2024/10/09</c:v>
                </c:pt>
                <c:pt idx="668">
                  <c:v>2024/10/11</c:v>
                </c:pt>
                <c:pt idx="669">
                  <c:v>2024/10/14</c:v>
                </c:pt>
                <c:pt idx="670">
                  <c:v>2024/10/15</c:v>
                </c:pt>
                <c:pt idx="671">
                  <c:v>2024/10/16</c:v>
                </c:pt>
                <c:pt idx="672">
                  <c:v>2024/10/17</c:v>
                </c:pt>
                <c:pt idx="673">
                  <c:v>2024/10/18</c:v>
                </c:pt>
                <c:pt idx="674">
                  <c:v>2024/10/21</c:v>
                </c:pt>
                <c:pt idx="675">
                  <c:v>2024/10/22</c:v>
                </c:pt>
                <c:pt idx="676">
                  <c:v>2024/10/23</c:v>
                </c:pt>
                <c:pt idx="677">
                  <c:v>2024/10/24</c:v>
                </c:pt>
                <c:pt idx="678">
                  <c:v>2024/10/25</c:v>
                </c:pt>
                <c:pt idx="679">
                  <c:v>2024/10/28</c:v>
                </c:pt>
                <c:pt idx="680">
                  <c:v>2024/10/29</c:v>
                </c:pt>
                <c:pt idx="681">
                  <c:v>2024/10/30</c:v>
                </c:pt>
                <c:pt idx="682">
                  <c:v>2024/11/1</c:v>
                </c:pt>
                <c:pt idx="683">
                  <c:v>2024/11/4</c:v>
                </c:pt>
                <c:pt idx="684">
                  <c:v>2024/11/5</c:v>
                </c:pt>
                <c:pt idx="685">
                  <c:v>2024/11/6</c:v>
                </c:pt>
                <c:pt idx="686">
                  <c:v>2024/11/7</c:v>
                </c:pt>
                <c:pt idx="687">
                  <c:v>2024/11/8</c:v>
                </c:pt>
                <c:pt idx="688">
                  <c:v>2024/11/11</c:v>
                </c:pt>
                <c:pt idx="689">
                  <c:v>2024/11/12</c:v>
                </c:pt>
                <c:pt idx="690">
                  <c:v>2024/11/13</c:v>
                </c:pt>
                <c:pt idx="691">
                  <c:v>2024/11/14</c:v>
                </c:pt>
                <c:pt idx="692">
                  <c:v>2024/11/15</c:v>
                </c:pt>
                <c:pt idx="693">
                  <c:v>2024/11/18</c:v>
                </c:pt>
                <c:pt idx="694">
                  <c:v>2024/11/19</c:v>
                </c:pt>
                <c:pt idx="695">
                  <c:v>2024/11/20</c:v>
                </c:pt>
                <c:pt idx="696">
                  <c:v>2024/11/21</c:v>
                </c:pt>
                <c:pt idx="697">
                  <c:v>2024/11/22</c:v>
                </c:pt>
                <c:pt idx="698">
                  <c:v>2024/11/25</c:v>
                </c:pt>
                <c:pt idx="699">
                  <c:v>2024/11/26</c:v>
                </c:pt>
                <c:pt idx="700">
                  <c:v>2024/11/27</c:v>
                </c:pt>
                <c:pt idx="701">
                  <c:v>2024/11/28</c:v>
                </c:pt>
                <c:pt idx="702">
                  <c:v>2024/11/29</c:v>
                </c:pt>
                <c:pt idx="703">
                  <c:v>2024/12/2</c:v>
                </c:pt>
                <c:pt idx="704">
                  <c:v>2024/12/3</c:v>
                </c:pt>
                <c:pt idx="705">
                  <c:v>2024/12/4</c:v>
                </c:pt>
                <c:pt idx="706">
                  <c:v>2024/12/5</c:v>
                </c:pt>
                <c:pt idx="707">
                  <c:v>2024/12/6</c:v>
                </c:pt>
                <c:pt idx="708">
                  <c:v>2024/12/9</c:v>
                </c:pt>
                <c:pt idx="709">
                  <c:v>2024/12/10</c:v>
                </c:pt>
                <c:pt idx="710">
                  <c:v>2024/12/11</c:v>
                </c:pt>
                <c:pt idx="711">
                  <c:v>2024/12/12</c:v>
                </c:pt>
                <c:pt idx="712">
                  <c:v>2024/12/13</c:v>
                </c:pt>
                <c:pt idx="713">
                  <c:v>2024/12/16</c:v>
                </c:pt>
                <c:pt idx="714">
                  <c:v>2024/12/17</c:v>
                </c:pt>
                <c:pt idx="715">
                  <c:v>2024/12/18</c:v>
                </c:pt>
                <c:pt idx="716">
                  <c:v>2024/12/19</c:v>
                </c:pt>
                <c:pt idx="717">
                  <c:v>2024/12/20</c:v>
                </c:pt>
                <c:pt idx="718">
                  <c:v>2024/12/23</c:v>
                </c:pt>
                <c:pt idx="719">
                  <c:v>2024/12/24</c:v>
                </c:pt>
                <c:pt idx="720">
                  <c:v>2024/12/25</c:v>
                </c:pt>
                <c:pt idx="721">
                  <c:v>2024/12/26</c:v>
                </c:pt>
                <c:pt idx="722">
                  <c:v>2024/12/27</c:v>
                </c:pt>
                <c:pt idx="723">
                  <c:v>2024/12/30</c:v>
                </c:pt>
                <c:pt idx="724">
                  <c:v>2024/12/31</c:v>
                </c:pt>
                <c:pt idx="725">
                  <c:v>2025/1/2</c:v>
                </c:pt>
                <c:pt idx="726">
                  <c:v>2025/1/3</c:v>
                </c:pt>
                <c:pt idx="727">
                  <c:v>2025/1/6</c:v>
                </c:pt>
                <c:pt idx="728">
                  <c:v>2025/1/7</c:v>
                </c:pt>
                <c:pt idx="729">
                  <c:v>2025/1/8</c:v>
                </c:pt>
                <c:pt idx="730">
                  <c:v>2025/1/9</c:v>
                </c:pt>
                <c:pt idx="731">
                  <c:v>2025/1/10</c:v>
                </c:pt>
                <c:pt idx="732">
                  <c:v>2025/1/13</c:v>
                </c:pt>
                <c:pt idx="733">
                  <c:v>2025/1/14</c:v>
                </c:pt>
                <c:pt idx="734">
                  <c:v>2025/1/15</c:v>
                </c:pt>
                <c:pt idx="735">
                  <c:v>2025/1/16</c:v>
                </c:pt>
                <c:pt idx="736">
                  <c:v>2025/1/17</c:v>
                </c:pt>
                <c:pt idx="737">
                  <c:v>2025/1/20</c:v>
                </c:pt>
                <c:pt idx="738">
                  <c:v>2025/1/21</c:v>
                </c:pt>
                <c:pt idx="739">
                  <c:v>2025/1/22</c:v>
                </c:pt>
                <c:pt idx="740">
                  <c:v>2025/2/3</c:v>
                </c:pt>
                <c:pt idx="741">
                  <c:v>2025/2/4</c:v>
                </c:pt>
                <c:pt idx="742">
                  <c:v>2025/2/5</c:v>
                </c:pt>
                <c:pt idx="743">
                  <c:v>2025/2/6</c:v>
                </c:pt>
                <c:pt idx="744">
                  <c:v>2025/2/7</c:v>
                </c:pt>
                <c:pt idx="745">
                  <c:v>2025/2/10</c:v>
                </c:pt>
                <c:pt idx="746">
                  <c:v>2025/2/11</c:v>
                </c:pt>
                <c:pt idx="747">
                  <c:v>2025/2/12</c:v>
                </c:pt>
                <c:pt idx="748">
                  <c:v>2025/2/13</c:v>
                </c:pt>
                <c:pt idx="749">
                  <c:v>2025/2/14</c:v>
                </c:pt>
                <c:pt idx="750">
                  <c:v>2025/2/17</c:v>
                </c:pt>
                <c:pt idx="751">
                  <c:v>2025/2/18</c:v>
                </c:pt>
                <c:pt idx="752">
                  <c:v>2025/2/19</c:v>
                </c:pt>
                <c:pt idx="753">
                  <c:v>2025/2/20</c:v>
                </c:pt>
                <c:pt idx="754">
                  <c:v>2025/2/21</c:v>
                </c:pt>
                <c:pt idx="755">
                  <c:v>2025/2/24</c:v>
                </c:pt>
                <c:pt idx="756">
                  <c:v>2025/2/25</c:v>
                </c:pt>
                <c:pt idx="757">
                  <c:v>2025/2/26</c:v>
                </c:pt>
                <c:pt idx="758">
                  <c:v>2025/2/27</c:v>
                </c:pt>
                <c:pt idx="759">
                  <c:v>2025/3/3</c:v>
                </c:pt>
                <c:pt idx="760">
                  <c:v>2025/3/4</c:v>
                </c:pt>
                <c:pt idx="761">
                  <c:v>2025/3/5</c:v>
                </c:pt>
                <c:pt idx="762">
                  <c:v>2025/3/6</c:v>
                </c:pt>
                <c:pt idx="763">
                  <c:v>2025/3/7</c:v>
                </c:pt>
                <c:pt idx="764">
                  <c:v>2025/3/10</c:v>
                </c:pt>
                <c:pt idx="765">
                  <c:v>2025/3/11</c:v>
                </c:pt>
                <c:pt idx="766">
                  <c:v>2025/3/12</c:v>
                </c:pt>
                <c:pt idx="767">
                  <c:v>2025/3/13</c:v>
                </c:pt>
                <c:pt idx="768">
                  <c:v>2025/3/14</c:v>
                </c:pt>
                <c:pt idx="769">
                  <c:v>2025/3/17</c:v>
                </c:pt>
                <c:pt idx="770">
                  <c:v>2025/3/18</c:v>
                </c:pt>
                <c:pt idx="771">
                  <c:v>2025/3/19</c:v>
                </c:pt>
                <c:pt idx="772">
                  <c:v>2025/3/20</c:v>
                </c:pt>
                <c:pt idx="773">
                  <c:v>2025/3/21</c:v>
                </c:pt>
                <c:pt idx="774">
                  <c:v>2025/3/24</c:v>
                </c:pt>
                <c:pt idx="775">
                  <c:v>2025/3/25</c:v>
                </c:pt>
                <c:pt idx="776">
                  <c:v>2025/3/26</c:v>
                </c:pt>
                <c:pt idx="777">
                  <c:v>2025/3/27</c:v>
                </c:pt>
                <c:pt idx="778">
                  <c:v>2025/3/28</c:v>
                </c:pt>
                <c:pt idx="779">
                  <c:v>2025/3/31</c:v>
                </c:pt>
                <c:pt idx="780">
                  <c:v>2025/4/1</c:v>
                </c:pt>
                <c:pt idx="781">
                  <c:v>2025/4/2</c:v>
                </c:pt>
                <c:pt idx="782">
                  <c:v>2025/4/7</c:v>
                </c:pt>
                <c:pt idx="783">
                  <c:v>2025/4/8</c:v>
                </c:pt>
                <c:pt idx="784">
                  <c:v>2025/4/9</c:v>
                </c:pt>
                <c:pt idx="785">
                  <c:v>2025/4/10</c:v>
                </c:pt>
                <c:pt idx="786">
                  <c:v>2025/4/11</c:v>
                </c:pt>
                <c:pt idx="787">
                  <c:v>2025/4/14</c:v>
                </c:pt>
                <c:pt idx="788">
                  <c:v>2025/4/15</c:v>
                </c:pt>
                <c:pt idx="789">
                  <c:v>2025/4/16</c:v>
                </c:pt>
                <c:pt idx="790">
                  <c:v>2025/4/17</c:v>
                </c:pt>
                <c:pt idx="791">
                  <c:v>2025/4/18</c:v>
                </c:pt>
                <c:pt idx="792">
                  <c:v>2025/4/21</c:v>
                </c:pt>
                <c:pt idx="793">
                  <c:v>2025/4/22</c:v>
                </c:pt>
                <c:pt idx="794">
                  <c:v>2025/4/23</c:v>
                </c:pt>
                <c:pt idx="795">
                  <c:v>2025/4/24</c:v>
                </c:pt>
                <c:pt idx="796">
                  <c:v>2025/4/25</c:v>
                </c:pt>
                <c:pt idx="797">
                  <c:v>2025/4/28</c:v>
                </c:pt>
                <c:pt idx="798">
                  <c:v>2025/4/29</c:v>
                </c:pt>
                <c:pt idx="799">
                  <c:v>2025/4/30</c:v>
                </c:pt>
                <c:pt idx="800">
                  <c:v>2025/5/2</c:v>
                </c:pt>
                <c:pt idx="801">
                  <c:v>2025/5/5</c:v>
                </c:pt>
                <c:pt idx="802">
                  <c:v>2025/5/6</c:v>
                </c:pt>
                <c:pt idx="803">
                  <c:v>2025/5/7</c:v>
                </c:pt>
                <c:pt idx="804">
                  <c:v>2025/5/8</c:v>
                </c:pt>
                <c:pt idx="805">
                  <c:v>2025/5/9</c:v>
                </c:pt>
                <c:pt idx="806">
                  <c:v>2025/5/12</c:v>
                </c:pt>
                <c:pt idx="807">
                  <c:v>2025/5/13</c:v>
                </c:pt>
                <c:pt idx="808">
                  <c:v>2025/5/14</c:v>
                </c:pt>
                <c:pt idx="809">
                  <c:v>2025/5/15</c:v>
                </c:pt>
                <c:pt idx="810">
                  <c:v>2025/5/16</c:v>
                </c:pt>
                <c:pt idx="811">
                  <c:v>2025/5/19</c:v>
                </c:pt>
                <c:pt idx="812">
                  <c:v>2025/5/20</c:v>
                </c:pt>
                <c:pt idx="813">
                  <c:v>2025/5/21</c:v>
                </c:pt>
                <c:pt idx="814">
                  <c:v>2025/5/22</c:v>
                </c:pt>
                <c:pt idx="815">
                  <c:v>2025/5/23</c:v>
                </c:pt>
                <c:pt idx="816">
                  <c:v>2025/5/26</c:v>
                </c:pt>
                <c:pt idx="817">
                  <c:v>2025/5/27</c:v>
                </c:pt>
                <c:pt idx="818">
                  <c:v>2025/5/28</c:v>
                </c:pt>
                <c:pt idx="819">
                  <c:v>2025/5/29</c:v>
                </c:pt>
                <c:pt idx="820">
                  <c:v>2025/6/2</c:v>
                </c:pt>
                <c:pt idx="821">
                  <c:v>2025/6/3</c:v>
                </c:pt>
                <c:pt idx="822">
                  <c:v>2025/6/4</c:v>
                </c:pt>
                <c:pt idx="823">
                  <c:v>2025/6/5</c:v>
                </c:pt>
                <c:pt idx="824">
                  <c:v>2025/6/6</c:v>
                </c:pt>
                <c:pt idx="825">
                  <c:v>2025/6/9</c:v>
                </c:pt>
                <c:pt idx="826">
                  <c:v>2025/6/10</c:v>
                </c:pt>
                <c:pt idx="827">
                  <c:v>2025/6/11</c:v>
                </c:pt>
                <c:pt idx="828">
                  <c:v>2025/6/12</c:v>
                </c:pt>
                <c:pt idx="829">
                  <c:v>2025/6/13</c:v>
                </c:pt>
                <c:pt idx="830">
                  <c:v>2025/6/16</c:v>
                </c:pt>
                <c:pt idx="831">
                  <c:v>2025/6/17</c:v>
                </c:pt>
                <c:pt idx="832">
                  <c:v>2025/6/18</c:v>
                </c:pt>
                <c:pt idx="833">
                  <c:v>2025/6/19</c:v>
                </c:pt>
                <c:pt idx="834">
                  <c:v>2025/6/20</c:v>
                </c:pt>
                <c:pt idx="835">
                  <c:v>2025/6/23</c:v>
                </c:pt>
                <c:pt idx="836">
                  <c:v>2025/6/24</c:v>
                </c:pt>
                <c:pt idx="837">
                  <c:v>2025/6/25</c:v>
                </c:pt>
                <c:pt idx="838">
                  <c:v>2025/6/26</c:v>
                </c:pt>
                <c:pt idx="839">
                  <c:v>2025/6/27</c:v>
                </c:pt>
                <c:pt idx="840">
                  <c:v>2025/6/30</c:v>
                </c:pt>
                <c:pt idx="841">
                  <c:v>2025/7/1</c:v>
                </c:pt>
                <c:pt idx="842">
                  <c:v>2025/7/2</c:v>
                </c:pt>
                <c:pt idx="843">
                  <c:v>2025/7/3</c:v>
                </c:pt>
                <c:pt idx="844">
                  <c:v>2025/7/4</c:v>
                </c:pt>
                <c:pt idx="845">
                  <c:v>2025/7/7</c:v>
                </c:pt>
                <c:pt idx="846">
                  <c:v>2025/7/8</c:v>
                </c:pt>
                <c:pt idx="847">
                  <c:v>2025/7/9</c:v>
                </c:pt>
                <c:pt idx="848">
                  <c:v>2025/7/10</c:v>
                </c:pt>
                <c:pt idx="849">
                  <c:v>2025/7/11</c:v>
                </c:pt>
                <c:pt idx="850">
                  <c:v>2025/7/14</c:v>
                </c:pt>
                <c:pt idx="851">
                  <c:v>2025/7/15</c:v>
                </c:pt>
                <c:pt idx="852">
                  <c:v>2025/7/16</c:v>
                </c:pt>
                <c:pt idx="853">
                  <c:v>2025/7/17</c:v>
                </c:pt>
                <c:pt idx="854">
                  <c:v>2025/7/18</c:v>
                </c:pt>
                <c:pt idx="855">
                  <c:v>2025/7/21</c:v>
                </c:pt>
                <c:pt idx="856">
                  <c:v>2025/7/22</c:v>
                </c:pt>
                <c:pt idx="857">
                  <c:v>2025/7/23</c:v>
                </c:pt>
                <c:pt idx="858">
                  <c:v>2025/7/24</c:v>
                </c:pt>
                <c:pt idx="859">
                  <c:v>2025/7/25</c:v>
                </c:pt>
                <c:pt idx="860">
                  <c:v>2025/7/28</c:v>
                </c:pt>
                <c:pt idx="861">
                  <c:v>2025/7/29</c:v>
                </c:pt>
                <c:pt idx="862">
                  <c:v>2025/7/30</c:v>
                </c:pt>
                <c:pt idx="863">
                  <c:v>2025/7/31</c:v>
                </c:pt>
                <c:pt idx="864">
                  <c:v>2025/8/1</c:v>
                </c:pt>
                <c:pt idx="865">
                  <c:v>2025/8/4</c:v>
                </c:pt>
                <c:pt idx="866">
                  <c:v>2025/8/5</c:v>
                </c:pt>
                <c:pt idx="867">
                  <c:v>2025/8/6</c:v>
                </c:pt>
                <c:pt idx="868">
                  <c:v>2025/8/7</c:v>
                </c:pt>
                <c:pt idx="869">
                  <c:v>2025/8/8</c:v>
                </c:pt>
                <c:pt idx="870">
                  <c:v>2025/8/11</c:v>
                </c:pt>
                <c:pt idx="871">
                  <c:v>2025/8/12</c:v>
                </c:pt>
                <c:pt idx="872">
                  <c:v>2025/8/13</c:v>
                </c:pt>
                <c:pt idx="873">
                  <c:v>2025/8/14</c:v>
                </c:pt>
                <c:pt idx="874">
                  <c:v>2025/8/15</c:v>
                </c:pt>
                <c:pt idx="875">
                  <c:v>2025/8/18</c:v>
                </c:pt>
                <c:pt idx="876">
                  <c:v>2025/8/19</c:v>
                </c:pt>
                <c:pt idx="877">
                  <c:v>2025/8/20</c:v>
                </c:pt>
                <c:pt idx="878">
                  <c:v>2025/8/21</c:v>
                </c:pt>
                <c:pt idx="879">
                  <c:v>2025/8/22</c:v>
                </c:pt>
                <c:pt idx="880">
                  <c:v>2025/8/25</c:v>
                </c:pt>
                <c:pt idx="881">
                  <c:v>2025/8/26</c:v>
                </c:pt>
                <c:pt idx="882">
                  <c:v>2025/8/27</c:v>
                </c:pt>
                <c:pt idx="883">
                  <c:v>2025/8/28</c:v>
                </c:pt>
                <c:pt idx="884">
                  <c:v>2025/8/29</c:v>
                </c:pt>
                <c:pt idx="885">
                  <c:v>2025/9/1</c:v>
                </c:pt>
                <c:pt idx="886">
                  <c:v>2025/9/2</c:v>
                </c:pt>
                <c:pt idx="887">
                  <c:v>2025/9/3</c:v>
                </c:pt>
                <c:pt idx="888">
                  <c:v>2025/9/4</c:v>
                </c:pt>
                <c:pt idx="889">
                  <c:v>2025/9/5</c:v>
                </c:pt>
                <c:pt idx="890">
                  <c:v>2025/9/8</c:v>
                </c:pt>
                <c:pt idx="891">
                  <c:v>2025/9/9</c:v>
                </c:pt>
                <c:pt idx="892">
                  <c:v>2025/9/10</c:v>
                </c:pt>
                <c:pt idx="893">
                  <c:v>2025/9/11</c:v>
                </c:pt>
                <c:pt idx="894">
                  <c:v>2025/9/12</c:v>
                </c:pt>
                <c:pt idx="895">
                  <c:v>2025/9/15</c:v>
                </c:pt>
                <c:pt idx="896">
                  <c:v>2025/9/16</c:v>
                </c:pt>
                <c:pt idx="897">
                  <c:v>2025/9/17</c:v>
                </c:pt>
                <c:pt idx="898">
                  <c:v>2025/9/18</c:v>
                </c:pt>
                <c:pt idx="899">
                  <c:v>2025/9/19</c:v>
                </c:pt>
                <c:pt idx="900">
                  <c:v>2025/9/22</c:v>
                </c:pt>
                <c:pt idx="901">
                  <c:v>2025/9/23</c:v>
                </c:pt>
                <c:pt idx="902">
                  <c:v>2025/9/24</c:v>
                </c:pt>
                <c:pt idx="903">
                  <c:v>2025/9/25</c:v>
                </c:pt>
                <c:pt idx="904">
                  <c:v>2025/9/26</c:v>
                </c:pt>
              </c:strCache>
              <c:extLst/>
            </c:strRef>
          </c:cat>
          <c:val>
            <c:numRef>
              <c:f>(Sheet1!$Z$2460:$Z$2462,Sheet1!$Z$2464:$Z$3365)</c:f>
              <c:numCache>
                <c:formatCode>#,##0_ </c:formatCode>
                <c:ptCount val="905"/>
                <c:pt idx="0">
                  <c:v>158684546804</c:v>
                </c:pt>
                <c:pt idx="1">
                  <c:v>161346483863</c:v>
                </c:pt>
                <c:pt idx="2">
                  <c:v>165283467397</c:v>
                </c:pt>
                <c:pt idx="3">
                  <c:v>154905840633</c:v>
                </c:pt>
                <c:pt idx="4">
                  <c:v>157352160576</c:v>
                </c:pt>
                <c:pt idx="5">
                  <c:v>173365373318</c:v>
                </c:pt>
                <c:pt idx="6">
                  <c:v>158400862366</c:v>
                </c:pt>
                <c:pt idx="7">
                  <c:v>158852831286</c:v>
                </c:pt>
                <c:pt idx="8">
                  <c:v>160264525834</c:v>
                </c:pt>
                <c:pt idx="9">
                  <c:v>159359515512</c:v>
                </c:pt>
                <c:pt idx="10">
                  <c:v>159454772328</c:v>
                </c:pt>
                <c:pt idx="11">
                  <c:v>158292909154</c:v>
                </c:pt>
                <c:pt idx="12">
                  <c:v>157135209573</c:v>
                </c:pt>
                <c:pt idx="13">
                  <c:v>159519348667</c:v>
                </c:pt>
                <c:pt idx="14">
                  <c:v>162865073064</c:v>
                </c:pt>
                <c:pt idx="15">
                  <c:v>162875788853</c:v>
                </c:pt>
                <c:pt idx="16">
                  <c:v>157978312877</c:v>
                </c:pt>
                <c:pt idx="17">
                  <c:v>161302585195</c:v>
                </c:pt>
                <c:pt idx="18">
                  <c:v>162899835716</c:v>
                </c:pt>
                <c:pt idx="19">
                  <c:v>166446339889</c:v>
                </c:pt>
                <c:pt idx="20">
                  <c:v>162995035259</c:v>
                </c:pt>
                <c:pt idx="21">
                  <c:v>162450809084</c:v>
                </c:pt>
                <c:pt idx="22">
                  <c:v>158068449497</c:v>
                </c:pt>
                <c:pt idx="23">
                  <c:v>156846268869</c:v>
                </c:pt>
                <c:pt idx="24">
                  <c:v>156895704825</c:v>
                </c:pt>
                <c:pt idx="25">
                  <c:v>158124937300</c:v>
                </c:pt>
                <c:pt idx="26">
                  <c:v>152270184393</c:v>
                </c:pt>
                <c:pt idx="27">
                  <c:v>151657658489</c:v>
                </c:pt>
                <c:pt idx="28">
                  <c:v>151039938977</c:v>
                </c:pt>
                <c:pt idx="29">
                  <c:v>148883043383</c:v>
                </c:pt>
                <c:pt idx="30">
                  <c:v>143375938348</c:v>
                </c:pt>
                <c:pt idx="31">
                  <c:v>148090801157</c:v>
                </c:pt>
                <c:pt idx="32">
                  <c:v>147833022886</c:v>
                </c:pt>
                <c:pt idx="33">
                  <c:v>147881925125</c:v>
                </c:pt>
                <c:pt idx="34">
                  <c:v>148395525604</c:v>
                </c:pt>
                <c:pt idx="35">
                  <c:v>140551850612</c:v>
                </c:pt>
                <c:pt idx="36">
                  <c:v>143378029917</c:v>
                </c:pt>
                <c:pt idx="37">
                  <c:v>148445904397</c:v>
                </c:pt>
                <c:pt idx="38">
                  <c:v>154279243677</c:v>
                </c:pt>
                <c:pt idx="39">
                  <c:v>148298543651</c:v>
                </c:pt>
                <c:pt idx="40">
                  <c:v>149236067192</c:v>
                </c:pt>
                <c:pt idx="41">
                  <c:v>146911878432</c:v>
                </c:pt>
                <c:pt idx="42">
                  <c:v>99891686908</c:v>
                </c:pt>
                <c:pt idx="43">
                  <c:v>158494672998</c:v>
                </c:pt>
                <c:pt idx="44">
                  <c:v>161437711667</c:v>
                </c:pt>
                <c:pt idx="45">
                  <c:v>159008314794</c:v>
                </c:pt>
                <c:pt idx="46">
                  <c:v>158398888569</c:v>
                </c:pt>
                <c:pt idx="47">
                  <c:v>158428084590</c:v>
                </c:pt>
                <c:pt idx="48">
                  <c:v>160128288316</c:v>
                </c:pt>
                <c:pt idx="49">
                  <c:v>157851279838</c:v>
                </c:pt>
                <c:pt idx="50">
                  <c:v>157400060172</c:v>
                </c:pt>
                <c:pt idx="51">
                  <c:v>156184459601</c:v>
                </c:pt>
                <c:pt idx="52">
                  <c:v>159042964892</c:v>
                </c:pt>
                <c:pt idx="53">
                  <c:v>158069136721</c:v>
                </c:pt>
                <c:pt idx="54">
                  <c:v>160734107711</c:v>
                </c:pt>
                <c:pt idx="55">
                  <c:v>163741226652</c:v>
                </c:pt>
                <c:pt idx="56">
                  <c:v>160696080315</c:v>
                </c:pt>
                <c:pt idx="57">
                  <c:v>163029893264</c:v>
                </c:pt>
                <c:pt idx="58" formatCode="General">
                  <c:v>159499937988</c:v>
                </c:pt>
                <c:pt idx="59" formatCode="General">
                  <c:v>158409569831</c:v>
                </c:pt>
                <c:pt idx="60" formatCode="General">
                  <c:v>165271240583</c:v>
                </c:pt>
                <c:pt idx="61" formatCode="General">
                  <c:v>164343875730</c:v>
                </c:pt>
                <c:pt idx="62" formatCode="General">
                  <c:v>161795099953</c:v>
                </c:pt>
                <c:pt idx="63" formatCode="General">
                  <c:v>162130990945</c:v>
                </c:pt>
                <c:pt idx="64" formatCode="General">
                  <c:v>165596666344</c:v>
                </c:pt>
                <c:pt idx="65" formatCode="General">
                  <c:v>175166301512</c:v>
                </c:pt>
                <c:pt idx="66" formatCode="General">
                  <c:v>168497370756</c:v>
                </c:pt>
                <c:pt idx="67" formatCode="General">
                  <c:v>164147162372</c:v>
                </c:pt>
                <c:pt idx="68" formatCode="General">
                  <c:v>163678274037</c:v>
                </c:pt>
                <c:pt idx="69" formatCode="General">
                  <c:v>167182107289</c:v>
                </c:pt>
                <c:pt idx="70">
                  <c:v>166124610451</c:v>
                </c:pt>
                <c:pt idx="71" formatCode="General">
                  <c:v>168812649776</c:v>
                </c:pt>
                <c:pt idx="72" formatCode="General">
                  <c:v>166980347245</c:v>
                </c:pt>
                <c:pt idx="73" formatCode="General">
                  <c:v>165965363279</c:v>
                </c:pt>
                <c:pt idx="74" formatCode="General">
                  <c:v>165146580285</c:v>
                </c:pt>
                <c:pt idx="75">
                  <c:v>166767173127</c:v>
                </c:pt>
                <c:pt idx="76" formatCode="General">
                  <c:v>161206571378</c:v>
                </c:pt>
                <c:pt idx="77">
                  <c:v>160761032899</c:v>
                </c:pt>
                <c:pt idx="78" formatCode="General">
                  <c:v>161271300958</c:v>
                </c:pt>
                <c:pt idx="79" formatCode="General">
                  <c:v>160712170119</c:v>
                </c:pt>
                <c:pt idx="80" formatCode="General">
                  <c:v>158505467012</c:v>
                </c:pt>
                <c:pt idx="81" formatCode="General">
                  <c:v>159836659214</c:v>
                </c:pt>
                <c:pt idx="82" formatCode="General">
                  <c:v>162633705431</c:v>
                </c:pt>
                <c:pt idx="83" formatCode="General">
                  <c:v>162897516409</c:v>
                </c:pt>
                <c:pt idx="84" formatCode="General">
                  <c:v>158608685060</c:v>
                </c:pt>
                <c:pt idx="85" formatCode="General">
                  <c:v>153067457646</c:v>
                </c:pt>
                <c:pt idx="86" formatCode="General">
                  <c:v>156587363090</c:v>
                </c:pt>
                <c:pt idx="87" formatCode="General">
                  <c:v>153627847349</c:v>
                </c:pt>
                <c:pt idx="88" formatCode="General">
                  <c:v>150434590191</c:v>
                </c:pt>
                <c:pt idx="89" formatCode="General">
                  <c:v>154609862853</c:v>
                </c:pt>
                <c:pt idx="90" formatCode="General">
                  <c:v>154119636367</c:v>
                </c:pt>
                <c:pt idx="91" formatCode="General">
                  <c:v>156474551528</c:v>
                </c:pt>
                <c:pt idx="92" formatCode="General">
                  <c:v>159887221042</c:v>
                </c:pt>
                <c:pt idx="93" formatCode="General">
                  <c:v>160327636419</c:v>
                </c:pt>
                <c:pt idx="94" formatCode="General">
                  <c:v>154380284652</c:v>
                </c:pt>
                <c:pt idx="95" formatCode="General">
                  <c:v>153970939084</c:v>
                </c:pt>
                <c:pt idx="96" formatCode="General">
                  <c:v>155032435167</c:v>
                </c:pt>
                <c:pt idx="97" formatCode="General">
                  <c:v>163920595791</c:v>
                </c:pt>
                <c:pt idx="98" formatCode="General">
                  <c:v>173619011856</c:v>
                </c:pt>
                <c:pt idx="99" formatCode="General">
                  <c:v>155029163934</c:v>
                </c:pt>
                <c:pt idx="100" formatCode="General">
                  <c:v>176415418709</c:v>
                </c:pt>
                <c:pt idx="101" formatCode="General">
                  <c:v>173931573660</c:v>
                </c:pt>
                <c:pt idx="102" formatCode="General">
                  <c:v>177625794683</c:v>
                </c:pt>
                <c:pt idx="103" formatCode="General">
                  <c:v>175534275031</c:v>
                </c:pt>
                <c:pt idx="104" formatCode="General">
                  <c:v>175433723948</c:v>
                </c:pt>
                <c:pt idx="105" formatCode="General">
                  <c:v>171646061232</c:v>
                </c:pt>
                <c:pt idx="106" formatCode="General">
                  <c:v>168853208018</c:v>
                </c:pt>
                <c:pt idx="107" formatCode="General">
                  <c:v>161688535294</c:v>
                </c:pt>
                <c:pt idx="108" formatCode="General">
                  <c:v>155917303989</c:v>
                </c:pt>
                <c:pt idx="109" formatCode="General">
                  <c:v>157010370340</c:v>
                </c:pt>
                <c:pt idx="110" formatCode="General">
                  <c:v>157575401103</c:v>
                </c:pt>
                <c:pt idx="111" formatCode="General">
                  <c:v>163111015301</c:v>
                </c:pt>
                <c:pt idx="112" formatCode="General">
                  <c:v>147618663531</c:v>
                </c:pt>
                <c:pt idx="113" formatCode="General">
                  <c:v>144974617039</c:v>
                </c:pt>
                <c:pt idx="114" formatCode="General">
                  <c:v>142493291324</c:v>
                </c:pt>
                <c:pt idx="115" formatCode="General">
                  <c:v>142010113324</c:v>
                </c:pt>
                <c:pt idx="116" formatCode="General">
                  <c:v>147202407107</c:v>
                </c:pt>
                <c:pt idx="117" formatCode="General">
                  <c:v>147800436749</c:v>
                </c:pt>
                <c:pt idx="118" formatCode="General">
                  <c:v>142409312651</c:v>
                </c:pt>
                <c:pt idx="119" formatCode="General">
                  <c:v>149236077827</c:v>
                </c:pt>
                <c:pt idx="120" formatCode="General">
                  <c:v>147375259080</c:v>
                </c:pt>
                <c:pt idx="121" formatCode="General">
                  <c:v>148786558967</c:v>
                </c:pt>
                <c:pt idx="122" formatCode="General">
                  <c:v>139979449325</c:v>
                </c:pt>
                <c:pt idx="123" formatCode="General">
                  <c:v>144768824169</c:v>
                </c:pt>
                <c:pt idx="124" formatCode="General">
                  <c:v>141597379847</c:v>
                </c:pt>
                <c:pt idx="125" formatCode="General">
                  <c:v>137483067913</c:v>
                </c:pt>
                <c:pt idx="126" formatCode="General">
                  <c:v>144792640682</c:v>
                </c:pt>
                <c:pt idx="127" formatCode="General">
                  <c:v>136435442471</c:v>
                </c:pt>
                <c:pt idx="128" formatCode="General">
                  <c:v>133087058799</c:v>
                </c:pt>
                <c:pt idx="129" formatCode="General">
                  <c:v>132736901744</c:v>
                </c:pt>
                <c:pt idx="130" formatCode="General">
                  <c:v>129590742372</c:v>
                </c:pt>
                <c:pt idx="131" formatCode="General">
                  <c:v>132447299405</c:v>
                </c:pt>
                <c:pt idx="132" formatCode="General">
                  <c:v>130113921103</c:v>
                </c:pt>
                <c:pt idx="133" formatCode="General">
                  <c:v>131261803147</c:v>
                </c:pt>
                <c:pt idx="134" formatCode="General">
                  <c:v>126485182865</c:v>
                </c:pt>
                <c:pt idx="135" formatCode="General">
                  <c:v>128836708986</c:v>
                </c:pt>
                <c:pt idx="136" formatCode="General">
                  <c:v>126527731453</c:v>
                </c:pt>
                <c:pt idx="137" formatCode="General">
                  <c:v>123547798422</c:v>
                </c:pt>
                <c:pt idx="138" formatCode="General">
                  <c:v>125353926182</c:v>
                </c:pt>
                <c:pt idx="139" formatCode="General">
                  <c:v>120671865854</c:v>
                </c:pt>
                <c:pt idx="140" formatCode="General">
                  <c:v>120685097379</c:v>
                </c:pt>
                <c:pt idx="141" formatCode="General">
                  <c:v>122119320365</c:v>
                </c:pt>
                <c:pt idx="142" formatCode="General">
                  <c:v>124254661547</c:v>
                </c:pt>
                <c:pt idx="143" formatCode="General">
                  <c:v>122787500266</c:v>
                </c:pt>
                <c:pt idx="144" formatCode="General">
                  <c:v>123469004577</c:v>
                </c:pt>
                <c:pt idx="145" formatCode="General">
                  <c:v>125134995747</c:v>
                </c:pt>
                <c:pt idx="146" formatCode="General">
                  <c:v>124528022254</c:v>
                </c:pt>
                <c:pt idx="147" formatCode="General">
                  <c:v>132052943111</c:v>
                </c:pt>
                <c:pt idx="148" formatCode="General">
                  <c:v>124556285772</c:v>
                </c:pt>
                <c:pt idx="149" formatCode="General">
                  <c:v>125331036512</c:v>
                </c:pt>
                <c:pt idx="150" formatCode="General">
                  <c:v>122750115455</c:v>
                </c:pt>
                <c:pt idx="151" formatCode="General">
                  <c:v>120061376228</c:v>
                </c:pt>
                <c:pt idx="152" formatCode="General">
                  <c:v>119985654934</c:v>
                </c:pt>
                <c:pt idx="153" formatCode="General">
                  <c:v>119490001127</c:v>
                </c:pt>
                <c:pt idx="154" formatCode="General">
                  <c:v>122285376402</c:v>
                </c:pt>
                <c:pt idx="155" formatCode="General">
                  <c:v>118694097652</c:v>
                </c:pt>
                <c:pt idx="156" formatCode="General">
                  <c:v>114528575421</c:v>
                </c:pt>
                <c:pt idx="157" formatCode="General">
                  <c:v>116728105151</c:v>
                </c:pt>
                <c:pt idx="158" formatCode="General">
                  <c:v>115206414746</c:v>
                </c:pt>
                <c:pt idx="159" formatCode="General">
                  <c:v>113218390801</c:v>
                </c:pt>
                <c:pt idx="160" formatCode="General">
                  <c:v>113259506516</c:v>
                </c:pt>
                <c:pt idx="161" formatCode="General">
                  <c:v>116873067541</c:v>
                </c:pt>
                <c:pt idx="162" formatCode="General">
                  <c:v>116688108188</c:v>
                </c:pt>
                <c:pt idx="163" formatCode="General">
                  <c:v>113669265242</c:v>
                </c:pt>
                <c:pt idx="164" formatCode="General">
                  <c:v>116594835065</c:v>
                </c:pt>
                <c:pt idx="165" formatCode="General">
                  <c:v>121296736857</c:v>
                </c:pt>
                <c:pt idx="166" formatCode="General">
                  <c:v>154155919288</c:v>
                </c:pt>
                <c:pt idx="167" formatCode="General">
                  <c:v>112868777924</c:v>
                </c:pt>
                <c:pt idx="168" formatCode="General">
                  <c:v>125024320948</c:v>
                </c:pt>
                <c:pt idx="169" formatCode="General">
                  <c:v>122314270746</c:v>
                </c:pt>
                <c:pt idx="170" formatCode="General">
                  <c:v>126034013805</c:v>
                </c:pt>
                <c:pt idx="171" formatCode="General">
                  <c:v>126584150416</c:v>
                </c:pt>
                <c:pt idx="172" formatCode="General">
                  <c:v>121898957907</c:v>
                </c:pt>
                <c:pt idx="173" formatCode="General">
                  <c:v>119966834804</c:v>
                </c:pt>
                <c:pt idx="174" formatCode="General">
                  <c:v>115742759595</c:v>
                </c:pt>
                <c:pt idx="175" formatCode="General">
                  <c:v>113585589580</c:v>
                </c:pt>
                <c:pt idx="176" formatCode="General">
                  <c:v>113972699339</c:v>
                </c:pt>
                <c:pt idx="177" formatCode="General">
                  <c:v>109569347546</c:v>
                </c:pt>
                <c:pt idx="178" formatCode="General">
                  <c:v>113906457930</c:v>
                </c:pt>
                <c:pt idx="179" formatCode="General">
                  <c:v>113445449049</c:v>
                </c:pt>
                <c:pt idx="180" formatCode="General">
                  <c:v>111958299779</c:v>
                </c:pt>
                <c:pt idx="181" formatCode="General">
                  <c:v>113483139914</c:v>
                </c:pt>
                <c:pt idx="182" formatCode="General">
                  <c:v>116849755509</c:v>
                </c:pt>
                <c:pt idx="183" formatCode="General">
                  <c:v>121568613750</c:v>
                </c:pt>
                <c:pt idx="184" formatCode="General">
                  <c:v>115669401200</c:v>
                </c:pt>
                <c:pt idx="185" formatCode="General">
                  <c:v>113915858614</c:v>
                </c:pt>
                <c:pt idx="186" formatCode="General">
                  <c:v>119342261289</c:v>
                </c:pt>
                <c:pt idx="187" formatCode="General">
                  <c:v>116703442652</c:v>
                </c:pt>
                <c:pt idx="188" formatCode="General">
                  <c:v>116626905475</c:v>
                </c:pt>
                <c:pt idx="189" formatCode="General">
                  <c:v>118263016327</c:v>
                </c:pt>
                <c:pt idx="190" formatCode="General">
                  <c:v>118811237175</c:v>
                </c:pt>
                <c:pt idx="191" formatCode="General">
                  <c:v>117942067816</c:v>
                </c:pt>
                <c:pt idx="192" formatCode="General">
                  <c:v>118269501953</c:v>
                </c:pt>
                <c:pt idx="193" formatCode="General">
                  <c:v>118889756793</c:v>
                </c:pt>
                <c:pt idx="194" formatCode="General">
                  <c:v>118371913514</c:v>
                </c:pt>
                <c:pt idx="195">
                  <c:v>114312992009</c:v>
                </c:pt>
                <c:pt idx="196" formatCode="General">
                  <c:v>119970032067</c:v>
                </c:pt>
                <c:pt idx="197" formatCode="General">
                  <c:v>116679092008</c:v>
                </c:pt>
                <c:pt idx="198" formatCode="General">
                  <c:v>112245037931</c:v>
                </c:pt>
                <c:pt idx="199" formatCode="General">
                  <c:v>112560362962</c:v>
                </c:pt>
                <c:pt idx="200" formatCode="General">
                  <c:v>113480251123</c:v>
                </c:pt>
                <c:pt idx="201" formatCode="General">
                  <c:v>112440666581</c:v>
                </c:pt>
                <c:pt idx="202" formatCode="General">
                  <c:v>114311776671</c:v>
                </c:pt>
                <c:pt idx="203" formatCode="General">
                  <c:v>114265338955</c:v>
                </c:pt>
                <c:pt idx="204" formatCode="General">
                  <c:v>111456743656</c:v>
                </c:pt>
                <c:pt idx="205" formatCode="General">
                  <c:v>114134007384</c:v>
                </c:pt>
                <c:pt idx="206" formatCode="General">
                  <c:v>119147022670</c:v>
                </c:pt>
                <c:pt idx="207" formatCode="General">
                  <c:v>115359160874</c:v>
                </c:pt>
                <c:pt idx="208" formatCode="General">
                  <c:v>118433380431</c:v>
                </c:pt>
                <c:pt idx="209" formatCode="General">
                  <c:v>119334480637</c:v>
                </c:pt>
                <c:pt idx="210" formatCode="General">
                  <c:v>127847201324</c:v>
                </c:pt>
                <c:pt idx="211" formatCode="General">
                  <c:v>130665561022</c:v>
                </c:pt>
                <c:pt idx="212" formatCode="General">
                  <c:v>131162494542</c:v>
                </c:pt>
                <c:pt idx="213" formatCode="General">
                  <c:v>132512173951</c:v>
                </c:pt>
                <c:pt idx="214" formatCode="General">
                  <c:v>133990379214</c:v>
                </c:pt>
                <c:pt idx="215" formatCode="General">
                  <c:v>133303510040</c:v>
                </c:pt>
                <c:pt idx="216" formatCode="General">
                  <c:v>133459468497</c:v>
                </c:pt>
                <c:pt idx="217" formatCode="#,##0">
                  <c:v>134308298930</c:v>
                </c:pt>
                <c:pt idx="218" formatCode="#,##0">
                  <c:v>132302771642</c:v>
                </c:pt>
                <c:pt idx="219" formatCode="#,##0">
                  <c:v>131297223077</c:v>
                </c:pt>
                <c:pt idx="220" formatCode="#,##0">
                  <c:v>136332055247</c:v>
                </c:pt>
                <c:pt idx="221" formatCode="#,##0">
                  <c:v>140671625919</c:v>
                </c:pt>
                <c:pt idx="222" formatCode="#,##0">
                  <c:v>136678438564</c:v>
                </c:pt>
                <c:pt idx="223" formatCode="#,##0">
                  <c:v>135104065162</c:v>
                </c:pt>
                <c:pt idx="224" formatCode="#,##0">
                  <c:v>137068232829</c:v>
                </c:pt>
                <c:pt idx="225" formatCode="#,##0">
                  <c:v>136233685833</c:v>
                </c:pt>
                <c:pt idx="226" formatCode="#,##0">
                  <c:v>135947652594</c:v>
                </c:pt>
                <c:pt idx="227" formatCode="#,##0">
                  <c:v>136799271485</c:v>
                </c:pt>
                <c:pt idx="228" formatCode="#,##0">
                  <c:v>138631414905</c:v>
                </c:pt>
                <c:pt idx="229" formatCode="#,##0">
                  <c:v>140096670031</c:v>
                </c:pt>
                <c:pt idx="230" formatCode="#,##0">
                  <c:v>137635144650</c:v>
                </c:pt>
                <c:pt idx="231" formatCode="#,##0">
                  <c:v>137784008362</c:v>
                </c:pt>
                <c:pt idx="232" formatCode="#,##0">
                  <c:v>141468426791</c:v>
                </c:pt>
                <c:pt idx="233" formatCode="#,##0">
                  <c:v>131922339981</c:v>
                </c:pt>
                <c:pt idx="234" formatCode="#,##0">
                  <c:v>135432430823</c:v>
                </c:pt>
                <c:pt idx="235" formatCode="#,##0">
                  <c:v>126758663973</c:v>
                </c:pt>
                <c:pt idx="236" formatCode="#,##0">
                  <c:v>124952338960</c:v>
                </c:pt>
                <c:pt idx="237" formatCode="#,##0">
                  <c:v>127483847746</c:v>
                </c:pt>
                <c:pt idx="238" formatCode="#,##0">
                  <c:v>122622358497</c:v>
                </c:pt>
                <c:pt idx="239" formatCode="#,##0">
                  <c:v>120582994435</c:v>
                </c:pt>
                <c:pt idx="240" formatCode="#,##0">
                  <c:v>118473880047</c:v>
                </c:pt>
                <c:pt idx="241" formatCode="#,##0">
                  <c:v>111661703117</c:v>
                </c:pt>
                <c:pt idx="242" formatCode="#,##0">
                  <c:v>110139655575</c:v>
                </c:pt>
                <c:pt idx="243" formatCode="#,##0">
                  <c:v>108527036592</c:v>
                </c:pt>
                <c:pt idx="244" formatCode="#,##0">
                  <c:v>110438226952</c:v>
                </c:pt>
                <c:pt idx="245" formatCode="#,##0">
                  <c:v>110481879687</c:v>
                </c:pt>
                <c:pt idx="246" formatCode="#,##0">
                  <c:v>111959496773</c:v>
                </c:pt>
                <c:pt idx="247" formatCode="#,##0">
                  <c:v>117449152052</c:v>
                </c:pt>
                <c:pt idx="248" formatCode="#,##0">
                  <c:v>115884044293</c:v>
                </c:pt>
                <c:pt idx="249" formatCode="#,##0">
                  <c:v>119977676280</c:v>
                </c:pt>
                <c:pt idx="250" formatCode="#,##0">
                  <c:v>118603795864</c:v>
                </c:pt>
                <c:pt idx="251" formatCode="#,##0">
                  <c:v>118821876062</c:v>
                </c:pt>
                <c:pt idx="252" formatCode="#,##0">
                  <c:v>119355393685</c:v>
                </c:pt>
                <c:pt idx="253" formatCode="#,##0">
                  <c:v>116801167054</c:v>
                </c:pt>
                <c:pt idx="254" formatCode="#,##0">
                  <c:v>112587572500</c:v>
                </c:pt>
                <c:pt idx="255" formatCode="#,##0">
                  <c:v>121306808796</c:v>
                </c:pt>
                <c:pt idx="256" formatCode="#,##0">
                  <c:v>117505922317</c:v>
                </c:pt>
                <c:pt idx="257" formatCode="#,##0">
                  <c:v>114924392000</c:v>
                </c:pt>
                <c:pt idx="258" formatCode="#,##0">
                  <c:v>109243526029</c:v>
                </c:pt>
                <c:pt idx="259" formatCode="#,##0">
                  <c:v>106971971097</c:v>
                </c:pt>
                <c:pt idx="260" formatCode="#,##0">
                  <c:v>106873424475</c:v>
                </c:pt>
                <c:pt idx="261" formatCode="#,##0">
                  <c:v>107958659956</c:v>
                </c:pt>
                <c:pt idx="262" formatCode="#,##0">
                  <c:v>107949445222</c:v>
                </c:pt>
                <c:pt idx="263" formatCode="#,##0">
                  <c:v>106669697415</c:v>
                </c:pt>
                <c:pt idx="264" formatCode="#,##0">
                  <c:v>106532878499</c:v>
                </c:pt>
                <c:pt idx="265" formatCode="#,##0">
                  <c:v>104852499548</c:v>
                </c:pt>
                <c:pt idx="266" formatCode="#,##0">
                  <c:v>106883897863</c:v>
                </c:pt>
                <c:pt idx="267" formatCode="#,##0">
                  <c:v>104055337564</c:v>
                </c:pt>
                <c:pt idx="268" formatCode="#,##0">
                  <c:v>104347123910</c:v>
                </c:pt>
                <c:pt idx="269" formatCode="#,##0">
                  <c:v>103245787344</c:v>
                </c:pt>
                <c:pt idx="270" formatCode="#,##0">
                  <c:v>102526122444</c:v>
                </c:pt>
                <c:pt idx="271" formatCode="#,##0">
                  <c:v>102664205888</c:v>
                </c:pt>
                <c:pt idx="272" formatCode="#,##0">
                  <c:v>102353033737</c:v>
                </c:pt>
                <c:pt idx="273" formatCode="#,##0">
                  <c:v>103721258836</c:v>
                </c:pt>
                <c:pt idx="274" formatCode="#,##0">
                  <c:v>100886112870</c:v>
                </c:pt>
                <c:pt idx="275" formatCode="#,##0">
                  <c:v>99829060706</c:v>
                </c:pt>
                <c:pt idx="276" formatCode="#,##0">
                  <c:v>99645250927</c:v>
                </c:pt>
                <c:pt idx="277" formatCode="#,##0">
                  <c:v>98898506666</c:v>
                </c:pt>
                <c:pt idx="278" formatCode="#,##0">
                  <c:v>103356542960</c:v>
                </c:pt>
                <c:pt idx="279" formatCode="#,##0">
                  <c:v>104106372593</c:v>
                </c:pt>
                <c:pt idx="280" formatCode="#,##0">
                  <c:v>102039270487</c:v>
                </c:pt>
                <c:pt idx="281" formatCode="#,##0">
                  <c:v>101233748151</c:v>
                </c:pt>
                <c:pt idx="282" formatCode="#,##0">
                  <c:v>99915257049</c:v>
                </c:pt>
                <c:pt idx="283" formatCode="#,##0">
                  <c:v>101001097364</c:v>
                </c:pt>
                <c:pt idx="284" formatCode="#,##0">
                  <c:v>99584023555</c:v>
                </c:pt>
                <c:pt idx="285" formatCode="#,##0">
                  <c:v>99188076846</c:v>
                </c:pt>
                <c:pt idx="286" formatCode="#,##0">
                  <c:v>98886666782</c:v>
                </c:pt>
                <c:pt idx="287" formatCode="#,##0">
                  <c:v>101106141697</c:v>
                </c:pt>
                <c:pt idx="288" formatCode="#,##0">
                  <c:v>103418781299</c:v>
                </c:pt>
                <c:pt idx="289" formatCode="#,##0">
                  <c:v>104098634140</c:v>
                </c:pt>
                <c:pt idx="290" formatCode="#,##0">
                  <c:v>105720307305</c:v>
                </c:pt>
                <c:pt idx="291" formatCode="#,##0">
                  <c:v>109037437136</c:v>
                </c:pt>
                <c:pt idx="292" formatCode="#,##0">
                  <c:v>111185844892</c:v>
                </c:pt>
                <c:pt idx="293" formatCode="#,##0">
                  <c:v>113300524893</c:v>
                </c:pt>
                <c:pt idx="294" formatCode="#,##0">
                  <c:v>112269188392</c:v>
                </c:pt>
                <c:pt idx="295" formatCode="#,##0">
                  <c:v>114101094299</c:v>
                </c:pt>
                <c:pt idx="296" formatCode="#,##0">
                  <c:v>116461512482</c:v>
                </c:pt>
                <c:pt idx="297" formatCode="#,##0">
                  <c:v>114639466969</c:v>
                </c:pt>
                <c:pt idx="298" formatCode="#,##0">
                  <c:v>115720822481</c:v>
                </c:pt>
                <c:pt idx="299" formatCode="#,##0">
                  <c:v>115390916337</c:v>
                </c:pt>
                <c:pt idx="300" formatCode="#,##0">
                  <c:v>114657620622</c:v>
                </c:pt>
                <c:pt idx="301" formatCode="#,##0">
                  <c:v>116175382698</c:v>
                </c:pt>
                <c:pt idx="302" formatCode="#,##0">
                  <c:v>115613718952</c:v>
                </c:pt>
                <c:pt idx="303" formatCode="#,##0">
                  <c:v>113953374205</c:v>
                </c:pt>
                <c:pt idx="304" formatCode="#,##0">
                  <c:v>116795196844</c:v>
                </c:pt>
                <c:pt idx="305" formatCode="#,##0">
                  <c:v>119212446530</c:v>
                </c:pt>
                <c:pt idx="306" formatCode="#,##0">
                  <c:v>119713130435</c:v>
                </c:pt>
                <c:pt idx="307" formatCode="#,##0">
                  <c:v>120888042994</c:v>
                </c:pt>
                <c:pt idx="308" formatCode="#,##0">
                  <c:v>117677019862</c:v>
                </c:pt>
                <c:pt idx="309" formatCode="#,##0">
                  <c:v>114893388248</c:v>
                </c:pt>
                <c:pt idx="310" formatCode="#,##0">
                  <c:v>115495609743</c:v>
                </c:pt>
                <c:pt idx="311" formatCode="#,##0">
                  <c:v>115059762269</c:v>
                </c:pt>
                <c:pt idx="312" formatCode="#,##0">
                  <c:v>132559410460</c:v>
                </c:pt>
                <c:pt idx="313" formatCode="#,##0">
                  <c:v>133651448323</c:v>
                </c:pt>
                <c:pt idx="314" formatCode="#,##0">
                  <c:v>133407263193</c:v>
                </c:pt>
                <c:pt idx="315" formatCode="#,##0">
                  <c:v>134404016516</c:v>
                </c:pt>
                <c:pt idx="316" formatCode="#,##0">
                  <c:v>133154546453</c:v>
                </c:pt>
                <c:pt idx="317" formatCode="#,##0">
                  <c:v>148936162226</c:v>
                </c:pt>
                <c:pt idx="318" formatCode="#,##0">
                  <c:v>151742261588</c:v>
                </c:pt>
                <c:pt idx="319" formatCode="#,##0">
                  <c:v>151158324441</c:v>
                </c:pt>
                <c:pt idx="320" formatCode="#,##0">
                  <c:v>149426903593</c:v>
                </c:pt>
                <c:pt idx="321" formatCode="#,##0">
                  <c:v>147938700418</c:v>
                </c:pt>
                <c:pt idx="322" formatCode="#,##0">
                  <c:v>146112143569</c:v>
                </c:pt>
                <c:pt idx="323" formatCode="#,##0">
                  <c:v>148767125486</c:v>
                </c:pt>
                <c:pt idx="324" formatCode="#,##0">
                  <c:v>150166488040</c:v>
                </c:pt>
                <c:pt idx="325" formatCode="#,##0">
                  <c:v>151775364447</c:v>
                </c:pt>
                <c:pt idx="326" formatCode="#,##0">
                  <c:v>151040620974</c:v>
                </c:pt>
                <c:pt idx="327" formatCode="#,##0">
                  <c:v>150535264160</c:v>
                </c:pt>
                <c:pt idx="328" formatCode="#,##0">
                  <c:v>150747195621</c:v>
                </c:pt>
                <c:pt idx="329" formatCode="#,##0">
                  <c:v>148522869435</c:v>
                </c:pt>
                <c:pt idx="330" formatCode="#,##0">
                  <c:v>149074539999</c:v>
                </c:pt>
                <c:pt idx="331" formatCode="#,##0">
                  <c:v>148258297334</c:v>
                </c:pt>
                <c:pt idx="332" formatCode="#,##0">
                  <c:v>152001485842</c:v>
                </c:pt>
                <c:pt idx="333" formatCode="#,##0">
                  <c:v>172935006296</c:v>
                </c:pt>
                <c:pt idx="334" formatCode="#,##0">
                  <c:v>174977945678</c:v>
                </c:pt>
                <c:pt idx="335" formatCode="#,##0">
                  <c:v>174488540310</c:v>
                </c:pt>
                <c:pt idx="336" formatCode="#,##0">
                  <c:v>176140328908</c:v>
                </c:pt>
                <c:pt idx="337" formatCode="#,##0">
                  <c:v>175214497450</c:v>
                </c:pt>
                <c:pt idx="338" formatCode="#,##0">
                  <c:v>183453122183</c:v>
                </c:pt>
                <c:pt idx="339" formatCode="#,##0">
                  <c:v>198384103748</c:v>
                </c:pt>
                <c:pt idx="340" formatCode="#,##0">
                  <c:v>198167366023</c:v>
                </c:pt>
                <c:pt idx="341" formatCode="#,##0">
                  <c:v>198655427327</c:v>
                </c:pt>
                <c:pt idx="342" formatCode="#,##0">
                  <c:v>196428077663</c:v>
                </c:pt>
                <c:pt idx="343" formatCode="#,##0">
                  <c:v>197724167469</c:v>
                </c:pt>
                <c:pt idx="344" formatCode="#,##0">
                  <c:v>202502174333</c:v>
                </c:pt>
                <c:pt idx="345" formatCode="#,##0">
                  <c:v>192954899277</c:v>
                </c:pt>
                <c:pt idx="346" formatCode="#,##0">
                  <c:v>181910099572</c:v>
                </c:pt>
                <c:pt idx="347" formatCode="#,##0">
                  <c:v>182011633397</c:v>
                </c:pt>
                <c:pt idx="348" formatCode="#,##0">
                  <c:v>178614760705</c:v>
                </c:pt>
                <c:pt idx="349" formatCode="#,##0">
                  <c:v>182574374817</c:v>
                </c:pt>
                <c:pt idx="350" formatCode="#,##0">
                  <c:v>189356492791</c:v>
                </c:pt>
                <c:pt idx="351" formatCode="#,##0">
                  <c:v>189346558981</c:v>
                </c:pt>
                <c:pt idx="352" formatCode="#,##0">
                  <c:v>186898491231</c:v>
                </c:pt>
                <c:pt idx="353" formatCode="#,##0">
                  <c:v>188367885955</c:v>
                </c:pt>
                <c:pt idx="354" formatCode="#,##0">
                  <c:v>186257418954</c:v>
                </c:pt>
                <c:pt idx="355" formatCode="#,##0">
                  <c:v>189306448583</c:v>
                </c:pt>
                <c:pt idx="356" formatCode="#,##0">
                  <c:v>188549217214</c:v>
                </c:pt>
                <c:pt idx="357" formatCode="#,##0">
                  <c:v>187640128194</c:v>
                </c:pt>
                <c:pt idx="358" formatCode="#,##0">
                  <c:v>185324854030</c:v>
                </c:pt>
                <c:pt idx="359" formatCode="#,##0">
                  <c:v>183715101333</c:v>
                </c:pt>
                <c:pt idx="360" formatCode="#,##0">
                  <c:v>179896824787</c:v>
                </c:pt>
                <c:pt idx="361" formatCode="#,##0">
                  <c:v>181759250883</c:v>
                </c:pt>
                <c:pt idx="362" formatCode="#,##0">
                  <c:v>184050084151</c:v>
                </c:pt>
                <c:pt idx="363" formatCode="#,##0">
                  <c:v>185894295778</c:v>
                </c:pt>
                <c:pt idx="364" formatCode="#,##0">
                  <c:v>185150128473</c:v>
                </c:pt>
                <c:pt idx="365" formatCode="#,##0">
                  <c:v>187517026420</c:v>
                </c:pt>
                <c:pt idx="366" formatCode="#,##0">
                  <c:v>191399199943</c:v>
                </c:pt>
                <c:pt idx="367" formatCode="#,##0">
                  <c:v>190098049940</c:v>
                </c:pt>
                <c:pt idx="368" formatCode="#,##0">
                  <c:v>188487452496</c:v>
                </c:pt>
                <c:pt idx="369" formatCode="#,##0">
                  <c:v>188464620318</c:v>
                </c:pt>
                <c:pt idx="370" formatCode="#,##0">
                  <c:v>192811781208</c:v>
                </c:pt>
                <c:pt idx="371" formatCode="#,##0">
                  <c:v>192735418335</c:v>
                </c:pt>
                <c:pt idx="372" formatCode="#,##0">
                  <c:v>197398737953</c:v>
                </c:pt>
                <c:pt idx="373" formatCode="#,##0">
                  <c:v>199851282635</c:v>
                </c:pt>
                <c:pt idx="374" formatCode="#,##0">
                  <c:v>209488333584</c:v>
                </c:pt>
                <c:pt idx="375" formatCode="#,##0">
                  <c:v>212657052640</c:v>
                </c:pt>
                <c:pt idx="376" formatCode="#,##0">
                  <c:v>214401499367</c:v>
                </c:pt>
                <c:pt idx="377" formatCode="#,##0">
                  <c:v>210233810311</c:v>
                </c:pt>
                <c:pt idx="378" formatCode="#,##0">
                  <c:v>210519543943</c:v>
                </c:pt>
                <c:pt idx="379" formatCode="#,##0">
                  <c:v>204481825235</c:v>
                </c:pt>
                <c:pt idx="380" formatCode="#,##0">
                  <c:v>207283076925</c:v>
                </c:pt>
                <c:pt idx="381" formatCode="#,##0">
                  <c:v>213033599395</c:v>
                </c:pt>
                <c:pt idx="382" formatCode="#,##0">
                  <c:v>207917915444</c:v>
                </c:pt>
                <c:pt idx="383" formatCode="#,##0">
                  <c:v>207162755600</c:v>
                </c:pt>
                <c:pt idx="384" formatCode="#,##0">
                  <c:v>203464271254</c:v>
                </c:pt>
                <c:pt idx="385" formatCode="#,##0">
                  <c:v>206967205969</c:v>
                </c:pt>
                <c:pt idx="386" formatCode="#,##0">
                  <c:v>201695421194</c:v>
                </c:pt>
                <c:pt idx="387" formatCode="#,##0">
                  <c:v>202365980397</c:v>
                </c:pt>
                <c:pt idx="388" formatCode="#,##0">
                  <c:v>201077180692</c:v>
                </c:pt>
                <c:pt idx="389" formatCode="#,##0">
                  <c:v>200787051213</c:v>
                </c:pt>
                <c:pt idx="390" formatCode="#,##0">
                  <c:v>198402935908</c:v>
                </c:pt>
                <c:pt idx="391" formatCode="#,##0">
                  <c:v>201373699169</c:v>
                </c:pt>
                <c:pt idx="392" formatCode="#,##0">
                  <c:v>203264702546</c:v>
                </c:pt>
                <c:pt idx="393" formatCode="#,##0">
                  <c:v>203390069825</c:v>
                </c:pt>
                <c:pt idx="394" formatCode="#,##0">
                  <c:v>206718762186</c:v>
                </c:pt>
                <c:pt idx="395" formatCode="#,##0">
                  <c:v>205264455370</c:v>
                </c:pt>
                <c:pt idx="396" formatCode="#,##0">
                  <c:v>206127229110</c:v>
                </c:pt>
                <c:pt idx="397" formatCode="#,##0">
                  <c:v>212696477791</c:v>
                </c:pt>
                <c:pt idx="398" formatCode="#,##0">
                  <c:v>231069693258</c:v>
                </c:pt>
                <c:pt idx="399" formatCode="#,##0">
                  <c:v>227729281151</c:v>
                </c:pt>
                <c:pt idx="400" formatCode="#,##0">
                  <c:v>232596500692</c:v>
                </c:pt>
                <c:pt idx="401" formatCode="#,##0">
                  <c:v>233336474286</c:v>
                </c:pt>
                <c:pt idx="402" formatCode="#,##0">
                  <c:v>232507619193</c:v>
                </c:pt>
                <c:pt idx="403" formatCode="#,##0">
                  <c:v>230304503306</c:v>
                </c:pt>
                <c:pt idx="404" formatCode="#,##0">
                  <c:v>229813045942</c:v>
                </c:pt>
                <c:pt idx="405" formatCode="#,##0">
                  <c:v>230714567208</c:v>
                </c:pt>
                <c:pt idx="406" formatCode="#,##0">
                  <c:v>228799002612</c:v>
                </c:pt>
                <c:pt idx="407" formatCode="#,##0">
                  <c:v>230970301565</c:v>
                </c:pt>
                <c:pt idx="408" formatCode="#,##0">
                  <c:v>212421883331</c:v>
                </c:pt>
                <c:pt idx="409" formatCode="#,##0">
                  <c:v>213977115286</c:v>
                </c:pt>
                <c:pt idx="410" formatCode="#,##0">
                  <c:v>218590929105</c:v>
                </c:pt>
                <c:pt idx="411" formatCode="#,##0">
                  <c:v>224198012399</c:v>
                </c:pt>
                <c:pt idx="412" formatCode="#,##0">
                  <c:v>234556109009</c:v>
                </c:pt>
                <c:pt idx="413" formatCode="#,##0">
                  <c:v>232946997749</c:v>
                </c:pt>
                <c:pt idx="414" formatCode="#,##0">
                  <c:v>227793157570</c:v>
                </c:pt>
                <c:pt idx="415" formatCode="#,##0">
                  <c:v>241438673124</c:v>
                </c:pt>
                <c:pt idx="416" formatCode="#,##0">
                  <c:v>239533719489</c:v>
                </c:pt>
                <c:pt idx="417" formatCode="#,##0">
                  <c:v>235722624441</c:v>
                </c:pt>
                <c:pt idx="418" formatCode="#,##0">
                  <c:v>244449119320</c:v>
                </c:pt>
                <c:pt idx="419" formatCode="#,##0">
                  <c:v>242723213218</c:v>
                </c:pt>
                <c:pt idx="420" formatCode="#,##0">
                  <c:v>246676996950</c:v>
                </c:pt>
                <c:pt idx="421" formatCode="#,##0">
                  <c:v>243713550042</c:v>
                </c:pt>
                <c:pt idx="422" formatCode="#,##0">
                  <c:v>242972693460</c:v>
                </c:pt>
                <c:pt idx="423" formatCode="#,##0">
                  <c:v>247517628306</c:v>
                </c:pt>
                <c:pt idx="424" formatCode="#,##0">
                  <c:v>245264479227</c:v>
                </c:pt>
                <c:pt idx="425" formatCode="#,##0">
                  <c:v>249311652223</c:v>
                </c:pt>
                <c:pt idx="426" formatCode="#,##0">
                  <c:v>252086996814</c:v>
                </c:pt>
                <c:pt idx="427" formatCode="#,##0">
                  <c:v>250331398852</c:v>
                </c:pt>
                <c:pt idx="428" formatCode="#,##0">
                  <c:v>251972662059</c:v>
                </c:pt>
                <c:pt idx="429" formatCode="#,##0">
                  <c:v>262656106769</c:v>
                </c:pt>
                <c:pt idx="430" formatCode="#,##0">
                  <c:v>263842663144</c:v>
                </c:pt>
                <c:pt idx="431" formatCode="#,##0">
                  <c:v>270559285234</c:v>
                </c:pt>
                <c:pt idx="432" formatCode="#,##0">
                  <c:v>264423375518</c:v>
                </c:pt>
                <c:pt idx="433" formatCode="#,##0">
                  <c:v>263017685215</c:v>
                </c:pt>
                <c:pt idx="434" formatCode="#,##0">
                  <c:v>267189784248</c:v>
                </c:pt>
                <c:pt idx="435" formatCode="#,##0">
                  <c:v>263914845907</c:v>
                </c:pt>
                <c:pt idx="436" formatCode="#,##0">
                  <c:v>258228555913</c:v>
                </c:pt>
                <c:pt idx="437" formatCode="#,##0">
                  <c:v>261786914450</c:v>
                </c:pt>
                <c:pt idx="438" formatCode="#,##0">
                  <c:v>267005921061</c:v>
                </c:pt>
                <c:pt idx="439" formatCode="#,##0">
                  <c:v>260313423722</c:v>
                </c:pt>
                <c:pt idx="440" formatCode="#,##0">
                  <c:v>265599376919</c:v>
                </c:pt>
                <c:pt idx="441" formatCode="#,##0">
                  <c:v>271030826000</c:v>
                </c:pt>
                <c:pt idx="442" formatCode="#,##0">
                  <c:v>271911936977</c:v>
                </c:pt>
                <c:pt idx="443" formatCode="#,##0">
                  <c:v>275565432941</c:v>
                </c:pt>
                <c:pt idx="444" formatCode="#,##0">
                  <c:v>270734109836</c:v>
                </c:pt>
                <c:pt idx="445" formatCode="#,##0">
                  <c:v>271406516768</c:v>
                </c:pt>
                <c:pt idx="446" formatCode="#,##0">
                  <c:v>270325745893</c:v>
                </c:pt>
                <c:pt idx="447" formatCode="#,##0">
                  <c:v>267470313699</c:v>
                </c:pt>
                <c:pt idx="448" formatCode="#,##0">
                  <c:v>278452132811</c:v>
                </c:pt>
                <c:pt idx="449" formatCode="#,##0">
                  <c:v>284589381145</c:v>
                </c:pt>
                <c:pt idx="450" formatCode="#,##0">
                  <c:v>284849792053</c:v>
                </c:pt>
                <c:pt idx="451" formatCode="#,##0">
                  <c:v>291074562333</c:v>
                </c:pt>
                <c:pt idx="452" formatCode="#,##0">
                  <c:v>290427706651</c:v>
                </c:pt>
                <c:pt idx="453" formatCode="#,##0">
                  <c:v>290802889050</c:v>
                </c:pt>
                <c:pt idx="454" formatCode="#,##0">
                  <c:v>292859304046</c:v>
                </c:pt>
                <c:pt idx="455" formatCode="#,##0">
                  <c:v>291272704715</c:v>
                </c:pt>
                <c:pt idx="456" formatCode="#,##0">
                  <c:v>291367373427</c:v>
                </c:pt>
                <c:pt idx="457" formatCode="#,##0">
                  <c:v>300024246768</c:v>
                </c:pt>
                <c:pt idx="458" formatCode="#,##0">
                  <c:v>305430771138</c:v>
                </c:pt>
                <c:pt idx="459" formatCode="#,##0">
                  <c:v>319907935639</c:v>
                </c:pt>
                <c:pt idx="460" formatCode="#,##0">
                  <c:v>317281393916</c:v>
                </c:pt>
                <c:pt idx="461" formatCode="#,##0">
                  <c:v>319250362909</c:v>
                </c:pt>
                <c:pt idx="462" formatCode="#,##0">
                  <c:v>318433038253</c:v>
                </c:pt>
                <c:pt idx="463" formatCode="#,##0">
                  <c:v>319324270039</c:v>
                </c:pt>
                <c:pt idx="464" formatCode="#,##0">
                  <c:v>324061057668</c:v>
                </c:pt>
                <c:pt idx="465" formatCode="#,##0">
                  <c:v>322314064801</c:v>
                </c:pt>
                <c:pt idx="466" formatCode="#,##0">
                  <c:v>323085063739</c:v>
                </c:pt>
                <c:pt idx="467" formatCode="#,##0">
                  <c:v>328150538287</c:v>
                </c:pt>
                <c:pt idx="468" formatCode="#,##0">
                  <c:v>328979616507</c:v>
                </c:pt>
                <c:pt idx="469" formatCode="#,##0">
                  <c:v>320621496840</c:v>
                </c:pt>
                <c:pt idx="470" formatCode="#,##0">
                  <c:v>308492120044</c:v>
                </c:pt>
                <c:pt idx="471" formatCode="#,##0">
                  <c:v>305375566500</c:v>
                </c:pt>
                <c:pt idx="472" formatCode="#,##0">
                  <c:v>305308691684</c:v>
                </c:pt>
                <c:pt idx="473" formatCode="#,##0">
                  <c:v>309338442296</c:v>
                </c:pt>
                <c:pt idx="474" formatCode="#,##0">
                  <c:v>316997918089</c:v>
                </c:pt>
                <c:pt idx="475" formatCode="#,##0">
                  <c:v>329463607961</c:v>
                </c:pt>
                <c:pt idx="476" formatCode="#,##0">
                  <c:v>325502550942</c:v>
                </c:pt>
                <c:pt idx="477" formatCode="#,##0">
                  <c:v>319616188197</c:v>
                </c:pt>
                <c:pt idx="478" formatCode="#,##0">
                  <c:v>317982213555</c:v>
                </c:pt>
                <c:pt idx="479" formatCode="#,##0">
                  <c:v>318901619429</c:v>
                </c:pt>
                <c:pt idx="480" formatCode="#,##0">
                  <c:v>319423649177</c:v>
                </c:pt>
                <c:pt idx="481" formatCode="#,##0">
                  <c:v>315610007321</c:v>
                </c:pt>
                <c:pt idx="482" formatCode="#,##0">
                  <c:v>313103942935</c:v>
                </c:pt>
                <c:pt idx="483" formatCode="#,##0">
                  <c:v>316651747240</c:v>
                </c:pt>
                <c:pt idx="484" formatCode="#,##0">
                  <c:v>321002451221</c:v>
                </c:pt>
                <c:pt idx="485" formatCode="#,##0">
                  <c:v>321593345612</c:v>
                </c:pt>
                <c:pt idx="486" formatCode="#,##0">
                  <c:v>319387069211</c:v>
                </c:pt>
                <c:pt idx="487" formatCode="#,##0">
                  <c:v>319349998056</c:v>
                </c:pt>
                <c:pt idx="488" formatCode="#,##0">
                  <c:v>322641041138</c:v>
                </c:pt>
                <c:pt idx="489" formatCode="#,##0">
                  <c:v>323944003616</c:v>
                </c:pt>
                <c:pt idx="490" formatCode="#,##0">
                  <c:v>327086202191</c:v>
                </c:pt>
                <c:pt idx="491" formatCode="#,##0">
                  <c:v>319128965395</c:v>
                </c:pt>
                <c:pt idx="492" formatCode="#,##0">
                  <c:v>316225994194</c:v>
                </c:pt>
                <c:pt idx="493" formatCode="#,##0">
                  <c:v>318271756776</c:v>
                </c:pt>
                <c:pt idx="494" formatCode="#,##0">
                  <c:v>321701084869</c:v>
                </c:pt>
                <c:pt idx="495" formatCode="#,##0">
                  <c:v>315673169770</c:v>
                </c:pt>
                <c:pt idx="496" formatCode="#,##0">
                  <c:v>321894758227</c:v>
                </c:pt>
                <c:pt idx="497" formatCode="#,##0">
                  <c:v>321368946416</c:v>
                </c:pt>
                <c:pt idx="498" formatCode="#,##0">
                  <c:v>319068049161</c:v>
                </c:pt>
                <c:pt idx="499" formatCode="#,##0">
                  <c:v>314716144677</c:v>
                </c:pt>
                <c:pt idx="500" formatCode="#,##0">
                  <c:v>313615728411</c:v>
                </c:pt>
                <c:pt idx="501" formatCode="#,##0">
                  <c:v>313506656843</c:v>
                </c:pt>
                <c:pt idx="502" formatCode="#,##0">
                  <c:v>312914677945</c:v>
                </c:pt>
                <c:pt idx="503" formatCode="#,##0">
                  <c:v>312305083928</c:v>
                </c:pt>
                <c:pt idx="504" formatCode="#,##0">
                  <c:v>306890858246</c:v>
                </c:pt>
                <c:pt idx="505" formatCode="#,##0">
                  <c:v>310522693457</c:v>
                </c:pt>
                <c:pt idx="506" formatCode="#,##0">
                  <c:v>306996295914</c:v>
                </c:pt>
                <c:pt idx="507" formatCode="#,##0">
                  <c:v>312380092786</c:v>
                </c:pt>
                <c:pt idx="508" formatCode="#,##0">
                  <c:v>329209198099</c:v>
                </c:pt>
                <c:pt idx="509" formatCode="#,##0">
                  <c:v>322954772452</c:v>
                </c:pt>
                <c:pt idx="510" formatCode="#,##0">
                  <c:v>322925744088</c:v>
                </c:pt>
                <c:pt idx="511" formatCode="#,##0">
                  <c:v>326918065800</c:v>
                </c:pt>
                <c:pt idx="512" formatCode="#,##0">
                  <c:v>322401670923</c:v>
                </c:pt>
                <c:pt idx="513" formatCode="#,##0">
                  <c:v>324706343083</c:v>
                </c:pt>
                <c:pt idx="514" formatCode="#,##0">
                  <c:v>321381300856</c:v>
                </c:pt>
                <c:pt idx="515" formatCode="#,##0">
                  <c:v>320166955307</c:v>
                </c:pt>
                <c:pt idx="516" formatCode="#,##0">
                  <c:v>315456057644</c:v>
                </c:pt>
                <c:pt idx="517" formatCode="#,##0">
                  <c:v>319263647058</c:v>
                </c:pt>
                <c:pt idx="518" formatCode="#,##0">
                  <c:v>331069635562</c:v>
                </c:pt>
                <c:pt idx="519" formatCode="#,##0">
                  <c:v>341985180129</c:v>
                </c:pt>
                <c:pt idx="520" formatCode="#,##0">
                  <c:v>342317992360</c:v>
                </c:pt>
                <c:pt idx="521" formatCode="#,##0">
                  <c:v>343208526155</c:v>
                </c:pt>
                <c:pt idx="522" formatCode="#,##0">
                  <c:v>343137017575</c:v>
                </c:pt>
                <c:pt idx="523" formatCode="#,##0">
                  <c:v>341228480638</c:v>
                </c:pt>
                <c:pt idx="524" formatCode="#,##0">
                  <c:v>339067560812</c:v>
                </c:pt>
                <c:pt idx="525" formatCode="#,##0">
                  <c:v>344235024057</c:v>
                </c:pt>
                <c:pt idx="526" formatCode="#,##0">
                  <c:v>326143097066</c:v>
                </c:pt>
                <c:pt idx="527" formatCode="#,##0">
                  <c:v>309230526866</c:v>
                </c:pt>
                <c:pt idx="528" formatCode="#,##0">
                  <c:v>307697708007</c:v>
                </c:pt>
                <c:pt idx="529" formatCode="#,##0">
                  <c:v>314198256591</c:v>
                </c:pt>
                <c:pt idx="530" formatCode="#,##0">
                  <c:v>311921489892</c:v>
                </c:pt>
                <c:pt idx="531" formatCode="#,##0">
                  <c:v>338155981559</c:v>
                </c:pt>
                <c:pt idx="532" formatCode="#,##0">
                  <c:v>370980348459</c:v>
                </c:pt>
                <c:pt idx="533" formatCode="#,##0">
                  <c:v>397527705179</c:v>
                </c:pt>
                <c:pt idx="534" formatCode="#,##0">
                  <c:v>392464704742</c:v>
                </c:pt>
                <c:pt idx="535" formatCode="#,##0">
                  <c:v>395473069444</c:v>
                </c:pt>
                <c:pt idx="536" formatCode="#,##0">
                  <c:v>401880446357</c:v>
                </c:pt>
                <c:pt idx="537" formatCode="#,##0">
                  <c:v>393439648142</c:v>
                </c:pt>
                <c:pt idx="538" formatCode="#,##0">
                  <c:v>390161346780</c:v>
                </c:pt>
                <c:pt idx="539" formatCode="#,##0">
                  <c:v>389501307082</c:v>
                </c:pt>
                <c:pt idx="540" formatCode="#,##0">
                  <c:v>398686804854</c:v>
                </c:pt>
                <c:pt idx="541" formatCode="#,##0">
                  <c:v>390573778955</c:v>
                </c:pt>
                <c:pt idx="542" formatCode="#,##0">
                  <c:v>396425129496</c:v>
                </c:pt>
                <c:pt idx="543" formatCode="#,##0">
                  <c:v>391623001342</c:v>
                </c:pt>
                <c:pt idx="544" formatCode="#,##0">
                  <c:v>388225976769</c:v>
                </c:pt>
                <c:pt idx="545" formatCode="#,##0">
                  <c:v>385717427779</c:v>
                </c:pt>
                <c:pt idx="546" formatCode="#,##0">
                  <c:v>384808493046</c:v>
                </c:pt>
                <c:pt idx="547" formatCode="#,##0">
                  <c:v>378564188898</c:v>
                </c:pt>
                <c:pt idx="548" formatCode="#,##0">
                  <c:v>370840321735</c:v>
                </c:pt>
                <c:pt idx="549" formatCode="#,##0">
                  <c:v>383548930441</c:v>
                </c:pt>
                <c:pt idx="550" formatCode="#,##0">
                  <c:v>405073146060</c:v>
                </c:pt>
                <c:pt idx="551" formatCode="#,##0">
                  <c:v>382398218340</c:v>
                </c:pt>
                <c:pt idx="552" formatCode="#,##0">
                  <c:v>379234379768</c:v>
                </c:pt>
                <c:pt idx="553" formatCode="#,##0">
                  <c:v>384006041128</c:v>
                </c:pt>
                <c:pt idx="554" formatCode="#,##0">
                  <c:v>392303342551</c:v>
                </c:pt>
                <c:pt idx="555" formatCode="#,##0">
                  <c:v>378061123378</c:v>
                </c:pt>
                <c:pt idx="556" formatCode="#,##0">
                  <c:v>395136846364</c:v>
                </c:pt>
                <c:pt idx="557" formatCode="#,##0">
                  <c:v>398334112700</c:v>
                </c:pt>
                <c:pt idx="558" formatCode="#,##0">
                  <c:v>391746655192</c:v>
                </c:pt>
                <c:pt idx="559" formatCode="#,##0">
                  <c:v>389585201543</c:v>
                </c:pt>
                <c:pt idx="560" formatCode="#,##0">
                  <c:v>398323100830</c:v>
                </c:pt>
                <c:pt idx="561" formatCode="#,##0">
                  <c:v>402794864242</c:v>
                </c:pt>
                <c:pt idx="562" formatCode="#,##0">
                  <c:v>410348361660</c:v>
                </c:pt>
                <c:pt idx="563" formatCode="#,##0">
                  <c:v>414425490064</c:v>
                </c:pt>
                <c:pt idx="564" formatCode="#,##0">
                  <c:v>411978002101</c:v>
                </c:pt>
                <c:pt idx="565" formatCode="#,##0">
                  <c:v>424246869448</c:v>
                </c:pt>
                <c:pt idx="566" formatCode="#,##0">
                  <c:v>435692058267</c:v>
                </c:pt>
                <c:pt idx="567" formatCode="#,##0">
                  <c:v>448321944008</c:v>
                </c:pt>
                <c:pt idx="568" formatCode="#,##0">
                  <c:v>452756344820</c:v>
                </c:pt>
                <c:pt idx="569" formatCode="#,##0">
                  <c:v>437293438511</c:v>
                </c:pt>
                <c:pt idx="570" formatCode="#,##0">
                  <c:v>428421019504</c:v>
                </c:pt>
                <c:pt idx="571" formatCode="#,##0">
                  <c:v>417036456469</c:v>
                </c:pt>
                <c:pt idx="572" formatCode="#,##0">
                  <c:v>419709375465</c:v>
                </c:pt>
                <c:pt idx="573" formatCode="#,##0">
                  <c:v>428677825595</c:v>
                </c:pt>
                <c:pt idx="574" formatCode="#,##0">
                  <c:v>425123876220</c:v>
                </c:pt>
                <c:pt idx="575" formatCode="#,##0">
                  <c:v>418747354550</c:v>
                </c:pt>
                <c:pt idx="576" formatCode="#,##0">
                  <c:v>424339914906</c:v>
                </c:pt>
                <c:pt idx="577" formatCode="#,##0">
                  <c:v>419554749181</c:v>
                </c:pt>
                <c:pt idx="578" formatCode="#,##0">
                  <c:v>413212245841</c:v>
                </c:pt>
                <c:pt idx="579" formatCode="#,##0">
                  <c:v>407545317836</c:v>
                </c:pt>
                <c:pt idx="580" formatCode="#,##0">
                  <c:v>427906447280</c:v>
                </c:pt>
                <c:pt idx="581" formatCode="#,##0">
                  <c:v>440383504115</c:v>
                </c:pt>
                <c:pt idx="582" formatCode="#,##0">
                  <c:v>435618627360</c:v>
                </c:pt>
                <c:pt idx="583" formatCode="#,##0">
                  <c:v>457066900006</c:v>
                </c:pt>
                <c:pt idx="584" formatCode="#,##0">
                  <c:v>478481143551</c:v>
                </c:pt>
                <c:pt idx="585" formatCode="#,##0">
                  <c:v>461912209634</c:v>
                </c:pt>
                <c:pt idx="586" formatCode="#,##0">
                  <c:v>443580624428</c:v>
                </c:pt>
                <c:pt idx="587" formatCode="#,##0">
                  <c:v>427220454952</c:v>
                </c:pt>
                <c:pt idx="588" formatCode="#,##0">
                  <c:v>419432130840</c:v>
                </c:pt>
                <c:pt idx="589" formatCode="#,##0">
                  <c:v>426258120142</c:v>
                </c:pt>
                <c:pt idx="590" formatCode="#,##0">
                  <c:v>461107797260</c:v>
                </c:pt>
                <c:pt idx="591" formatCode="#,##0">
                  <c:v>490594518788</c:v>
                </c:pt>
                <c:pt idx="592" formatCode="#,##0">
                  <c:v>499092064974</c:v>
                </c:pt>
                <c:pt idx="593" formatCode="#,##0">
                  <c:v>500543764716</c:v>
                </c:pt>
                <c:pt idx="594" formatCode="#,##0">
                  <c:v>496248018269</c:v>
                </c:pt>
                <c:pt idx="595" formatCode="#,##0">
                  <c:v>490910960738</c:v>
                </c:pt>
                <c:pt idx="596" formatCode="#,##0">
                  <c:v>492377500205</c:v>
                </c:pt>
                <c:pt idx="597" formatCode="#,##0">
                  <c:v>494320725719</c:v>
                </c:pt>
                <c:pt idx="598" formatCode="#,##0">
                  <c:v>490130783423</c:v>
                </c:pt>
                <c:pt idx="599" formatCode="#,##0">
                  <c:v>495302229082</c:v>
                </c:pt>
                <c:pt idx="600" formatCode="#,##0">
                  <c:v>494344424169</c:v>
                </c:pt>
                <c:pt idx="601" formatCode="#,##0">
                  <c:v>486775532982</c:v>
                </c:pt>
                <c:pt idx="602" formatCode="#,##0">
                  <c:v>493288412044</c:v>
                </c:pt>
                <c:pt idx="603" formatCode="#,##0">
                  <c:v>496801551826</c:v>
                </c:pt>
                <c:pt idx="604" formatCode="#,##0">
                  <c:v>490967758892</c:v>
                </c:pt>
                <c:pt idx="605" formatCode="#,##0">
                  <c:v>497668777504</c:v>
                </c:pt>
                <c:pt idx="606" formatCode="#,##0">
                  <c:v>490619635281</c:v>
                </c:pt>
                <c:pt idx="607" formatCode="#,##0">
                  <c:v>488328651938</c:v>
                </c:pt>
                <c:pt idx="608" formatCode="#,##0">
                  <c:v>492969408601</c:v>
                </c:pt>
                <c:pt idx="609" formatCode="#,##0">
                  <c:v>468352345676</c:v>
                </c:pt>
                <c:pt idx="610" formatCode="#,##0">
                  <c:v>457751956884</c:v>
                </c:pt>
                <c:pt idx="611" formatCode="#,##0">
                  <c:v>459722458164</c:v>
                </c:pt>
                <c:pt idx="612" formatCode="#,##0">
                  <c:v>449605177343</c:v>
                </c:pt>
                <c:pt idx="613" formatCode="#,##0">
                  <c:v>447583091637</c:v>
                </c:pt>
                <c:pt idx="614" formatCode="#,##0">
                  <c:v>437557308030</c:v>
                </c:pt>
                <c:pt idx="615" formatCode="#,##0">
                  <c:v>431617357899</c:v>
                </c:pt>
                <c:pt idx="616" formatCode="#,##0">
                  <c:v>450277132385</c:v>
                </c:pt>
                <c:pt idx="617" formatCode="#,##0">
                  <c:v>428572102085</c:v>
                </c:pt>
                <c:pt idx="618" formatCode="#,##0">
                  <c:v>429565572299</c:v>
                </c:pt>
                <c:pt idx="619" formatCode="#,##0">
                  <c:v>436638275338</c:v>
                </c:pt>
                <c:pt idx="620" formatCode="#,##0">
                  <c:v>433406702288</c:v>
                </c:pt>
                <c:pt idx="621" formatCode="#,##0">
                  <c:v>442300622472</c:v>
                </c:pt>
                <c:pt idx="622" formatCode="#,##0">
                  <c:v>412882404883</c:v>
                </c:pt>
                <c:pt idx="623" formatCode="#,##0">
                  <c:v>392861940474</c:v>
                </c:pt>
                <c:pt idx="624" formatCode="#,##0">
                  <c:v>412352222310</c:v>
                </c:pt>
                <c:pt idx="625" formatCode="#,##0">
                  <c:v>432633747127</c:v>
                </c:pt>
                <c:pt idx="626" formatCode="#,##0">
                  <c:v>433541348675</c:v>
                </c:pt>
                <c:pt idx="627" formatCode="#,##0">
                  <c:v>444211646835</c:v>
                </c:pt>
                <c:pt idx="628" formatCode="#,##0">
                  <c:v>451113038910</c:v>
                </c:pt>
                <c:pt idx="629" formatCode="#,##0">
                  <c:v>446230672829</c:v>
                </c:pt>
                <c:pt idx="630" formatCode="#,##0">
                  <c:v>452157203673</c:v>
                </c:pt>
                <c:pt idx="631" formatCode="#,##0">
                  <c:v>444720772036</c:v>
                </c:pt>
                <c:pt idx="632" formatCode="#,##0">
                  <c:v>452514409374</c:v>
                </c:pt>
                <c:pt idx="633" formatCode="#,##0">
                  <c:v>442915924928</c:v>
                </c:pt>
                <c:pt idx="634" formatCode="#,##0">
                  <c:v>442320910732</c:v>
                </c:pt>
                <c:pt idx="635" formatCode="#,##0">
                  <c:v>438653825959</c:v>
                </c:pt>
                <c:pt idx="636" formatCode="#,##0">
                  <c:v>434534656930</c:v>
                </c:pt>
                <c:pt idx="637" formatCode="#,##0">
                  <c:v>440358367264</c:v>
                </c:pt>
                <c:pt idx="638" formatCode="#,##0">
                  <c:v>436769519965</c:v>
                </c:pt>
                <c:pt idx="639" formatCode="#,##0">
                  <c:v>442769838421</c:v>
                </c:pt>
                <c:pt idx="640" formatCode="#,##0">
                  <c:v>455193155361</c:v>
                </c:pt>
                <c:pt idx="641" formatCode="#,##0">
                  <c:v>458088203671</c:v>
                </c:pt>
                <c:pt idx="642" formatCode="#,##0">
                  <c:v>460224735116</c:v>
                </c:pt>
                <c:pt idx="643" formatCode="#,##0">
                  <c:v>457156679134</c:v>
                </c:pt>
                <c:pt idx="644" formatCode="#,##0">
                  <c:v>453488955645</c:v>
                </c:pt>
                <c:pt idx="645" formatCode="#,##0">
                  <c:v>438696701853</c:v>
                </c:pt>
                <c:pt idx="646" formatCode="#,##0">
                  <c:v>454807491792</c:v>
                </c:pt>
                <c:pt idx="647" formatCode="#,##0">
                  <c:v>453956120143</c:v>
                </c:pt>
                <c:pt idx="648" formatCode="#,##0">
                  <c:v>441466109666</c:v>
                </c:pt>
                <c:pt idx="649" formatCode="#,##0">
                  <c:v>428074842458</c:v>
                </c:pt>
                <c:pt idx="650" formatCode="#,##0">
                  <c:v>412134193015</c:v>
                </c:pt>
                <c:pt idx="651" formatCode="#,##0">
                  <c:v>405991345495</c:v>
                </c:pt>
                <c:pt idx="652" formatCode="#,##0">
                  <c:v>386132441588</c:v>
                </c:pt>
                <c:pt idx="653" formatCode="#,##0">
                  <c:v>435423417980</c:v>
                </c:pt>
                <c:pt idx="654" formatCode="#,##0">
                  <c:v>453069435414</c:v>
                </c:pt>
                <c:pt idx="655" formatCode="#,##0">
                  <c:v>463848885364</c:v>
                </c:pt>
                <c:pt idx="656" formatCode="#,##0">
                  <c:v>458218084077</c:v>
                </c:pt>
                <c:pt idx="657" formatCode="#,##0">
                  <c:v>463340572667</c:v>
                </c:pt>
                <c:pt idx="658" formatCode="#,##0">
                  <c:v>464738724535</c:v>
                </c:pt>
                <c:pt idx="659" formatCode="#,##0">
                  <c:v>467392878109</c:v>
                </c:pt>
                <c:pt idx="660" formatCode="#,##0">
                  <c:v>461666229713</c:v>
                </c:pt>
                <c:pt idx="661" formatCode="#,##0">
                  <c:v>455908127573</c:v>
                </c:pt>
                <c:pt idx="662" formatCode="#,##0">
                  <c:v>445030251471</c:v>
                </c:pt>
                <c:pt idx="663" formatCode="#,##0">
                  <c:v>455600533467</c:v>
                </c:pt>
                <c:pt idx="664" formatCode="#,##0">
                  <c:v>454630335086</c:v>
                </c:pt>
                <c:pt idx="665" formatCode="#,##0">
                  <c:v>470780374865</c:v>
                </c:pt>
                <c:pt idx="666" formatCode="#,##0">
                  <c:v>474885737859</c:v>
                </c:pt>
                <c:pt idx="667" formatCode="#,##0">
                  <c:v>472775188160</c:v>
                </c:pt>
                <c:pt idx="668" formatCode="#,##0">
                  <c:v>477397223508</c:v>
                </c:pt>
                <c:pt idx="669" formatCode="#,##0">
                  <c:v>470108923465</c:v>
                </c:pt>
                <c:pt idx="670" formatCode="#,##0">
                  <c:v>473065163229</c:v>
                </c:pt>
                <c:pt idx="671" formatCode="#,##0">
                  <c:v>464945693722</c:v>
                </c:pt>
                <c:pt idx="672" formatCode="#,##0">
                  <c:v>467698251493</c:v>
                </c:pt>
                <c:pt idx="673" formatCode="#,##0">
                  <c:v>483619258388</c:v>
                </c:pt>
                <c:pt idx="674" formatCode="#,##0">
                  <c:v>479816879525</c:v>
                </c:pt>
                <c:pt idx="675" formatCode="#,##0">
                  <c:v>476384408001</c:v>
                </c:pt>
                <c:pt idx="676" formatCode="#,##0">
                  <c:v>471709394152</c:v>
                </c:pt>
                <c:pt idx="677" formatCode="#,##0">
                  <c:v>473445936282</c:v>
                </c:pt>
                <c:pt idx="678" formatCode="#,##0">
                  <c:v>483735492166</c:v>
                </c:pt>
                <c:pt idx="679" formatCode="#,##0">
                  <c:v>484580005403</c:v>
                </c:pt>
                <c:pt idx="680" formatCode="#,##0">
                  <c:v>477437672214</c:v>
                </c:pt>
                <c:pt idx="681" formatCode="#,##0">
                  <c:v>490047169955</c:v>
                </c:pt>
                <c:pt idx="682" formatCode="#,##0">
                  <c:v>490736758009</c:v>
                </c:pt>
                <c:pt idx="683" formatCode="#,##0">
                  <c:v>490011162838</c:v>
                </c:pt>
                <c:pt idx="684" formatCode="#,##0">
                  <c:v>490518937146</c:v>
                </c:pt>
                <c:pt idx="685" formatCode="#,##0">
                  <c:v>499316670593</c:v>
                </c:pt>
                <c:pt idx="686" formatCode="#,##0">
                  <c:v>499744187367</c:v>
                </c:pt>
                <c:pt idx="687" formatCode="#,##0">
                  <c:v>501002048619</c:v>
                </c:pt>
                <c:pt idx="688" formatCode="#,##0">
                  <c:v>511079885143</c:v>
                </c:pt>
                <c:pt idx="689" formatCode="#,##0">
                  <c:v>505272120243</c:v>
                </c:pt>
                <c:pt idx="690" formatCode="#,##0">
                  <c:v>509219246422</c:v>
                </c:pt>
                <c:pt idx="691" formatCode="#,##0">
                  <c:v>504228713106</c:v>
                </c:pt>
                <c:pt idx="692" formatCode="#,##0">
                  <c:v>508336614694</c:v>
                </c:pt>
                <c:pt idx="693" formatCode="#,##0">
                  <c:v>499580117687</c:v>
                </c:pt>
                <c:pt idx="694" formatCode="#,##0">
                  <c:v>511036351563</c:v>
                </c:pt>
                <c:pt idx="695" formatCode="#,##0">
                  <c:v>499330650543</c:v>
                </c:pt>
                <c:pt idx="696" formatCode="#,##0">
                  <c:v>507010032719</c:v>
                </c:pt>
                <c:pt idx="697" formatCode="#,##0">
                  <c:v>517550986421</c:v>
                </c:pt>
                <c:pt idx="698" formatCode="#,##0">
                  <c:v>517678301132</c:v>
                </c:pt>
                <c:pt idx="699" formatCode="#,##0">
                  <c:v>502814884360</c:v>
                </c:pt>
                <c:pt idx="700" formatCode="#,##0">
                  <c:v>497201407208</c:v>
                </c:pt>
                <c:pt idx="701" formatCode="#,##0">
                  <c:v>497770611954</c:v>
                </c:pt>
                <c:pt idx="702" formatCode="#,##0">
                  <c:v>497898840971</c:v>
                </c:pt>
                <c:pt idx="703" formatCode="#,##0">
                  <c:v>504665596048</c:v>
                </c:pt>
                <c:pt idx="704" formatCode="#,##0">
                  <c:v>510656200041</c:v>
                </c:pt>
                <c:pt idx="705" formatCode="#,##0">
                  <c:v>512255581332</c:v>
                </c:pt>
                <c:pt idx="706" formatCode="#,##0">
                  <c:v>511470609393</c:v>
                </c:pt>
                <c:pt idx="707" formatCode="#,##0">
                  <c:v>502686238809</c:v>
                </c:pt>
                <c:pt idx="708" formatCode="#,##0">
                  <c:v>478051369565</c:v>
                </c:pt>
                <c:pt idx="709" formatCode="#,##0">
                  <c:v>460783967302</c:v>
                </c:pt>
                <c:pt idx="710" formatCode="#,##0">
                  <c:v>427832612764</c:v>
                </c:pt>
                <c:pt idx="711" formatCode="#,##0">
                  <c:v>433729256116</c:v>
                </c:pt>
                <c:pt idx="712" formatCode="#,##0">
                  <c:v>401171091072</c:v>
                </c:pt>
                <c:pt idx="713" formatCode="#,##0">
                  <c:v>469740392126</c:v>
                </c:pt>
                <c:pt idx="714" formatCode="#,##0">
                  <c:v>482619480504</c:v>
                </c:pt>
                <c:pt idx="715" formatCode="#,##0">
                  <c:v>504681537413</c:v>
                </c:pt>
                <c:pt idx="716" formatCode="#,##0">
                  <c:v>505470859005</c:v>
                </c:pt>
                <c:pt idx="717" formatCode="#,##0">
                  <c:v>494628066126</c:v>
                </c:pt>
                <c:pt idx="718" formatCode="#,##0">
                  <c:v>507582438250</c:v>
                </c:pt>
                <c:pt idx="719" formatCode="#,##0">
                  <c:v>502617945331</c:v>
                </c:pt>
                <c:pt idx="720" formatCode="#,##0">
                  <c:v>504235518764</c:v>
                </c:pt>
                <c:pt idx="721" formatCode="#,##0">
                  <c:v>506260453503</c:v>
                </c:pt>
                <c:pt idx="722" formatCode="#,##0">
                  <c:v>506541918770</c:v>
                </c:pt>
                <c:pt idx="723" formatCode="#,##0">
                  <c:v>496748958798</c:v>
                </c:pt>
                <c:pt idx="724" formatCode="#,##0">
                  <c:v>491876977967</c:v>
                </c:pt>
                <c:pt idx="725" formatCode="#,##0">
                  <c:v>491273833226</c:v>
                </c:pt>
                <c:pt idx="726" formatCode="#,##0">
                  <c:v>494279954854</c:v>
                </c:pt>
                <c:pt idx="727" formatCode="#,##0">
                  <c:v>505350003229</c:v>
                </c:pt>
                <c:pt idx="728" formatCode="#,##0">
                  <c:v>505146444736</c:v>
                </c:pt>
                <c:pt idx="729" formatCode="#,##0">
                  <c:v>499214520357</c:v>
                </c:pt>
                <c:pt idx="730" formatCode="#,##0">
                  <c:v>493097881156</c:v>
                </c:pt>
                <c:pt idx="731" formatCode="#,##0">
                  <c:v>488278273032</c:v>
                </c:pt>
                <c:pt idx="732" formatCode="#,##0">
                  <c:v>482646835214</c:v>
                </c:pt>
                <c:pt idx="733" formatCode="#,##0">
                  <c:v>500329717608</c:v>
                </c:pt>
                <c:pt idx="734" formatCode="#,##0">
                  <c:v>493467395963</c:v>
                </c:pt>
                <c:pt idx="735" formatCode="#,##0">
                  <c:v>501958795655</c:v>
                </c:pt>
                <c:pt idx="736" formatCode="#,##0">
                  <c:v>498024432795</c:v>
                </c:pt>
                <c:pt idx="737" formatCode="#,##0">
                  <c:v>498646755382</c:v>
                </c:pt>
                <c:pt idx="738" formatCode="#,##0">
                  <c:v>494413872570</c:v>
                </c:pt>
                <c:pt idx="739" formatCode="#,##0">
                  <c:v>497571878689</c:v>
                </c:pt>
                <c:pt idx="740" formatCode="#,##0">
                  <c:v>495211089427</c:v>
                </c:pt>
                <c:pt idx="741" formatCode="#,##0">
                  <c:v>501603576222</c:v>
                </c:pt>
                <c:pt idx="742" formatCode="#,##0">
                  <c:v>506563054801</c:v>
                </c:pt>
                <c:pt idx="743" formatCode="#,##0">
                  <c:v>505442184938</c:v>
                </c:pt>
                <c:pt idx="744" formatCode="#,##0">
                  <c:v>507406419332</c:v>
                </c:pt>
                <c:pt idx="745" formatCode="#,##0">
                  <c:v>495914917917</c:v>
                </c:pt>
                <c:pt idx="746" formatCode="#,##0">
                  <c:v>498933068115</c:v>
                </c:pt>
                <c:pt idx="747" formatCode="#,##0">
                  <c:v>495140451580</c:v>
                </c:pt>
                <c:pt idx="748" formatCode="#,##0">
                  <c:v>494773082946</c:v>
                </c:pt>
                <c:pt idx="749" formatCode="#,##0">
                  <c:v>491388681360</c:v>
                </c:pt>
                <c:pt idx="750" formatCode="#,##0">
                  <c:v>493219518496</c:v>
                </c:pt>
                <c:pt idx="751" formatCode="#,##0">
                  <c:v>493820475015</c:v>
                </c:pt>
                <c:pt idx="752" formatCode="#,##0">
                  <c:v>493637420710</c:v>
                </c:pt>
                <c:pt idx="753" formatCode="#,##0">
                  <c:v>494070650121</c:v>
                </c:pt>
                <c:pt idx="754" formatCode="#,##0">
                  <c:v>499282316616</c:v>
                </c:pt>
                <c:pt idx="755" formatCode="#,##0">
                  <c:v>499306661809</c:v>
                </c:pt>
                <c:pt idx="756" formatCode="#,##0">
                  <c:v>496326515954</c:v>
                </c:pt>
                <c:pt idx="757" formatCode="#,##0">
                  <c:v>501530081007</c:v>
                </c:pt>
                <c:pt idx="758" formatCode="#,##0">
                  <c:v>492910758714</c:v>
                </c:pt>
                <c:pt idx="759" formatCode="#,##0">
                  <c:v>483015542191</c:v>
                </c:pt>
                <c:pt idx="760" formatCode="#,##0">
                  <c:v>487434791019</c:v>
                </c:pt>
                <c:pt idx="761" formatCode="#,##0">
                  <c:v>492740424279</c:v>
                </c:pt>
                <c:pt idx="762" formatCode="#,##0">
                  <c:v>485452850690</c:v>
                </c:pt>
                <c:pt idx="763" formatCode="#,##0">
                  <c:v>498236789759</c:v>
                </c:pt>
                <c:pt idx="764" formatCode="#,##0">
                  <c:v>496618337818</c:v>
                </c:pt>
                <c:pt idx="765" formatCode="#,##0">
                  <c:v>497446238434</c:v>
                </c:pt>
                <c:pt idx="766" formatCode="#,##0">
                  <c:v>510481676705</c:v>
                </c:pt>
                <c:pt idx="767" formatCode="#,##0">
                  <c:v>494398336459</c:v>
                </c:pt>
                <c:pt idx="768" formatCode="#,##0">
                  <c:v>473072279033</c:v>
                </c:pt>
                <c:pt idx="769" formatCode="#,##0">
                  <c:v>450793991135</c:v>
                </c:pt>
                <c:pt idx="770" formatCode="#,##0">
                  <c:v>434218493015</c:v>
                </c:pt>
                <c:pt idx="771" formatCode="#,##0">
                  <c:v>402831446595</c:v>
                </c:pt>
                <c:pt idx="772" formatCode="#,##0">
                  <c:v>476910408079</c:v>
                </c:pt>
                <c:pt idx="773" formatCode="#,##0">
                  <c:v>520757862738</c:v>
                </c:pt>
                <c:pt idx="774" formatCode="#,##0">
                  <c:v>519593710446</c:v>
                </c:pt>
                <c:pt idx="775" formatCode="#,##0">
                  <c:v>531924658794</c:v>
                </c:pt>
                <c:pt idx="776" formatCode="#,##0">
                  <c:v>525447038317</c:v>
                </c:pt>
                <c:pt idx="777" formatCode="#,##0">
                  <c:v>516274685886</c:v>
                </c:pt>
                <c:pt idx="778" formatCode="#,##0">
                  <c:v>506736629791</c:v>
                </c:pt>
                <c:pt idx="779" formatCode="#,##0">
                  <c:v>485308563224</c:v>
                </c:pt>
                <c:pt idx="780" formatCode="#,##0">
                  <c:v>512310884870</c:v>
                </c:pt>
                <c:pt idx="781" formatCode="#,##0">
                  <c:v>507174993410</c:v>
                </c:pt>
                <c:pt idx="782" formatCode="#,##0">
                  <c:v>491638881286</c:v>
                </c:pt>
                <c:pt idx="783" formatCode="#,##0">
                  <c:v>495637770039</c:v>
                </c:pt>
                <c:pt idx="784" formatCode="#,##0">
                  <c:v>472789560123</c:v>
                </c:pt>
                <c:pt idx="785" formatCode="#,##0">
                  <c:v>506078354709</c:v>
                </c:pt>
                <c:pt idx="786" formatCode="#,##0">
                  <c:v>506007418642</c:v>
                </c:pt>
                <c:pt idx="787" formatCode="#,##0">
                  <c:v>510188895162</c:v>
                </c:pt>
                <c:pt idx="788" formatCode="#,##0">
                  <c:v>521067692302</c:v>
                </c:pt>
                <c:pt idx="789" formatCode="#,##0">
                  <c:v>513237873165</c:v>
                </c:pt>
                <c:pt idx="790" formatCode="#,##0">
                  <c:v>499008407847</c:v>
                </c:pt>
                <c:pt idx="791" formatCode="#,##0">
                  <c:v>504358496711</c:v>
                </c:pt>
                <c:pt idx="792" formatCode="#,##0">
                  <c:v>496076812231</c:v>
                </c:pt>
                <c:pt idx="793" formatCode="#,##0">
                  <c:v>492406213279</c:v>
                </c:pt>
                <c:pt idx="794" formatCode="#,##0">
                  <c:v>518820443894</c:v>
                </c:pt>
                <c:pt idx="795" formatCode="#,##0">
                  <c:v>506444735989</c:v>
                </c:pt>
                <c:pt idx="796" formatCode="#,##0">
                  <c:v>521183756891</c:v>
                </c:pt>
                <c:pt idx="797" formatCode="#,##0">
                  <c:v>518749402284</c:v>
                </c:pt>
                <c:pt idx="798" formatCode="#,##0">
                  <c:v>519735687292</c:v>
                </c:pt>
                <c:pt idx="799" formatCode="#,##0">
                  <c:v>514206665219</c:v>
                </c:pt>
                <c:pt idx="800" formatCode="#,##0">
                  <c:v>527662014722</c:v>
                </c:pt>
                <c:pt idx="801" formatCode="#,##0">
                  <c:v>504897644973</c:v>
                </c:pt>
                <c:pt idx="802" formatCode="#,##0">
                  <c:v>514785468126</c:v>
                </c:pt>
                <c:pt idx="803" formatCode="#,##0">
                  <c:v>516779423957</c:v>
                </c:pt>
                <c:pt idx="804" formatCode="#,##0">
                  <c:v>529611841326</c:v>
                </c:pt>
                <c:pt idx="805" formatCode="#,##0">
                  <c:v>538783692734</c:v>
                </c:pt>
                <c:pt idx="806" formatCode="#,##0">
                  <c:v>408730686157</c:v>
                </c:pt>
                <c:pt idx="807" formatCode="#,##0">
                  <c:v>404996509482</c:v>
                </c:pt>
                <c:pt idx="808" formatCode="#,##0">
                  <c:v>409716859106</c:v>
                </c:pt>
                <c:pt idx="809" formatCode="#,##0">
                  <c:v>400343709090</c:v>
                </c:pt>
                <c:pt idx="810" formatCode="#,##0">
                  <c:v>399361876273</c:v>
                </c:pt>
                <c:pt idx="811" formatCode="#,##0">
                  <c:v>393384466623</c:v>
                </c:pt>
                <c:pt idx="812" formatCode="#,##0">
                  <c:v>395271912311</c:v>
                </c:pt>
                <c:pt idx="813" formatCode="#,##0">
                  <c:v>408943186990</c:v>
                </c:pt>
                <c:pt idx="814" formatCode="#,##0">
                  <c:v>402926710796</c:v>
                </c:pt>
                <c:pt idx="815" formatCode="#,##0">
                  <c:v>415916705426</c:v>
                </c:pt>
                <c:pt idx="816" formatCode="#,##0">
                  <c:v>423962327810</c:v>
                </c:pt>
                <c:pt idx="817" formatCode="#,##0">
                  <c:v>424970920480</c:v>
                </c:pt>
                <c:pt idx="818" formatCode="#,##0">
                  <c:v>425862017819</c:v>
                </c:pt>
                <c:pt idx="819" formatCode="#,##0">
                  <c:v>425941003735</c:v>
                </c:pt>
                <c:pt idx="820" formatCode="#,##0">
                  <c:v>425667437154</c:v>
                </c:pt>
                <c:pt idx="821" formatCode="#,##0">
                  <c:v>442264216635</c:v>
                </c:pt>
                <c:pt idx="822" formatCode="#,##0">
                  <c:v>465004762708</c:v>
                </c:pt>
                <c:pt idx="823" formatCode="#,##0">
                  <c:v>479713338823</c:v>
                </c:pt>
                <c:pt idx="824" formatCode="#,##0">
                  <c:v>477095114546</c:v>
                </c:pt>
                <c:pt idx="825" formatCode="#,##0">
                  <c:v>488401685948</c:v>
                </c:pt>
                <c:pt idx="826" formatCode="#,##0">
                  <c:v>487619201980</c:v>
                </c:pt>
                <c:pt idx="827" formatCode="#,##0">
                  <c:v>488135759306</c:v>
                </c:pt>
                <c:pt idx="828" formatCode="#,##0">
                  <c:v>465148867035</c:v>
                </c:pt>
                <c:pt idx="829" formatCode="#,##0">
                  <c:v>420172214226</c:v>
                </c:pt>
                <c:pt idx="830" formatCode="#,##0">
                  <c:v>483504363035</c:v>
                </c:pt>
                <c:pt idx="831" formatCode="#,##0">
                  <c:v>492319699977</c:v>
                </c:pt>
                <c:pt idx="832" formatCode="#,##0">
                  <c:v>489043904638</c:v>
                </c:pt>
                <c:pt idx="833" formatCode="#,##0">
                  <c:v>496491554462</c:v>
                </c:pt>
                <c:pt idx="834" formatCode="#,##0">
                  <c:v>488734895481</c:v>
                </c:pt>
                <c:pt idx="835" formatCode="#,##0">
                  <c:v>474502801257</c:v>
                </c:pt>
                <c:pt idx="836" formatCode="#,##0">
                  <c:v>485305934294</c:v>
                </c:pt>
                <c:pt idx="837" formatCode="#,##0">
                  <c:v>485645482986</c:v>
                </c:pt>
                <c:pt idx="838" formatCode="#,##0">
                  <c:v>504829815679</c:v>
                </c:pt>
                <c:pt idx="839" formatCode="#,##0">
                  <c:v>510727654396</c:v>
                </c:pt>
                <c:pt idx="840" formatCode="#,##0">
                  <c:v>495384501811</c:v>
                </c:pt>
                <c:pt idx="841" formatCode="#,##0">
                  <c:v>498728864751</c:v>
                </c:pt>
                <c:pt idx="842" formatCode="#,##0">
                  <c:v>491100485065</c:v>
                </c:pt>
                <c:pt idx="843" formatCode="#,##0">
                  <c:v>503116542503</c:v>
                </c:pt>
                <c:pt idx="844" formatCode="#,##0">
                  <c:v>490401960245</c:v>
                </c:pt>
                <c:pt idx="845" formatCode="#,##0">
                  <c:v>494880437142</c:v>
                </c:pt>
                <c:pt idx="846" formatCode="#,##0">
                  <c:v>485477971200</c:v>
                </c:pt>
                <c:pt idx="847" formatCode="#,##0">
                  <c:v>468535460824</c:v>
                </c:pt>
                <c:pt idx="848" formatCode="#,##0">
                  <c:v>486242683987</c:v>
                </c:pt>
                <c:pt idx="849" formatCode="#,##0">
                  <c:v>485618359007</c:v>
                </c:pt>
                <c:pt idx="850" formatCode="#,##0">
                  <c:v>477140824696</c:v>
                </c:pt>
                <c:pt idx="851" formatCode="#,##0">
                  <c:v>487624357819</c:v>
                </c:pt>
                <c:pt idx="852" formatCode="#,##0">
                  <c:v>486211403069</c:v>
                </c:pt>
                <c:pt idx="853" formatCode="#,##0">
                  <c:v>487104872597</c:v>
                </c:pt>
                <c:pt idx="854" formatCode="#,##0">
                  <c:v>502926743300</c:v>
                </c:pt>
                <c:pt idx="855" formatCode="#,##0">
                  <c:v>498043351411</c:v>
                </c:pt>
                <c:pt idx="856" formatCode="#,##0">
                  <c:v>490518392620</c:v>
                </c:pt>
                <c:pt idx="857" formatCode="#,##0">
                  <c:v>505470630354</c:v>
                </c:pt>
                <c:pt idx="858" formatCode="#,##0">
                  <c:v>503448831477</c:v>
                </c:pt>
                <c:pt idx="859" formatCode="#,##0">
                  <c:v>494777808461</c:v>
                </c:pt>
                <c:pt idx="860" formatCode="#,##0">
                  <c:v>502574477992</c:v>
                </c:pt>
                <c:pt idx="861" formatCode="#,##0">
                  <c:v>496690873135</c:v>
                </c:pt>
                <c:pt idx="862" formatCode="#,##0">
                  <c:v>497736235178</c:v>
                </c:pt>
                <c:pt idx="863" formatCode="#,##0">
                  <c:v>499627363696</c:v>
                </c:pt>
                <c:pt idx="864" formatCode="#,##0">
                  <c:v>496219569692</c:v>
                </c:pt>
                <c:pt idx="865" formatCode="#,##0">
                  <c:v>499226865740</c:v>
                </c:pt>
                <c:pt idx="866" formatCode="#,##0">
                  <c:v>510542081757</c:v>
                </c:pt>
                <c:pt idx="867" formatCode="#,##0">
                  <c:v>502648036133</c:v>
                </c:pt>
                <c:pt idx="868" formatCode="#,##0">
                  <c:v>534858110548</c:v>
                </c:pt>
                <c:pt idx="869" formatCode="#,##0">
                  <c:v>529653336954</c:v>
                </c:pt>
                <c:pt idx="870" formatCode="#,##0">
                  <c:v>527520120219</c:v>
                </c:pt>
                <c:pt idx="871" formatCode="#,##0">
                  <c:v>530820456506</c:v>
                </c:pt>
                <c:pt idx="872" formatCode="#,##0">
                  <c:v>535351380311</c:v>
                </c:pt>
                <c:pt idx="873" formatCode="#,##0">
                  <c:v>530509502796</c:v>
                </c:pt>
                <c:pt idx="874" formatCode="#,##0">
                  <c:v>532068731457</c:v>
                </c:pt>
                <c:pt idx="875" formatCode="#,##0">
                  <c:v>532272578550</c:v>
                </c:pt>
                <c:pt idx="876" formatCode="#,##0">
                  <c:v>527342266114</c:v>
                </c:pt>
                <c:pt idx="877" formatCode="#,##0">
                  <c:v>510044385371</c:v>
                </c:pt>
                <c:pt idx="878" formatCode="#,##0">
                  <c:v>534414204271</c:v>
                </c:pt>
                <c:pt idx="879" formatCode="#,##0">
                  <c:v>527226980241</c:v>
                </c:pt>
                <c:pt idx="880" formatCode="#,##0">
                  <c:v>536952078694</c:v>
                </c:pt>
                <c:pt idx="881" formatCode="#,##0">
                  <c:v>534595870606</c:v>
                </c:pt>
                <c:pt idx="882" formatCode="#,##0">
                  <c:v>550773932721</c:v>
                </c:pt>
                <c:pt idx="883" formatCode="#,##0">
                  <c:v>525390618436</c:v>
                </c:pt>
                <c:pt idx="884" formatCode="#,##0">
                  <c:v>522363008370</c:v>
                </c:pt>
                <c:pt idx="885" formatCode="#,##0">
                  <c:v>519455367822</c:v>
                </c:pt>
                <c:pt idx="886" formatCode="#,##0">
                  <c:v>519358853530</c:v>
                </c:pt>
                <c:pt idx="887" formatCode="#,##0">
                  <c:v>522757539421</c:v>
                </c:pt>
                <c:pt idx="888" formatCode="#,##0">
                  <c:v>522957528797</c:v>
                </c:pt>
                <c:pt idx="889" formatCode="#,##0">
                  <c:v>527633164591</c:v>
                </c:pt>
                <c:pt idx="890" formatCode="#,##0">
                  <c:v>521658110379</c:v>
                </c:pt>
                <c:pt idx="891" formatCode="#,##0">
                  <c:v>528232750483</c:v>
                </c:pt>
                <c:pt idx="892" formatCode="#,##0">
                  <c:v>531367258328</c:v>
                </c:pt>
                <c:pt idx="893" formatCode="#,##0">
                  <c:v>527299720962</c:v>
                </c:pt>
                <c:pt idx="894" formatCode="#,##0">
                  <c:v>528522570225</c:v>
                </c:pt>
                <c:pt idx="895" formatCode="#,##0">
                  <c:v>508022811209</c:v>
                </c:pt>
                <c:pt idx="896" formatCode="#,##0">
                  <c:v>475119537270</c:v>
                </c:pt>
                <c:pt idx="897" formatCode="#,##0">
                  <c:v>438969164803</c:v>
                </c:pt>
                <c:pt idx="898" formatCode="#,##0">
                  <c:v>551638109611</c:v>
                </c:pt>
                <c:pt idx="899" formatCode="#,##0">
                  <c:v>552582710041</c:v>
                </c:pt>
                <c:pt idx="900" formatCode="#,##0">
                  <c:v>563897232700</c:v>
                </c:pt>
                <c:pt idx="901" formatCode="#,##0">
                  <c:v>559367651299</c:v>
                </c:pt>
                <c:pt idx="902" formatCode="#,##0">
                  <c:v>563600811565</c:v>
                </c:pt>
                <c:pt idx="903" formatCode="#,##0">
                  <c:v>559423245312</c:v>
                </c:pt>
                <c:pt idx="904" formatCode="#,##0">
                  <c:v>533156007495</c:v>
                </c:pt>
              </c:numCache>
              <c:extLst/>
            </c:numRef>
          </c:val>
          <c:extLst>
            <c:ext xmlns:c16="http://schemas.microsoft.com/office/drawing/2014/chart" uri="{C3380CC4-5D6E-409C-BE32-E72D297353CC}">
              <c16:uniqueId val="{00000001-AC54-4149-9223-5AEC2A37B491}"/>
            </c:ext>
          </c:extLst>
        </c:ser>
        <c:ser>
          <c:idx val="0"/>
          <c:order val="2"/>
          <c:tx>
            <c:strRef>
              <c:f>Sheet1!$P$2</c:f>
              <c:strCache>
                <c:ptCount val="1"/>
                <c:pt idx="0">
                  <c:v>其他用途借券餘額(值)29.71%</c:v>
                </c:pt>
              </c:strCache>
            </c:strRef>
          </c:tx>
          <c:spPr>
            <a:solidFill>
              <a:srgbClr val="A18CBA">
                <a:alpha val="84706"/>
              </a:srgbClr>
            </a:solidFill>
          </c:spPr>
          <c:cat>
            <c:strRef>
              <c:f>(Sheet1!$A$2460:$A$2462,Sheet1!$A$2464:$A$3365)</c:f>
              <c:strCache>
                <c:ptCount val="905"/>
                <c:pt idx="0">
                  <c:v>2022/01/03</c:v>
                </c:pt>
                <c:pt idx="1">
                  <c:v>2022/01/04</c:v>
                </c:pt>
                <c:pt idx="2">
                  <c:v>2022/01/05</c:v>
                </c:pt>
                <c:pt idx="3">
                  <c:v>2022/01/07</c:v>
                </c:pt>
                <c:pt idx="4">
                  <c:v>2022/01/10</c:v>
                </c:pt>
                <c:pt idx="5">
                  <c:v>2022/01/11</c:v>
                </c:pt>
                <c:pt idx="6">
                  <c:v>2022/01/12</c:v>
                </c:pt>
                <c:pt idx="7">
                  <c:v>2022/01/13</c:v>
                </c:pt>
                <c:pt idx="8">
                  <c:v>2022/01/14</c:v>
                </c:pt>
                <c:pt idx="9">
                  <c:v>2022/01/17</c:v>
                </c:pt>
                <c:pt idx="10">
                  <c:v>2022/01/18</c:v>
                </c:pt>
                <c:pt idx="11">
                  <c:v>2022/01/19</c:v>
                </c:pt>
                <c:pt idx="12">
                  <c:v>2022/01/20</c:v>
                </c:pt>
                <c:pt idx="13">
                  <c:v>2022/01/21</c:v>
                </c:pt>
                <c:pt idx="14">
                  <c:v>2022/01/24</c:v>
                </c:pt>
                <c:pt idx="15">
                  <c:v>2022/01/25</c:v>
                </c:pt>
                <c:pt idx="16">
                  <c:v>2022/01/26</c:v>
                </c:pt>
                <c:pt idx="17">
                  <c:v>2022/02/07</c:v>
                </c:pt>
                <c:pt idx="18">
                  <c:v>2022/02/08</c:v>
                </c:pt>
                <c:pt idx="19">
                  <c:v>2022/02/09</c:v>
                </c:pt>
                <c:pt idx="20">
                  <c:v>2022/02/10</c:v>
                </c:pt>
                <c:pt idx="21">
                  <c:v>2022/02/11</c:v>
                </c:pt>
                <c:pt idx="22">
                  <c:v>2022/02/14</c:v>
                </c:pt>
                <c:pt idx="23">
                  <c:v>2022/02/15</c:v>
                </c:pt>
                <c:pt idx="24">
                  <c:v>2022/02/16</c:v>
                </c:pt>
                <c:pt idx="25">
                  <c:v>2022/02/17</c:v>
                </c:pt>
                <c:pt idx="26">
                  <c:v>2022/02/18</c:v>
                </c:pt>
                <c:pt idx="27">
                  <c:v>2022/02/21</c:v>
                </c:pt>
                <c:pt idx="28">
                  <c:v>2022/02/22</c:v>
                </c:pt>
                <c:pt idx="29">
                  <c:v>2022/02/23</c:v>
                </c:pt>
                <c:pt idx="30">
                  <c:v>2022/02/24</c:v>
                </c:pt>
                <c:pt idx="31">
                  <c:v>2022/02/25</c:v>
                </c:pt>
                <c:pt idx="32">
                  <c:v>2022/03/01</c:v>
                </c:pt>
                <c:pt idx="33">
                  <c:v>2022/03/02</c:v>
                </c:pt>
                <c:pt idx="34">
                  <c:v>2022/03/03</c:v>
                </c:pt>
                <c:pt idx="35">
                  <c:v>2022/03/07</c:v>
                </c:pt>
                <c:pt idx="36">
                  <c:v>2022/03/08</c:v>
                </c:pt>
                <c:pt idx="37">
                  <c:v>2022/03/09</c:v>
                </c:pt>
                <c:pt idx="38">
                  <c:v>2022/03/10</c:v>
                </c:pt>
                <c:pt idx="39">
                  <c:v>2022/03/11</c:v>
                </c:pt>
                <c:pt idx="40">
                  <c:v>2022/03/14</c:v>
                </c:pt>
                <c:pt idx="41">
                  <c:v>2022/03/15</c:v>
                </c:pt>
                <c:pt idx="42">
                  <c:v>2022/03/16</c:v>
                </c:pt>
                <c:pt idx="43">
                  <c:v>2022/03/17</c:v>
                </c:pt>
                <c:pt idx="44">
                  <c:v>2022/03/18</c:v>
                </c:pt>
                <c:pt idx="45">
                  <c:v>2022/03/21</c:v>
                </c:pt>
                <c:pt idx="46">
                  <c:v>2022/03/22</c:v>
                </c:pt>
                <c:pt idx="47">
                  <c:v>2022/03/23</c:v>
                </c:pt>
                <c:pt idx="48">
                  <c:v>2022/03/24</c:v>
                </c:pt>
                <c:pt idx="49">
                  <c:v>2022/03/25</c:v>
                </c:pt>
                <c:pt idx="50">
                  <c:v>2022/03/28</c:v>
                </c:pt>
                <c:pt idx="51">
                  <c:v>2022/03/29</c:v>
                </c:pt>
                <c:pt idx="52">
                  <c:v>2022/03/30</c:v>
                </c:pt>
                <c:pt idx="53">
                  <c:v>2022/03/31</c:v>
                </c:pt>
                <c:pt idx="54">
                  <c:v>2022/04/01</c:v>
                </c:pt>
                <c:pt idx="55">
                  <c:v>2022/04/06</c:v>
                </c:pt>
                <c:pt idx="56">
                  <c:v>2022/04/07</c:v>
                </c:pt>
                <c:pt idx="57">
                  <c:v>2022/04/08</c:v>
                </c:pt>
                <c:pt idx="58">
                  <c:v>2022/04/11</c:v>
                </c:pt>
                <c:pt idx="59">
                  <c:v>2022/04/12</c:v>
                </c:pt>
                <c:pt idx="60">
                  <c:v>2022/04/13</c:v>
                </c:pt>
                <c:pt idx="61">
                  <c:v>2022/04/14</c:v>
                </c:pt>
                <c:pt idx="62">
                  <c:v>2022/04/15</c:v>
                </c:pt>
                <c:pt idx="63">
                  <c:v>2022/04/18</c:v>
                </c:pt>
                <c:pt idx="64">
                  <c:v>2022/04/19</c:v>
                </c:pt>
                <c:pt idx="65">
                  <c:v>2022/04/20</c:v>
                </c:pt>
                <c:pt idx="66">
                  <c:v>2022/04/21</c:v>
                </c:pt>
                <c:pt idx="67">
                  <c:v>2022/04/22</c:v>
                </c:pt>
                <c:pt idx="68">
                  <c:v>2022/04/25</c:v>
                </c:pt>
                <c:pt idx="69">
                  <c:v>2022/04/26</c:v>
                </c:pt>
                <c:pt idx="70">
                  <c:v>2022/04/27</c:v>
                </c:pt>
                <c:pt idx="71">
                  <c:v>2022/04/28</c:v>
                </c:pt>
                <c:pt idx="72">
                  <c:v>2022/04/29</c:v>
                </c:pt>
                <c:pt idx="73">
                  <c:v>2022/05/03</c:v>
                </c:pt>
                <c:pt idx="74">
                  <c:v>2022/05/04</c:v>
                </c:pt>
                <c:pt idx="75">
                  <c:v>2022/05/05</c:v>
                </c:pt>
                <c:pt idx="76">
                  <c:v>2022/05/06</c:v>
                </c:pt>
                <c:pt idx="77">
                  <c:v>2022/05/09</c:v>
                </c:pt>
                <c:pt idx="78">
                  <c:v>2022/05/10</c:v>
                </c:pt>
                <c:pt idx="79">
                  <c:v>2022/05/11</c:v>
                </c:pt>
                <c:pt idx="80">
                  <c:v>2022/05/12</c:v>
                </c:pt>
                <c:pt idx="81">
                  <c:v>2022/05/13</c:v>
                </c:pt>
                <c:pt idx="82">
                  <c:v>2022/05/16</c:v>
                </c:pt>
                <c:pt idx="83">
                  <c:v>2022/05/17</c:v>
                </c:pt>
                <c:pt idx="84">
                  <c:v>2022/05/18</c:v>
                </c:pt>
                <c:pt idx="85">
                  <c:v>2022/05/19</c:v>
                </c:pt>
                <c:pt idx="86">
                  <c:v>2022/05/20</c:v>
                </c:pt>
                <c:pt idx="87">
                  <c:v>2022/05/23</c:v>
                </c:pt>
                <c:pt idx="88">
                  <c:v>2022/05/24</c:v>
                </c:pt>
                <c:pt idx="89">
                  <c:v>2022/05/25</c:v>
                </c:pt>
                <c:pt idx="90">
                  <c:v>2022/05/26</c:v>
                </c:pt>
                <c:pt idx="91">
                  <c:v>2022/05/27</c:v>
                </c:pt>
                <c:pt idx="92">
                  <c:v>2022/05/30</c:v>
                </c:pt>
                <c:pt idx="93">
                  <c:v>2022/05/31</c:v>
                </c:pt>
                <c:pt idx="94">
                  <c:v>2022/06/01</c:v>
                </c:pt>
                <c:pt idx="95">
                  <c:v>2022/06/02</c:v>
                </c:pt>
                <c:pt idx="96">
                  <c:v>2022/06/06</c:v>
                </c:pt>
                <c:pt idx="97">
                  <c:v>2022/06/07</c:v>
                </c:pt>
                <c:pt idx="98">
                  <c:v>2022/06/08</c:v>
                </c:pt>
                <c:pt idx="99">
                  <c:v>2022/06/09</c:v>
                </c:pt>
                <c:pt idx="100">
                  <c:v>2022/06/10</c:v>
                </c:pt>
                <c:pt idx="101">
                  <c:v>2022/06/13</c:v>
                </c:pt>
                <c:pt idx="102">
                  <c:v>2022/06/14</c:v>
                </c:pt>
                <c:pt idx="103">
                  <c:v>2022/06/15</c:v>
                </c:pt>
                <c:pt idx="104">
                  <c:v>2022/06/16</c:v>
                </c:pt>
                <c:pt idx="105">
                  <c:v>2022/06/17</c:v>
                </c:pt>
                <c:pt idx="106">
                  <c:v>2022/06/20</c:v>
                </c:pt>
                <c:pt idx="107">
                  <c:v>2022/06/21</c:v>
                </c:pt>
                <c:pt idx="108">
                  <c:v>2022/06/22</c:v>
                </c:pt>
                <c:pt idx="109">
                  <c:v>2022/06/23</c:v>
                </c:pt>
                <c:pt idx="110">
                  <c:v>2022/06/24</c:v>
                </c:pt>
                <c:pt idx="111">
                  <c:v>2022/06/27</c:v>
                </c:pt>
                <c:pt idx="112">
                  <c:v>2022/06/28</c:v>
                </c:pt>
                <c:pt idx="113">
                  <c:v>2022/06/29</c:v>
                </c:pt>
                <c:pt idx="114">
                  <c:v>2022/06/30</c:v>
                </c:pt>
                <c:pt idx="115">
                  <c:v>2022/07/01</c:v>
                </c:pt>
                <c:pt idx="116">
                  <c:v>2022/07/04</c:v>
                </c:pt>
                <c:pt idx="117">
                  <c:v>2022/07/05</c:v>
                </c:pt>
                <c:pt idx="118">
                  <c:v>2022/07/06</c:v>
                </c:pt>
                <c:pt idx="119">
                  <c:v>2022/07/07</c:v>
                </c:pt>
                <c:pt idx="120">
                  <c:v>2022/07/08</c:v>
                </c:pt>
                <c:pt idx="121">
                  <c:v>2022/07/11</c:v>
                </c:pt>
                <c:pt idx="122">
                  <c:v>2022/07/12</c:v>
                </c:pt>
                <c:pt idx="123">
                  <c:v>2022/07/13</c:v>
                </c:pt>
                <c:pt idx="124">
                  <c:v>2022/07/14</c:v>
                </c:pt>
                <c:pt idx="125">
                  <c:v>2022/07/15</c:v>
                </c:pt>
                <c:pt idx="126">
                  <c:v>2022/07/18</c:v>
                </c:pt>
                <c:pt idx="127">
                  <c:v>2022/07/19</c:v>
                </c:pt>
                <c:pt idx="128">
                  <c:v>2022/07/20</c:v>
                </c:pt>
                <c:pt idx="129">
                  <c:v>2022/07/21</c:v>
                </c:pt>
                <c:pt idx="130">
                  <c:v>2022/07/22</c:v>
                </c:pt>
                <c:pt idx="131">
                  <c:v>2022/07/25</c:v>
                </c:pt>
                <c:pt idx="132">
                  <c:v>2022/07/26</c:v>
                </c:pt>
                <c:pt idx="133">
                  <c:v>2022/07/27</c:v>
                </c:pt>
                <c:pt idx="134">
                  <c:v>2022/07/28</c:v>
                </c:pt>
                <c:pt idx="135">
                  <c:v>2022/07/29</c:v>
                </c:pt>
                <c:pt idx="136">
                  <c:v>2022/08/01</c:v>
                </c:pt>
                <c:pt idx="137">
                  <c:v>2022/08/02</c:v>
                </c:pt>
                <c:pt idx="138">
                  <c:v>2022/08/03</c:v>
                </c:pt>
                <c:pt idx="139">
                  <c:v>2022/08/04</c:v>
                </c:pt>
                <c:pt idx="140">
                  <c:v>2022/08/05</c:v>
                </c:pt>
                <c:pt idx="141">
                  <c:v>2022/08/08</c:v>
                </c:pt>
                <c:pt idx="142">
                  <c:v>2022/08/09</c:v>
                </c:pt>
                <c:pt idx="143">
                  <c:v>2022/08/10</c:v>
                </c:pt>
                <c:pt idx="144">
                  <c:v>2022/08/11</c:v>
                </c:pt>
                <c:pt idx="145">
                  <c:v>2022/08/12</c:v>
                </c:pt>
                <c:pt idx="146">
                  <c:v>2022/08/15</c:v>
                </c:pt>
                <c:pt idx="147">
                  <c:v>2022/08/16</c:v>
                </c:pt>
                <c:pt idx="148">
                  <c:v>2022/08/17</c:v>
                </c:pt>
                <c:pt idx="149">
                  <c:v>2022/08/18</c:v>
                </c:pt>
                <c:pt idx="150">
                  <c:v>2022/08/19</c:v>
                </c:pt>
                <c:pt idx="151">
                  <c:v>2022/08/22</c:v>
                </c:pt>
                <c:pt idx="152">
                  <c:v>2022/08/23</c:v>
                </c:pt>
                <c:pt idx="153">
                  <c:v>2022/08/24</c:v>
                </c:pt>
                <c:pt idx="154">
                  <c:v>2022/08/25</c:v>
                </c:pt>
                <c:pt idx="155">
                  <c:v>2022/08/26</c:v>
                </c:pt>
                <c:pt idx="156">
                  <c:v>2022/08/29</c:v>
                </c:pt>
                <c:pt idx="157">
                  <c:v>2022/08/30</c:v>
                </c:pt>
                <c:pt idx="158">
                  <c:v>2022/08/31</c:v>
                </c:pt>
                <c:pt idx="159">
                  <c:v>2022/09/01</c:v>
                </c:pt>
                <c:pt idx="160">
                  <c:v>2022/09/02</c:v>
                </c:pt>
                <c:pt idx="161">
                  <c:v>2022/09/05</c:v>
                </c:pt>
                <c:pt idx="162">
                  <c:v>2022/09/06</c:v>
                </c:pt>
                <c:pt idx="163">
                  <c:v>2022/09/07</c:v>
                </c:pt>
                <c:pt idx="164">
                  <c:v>2022/09/08</c:v>
                </c:pt>
                <c:pt idx="165">
                  <c:v>2022/09/12</c:v>
                </c:pt>
                <c:pt idx="166">
                  <c:v>2022/09/13</c:v>
                </c:pt>
                <c:pt idx="167">
                  <c:v>2022/09/14</c:v>
                </c:pt>
                <c:pt idx="168">
                  <c:v>2022/09/15</c:v>
                </c:pt>
                <c:pt idx="169">
                  <c:v>2022/09/16</c:v>
                </c:pt>
                <c:pt idx="170">
                  <c:v>2022/09/19</c:v>
                </c:pt>
                <c:pt idx="171">
                  <c:v>2022/09/20</c:v>
                </c:pt>
                <c:pt idx="172">
                  <c:v>2022/09/21</c:v>
                </c:pt>
                <c:pt idx="173">
                  <c:v>2022/09/22</c:v>
                </c:pt>
                <c:pt idx="174">
                  <c:v>2022/09/23</c:v>
                </c:pt>
                <c:pt idx="175">
                  <c:v>2022/09/26</c:v>
                </c:pt>
                <c:pt idx="176">
                  <c:v>2022/09/27</c:v>
                </c:pt>
                <c:pt idx="177">
                  <c:v>2022/09/28</c:v>
                </c:pt>
                <c:pt idx="178">
                  <c:v>2022/09/29</c:v>
                </c:pt>
                <c:pt idx="179">
                  <c:v>2022/09/30</c:v>
                </c:pt>
                <c:pt idx="180">
                  <c:v>2022/10/03</c:v>
                </c:pt>
                <c:pt idx="181">
                  <c:v>2022/10/04</c:v>
                </c:pt>
                <c:pt idx="182">
                  <c:v>2022/10/05</c:v>
                </c:pt>
                <c:pt idx="183">
                  <c:v>2022/10/06</c:v>
                </c:pt>
                <c:pt idx="184">
                  <c:v>2022/10/07</c:v>
                </c:pt>
                <c:pt idx="185">
                  <c:v>2022/10/11</c:v>
                </c:pt>
                <c:pt idx="186">
                  <c:v>2022/10/12</c:v>
                </c:pt>
                <c:pt idx="187">
                  <c:v>2022/10/13</c:v>
                </c:pt>
                <c:pt idx="188">
                  <c:v>2022/10/14</c:v>
                </c:pt>
                <c:pt idx="189">
                  <c:v>2022/10/17</c:v>
                </c:pt>
                <c:pt idx="190">
                  <c:v>2022/10/18</c:v>
                </c:pt>
                <c:pt idx="191">
                  <c:v>2022/10/19</c:v>
                </c:pt>
                <c:pt idx="192">
                  <c:v>2022/10/20</c:v>
                </c:pt>
                <c:pt idx="193">
                  <c:v>2022/10/21</c:v>
                </c:pt>
                <c:pt idx="194">
                  <c:v>2022/10/24</c:v>
                </c:pt>
                <c:pt idx="195">
                  <c:v>2022/10/25</c:v>
                </c:pt>
                <c:pt idx="196">
                  <c:v>2022/10/26</c:v>
                </c:pt>
                <c:pt idx="197">
                  <c:v>2022/10/27</c:v>
                </c:pt>
                <c:pt idx="198">
                  <c:v>2022/10/28</c:v>
                </c:pt>
                <c:pt idx="199">
                  <c:v>2022/10/31</c:v>
                </c:pt>
                <c:pt idx="200">
                  <c:v>2022/11/01</c:v>
                </c:pt>
                <c:pt idx="201">
                  <c:v>2022/11/02</c:v>
                </c:pt>
                <c:pt idx="202">
                  <c:v>2022/11/03</c:v>
                </c:pt>
                <c:pt idx="203">
                  <c:v>2022/11/04</c:v>
                </c:pt>
                <c:pt idx="204">
                  <c:v>2022/11/07</c:v>
                </c:pt>
                <c:pt idx="205">
                  <c:v>2022/11/08</c:v>
                </c:pt>
                <c:pt idx="206">
                  <c:v>2022/11/09</c:v>
                </c:pt>
                <c:pt idx="207">
                  <c:v>2022/11/10</c:v>
                </c:pt>
                <c:pt idx="208">
                  <c:v>2022/11/11</c:v>
                </c:pt>
                <c:pt idx="209">
                  <c:v>2022/11/14</c:v>
                </c:pt>
                <c:pt idx="210">
                  <c:v>2022/11/15</c:v>
                </c:pt>
                <c:pt idx="211">
                  <c:v>2022/11/16</c:v>
                </c:pt>
                <c:pt idx="212">
                  <c:v>2022/11/17</c:v>
                </c:pt>
                <c:pt idx="213">
                  <c:v>2022/11/18</c:v>
                </c:pt>
                <c:pt idx="214">
                  <c:v>2022/11/21</c:v>
                </c:pt>
                <c:pt idx="215">
                  <c:v>2022/11/22</c:v>
                </c:pt>
                <c:pt idx="216">
                  <c:v>2022/11/23</c:v>
                </c:pt>
                <c:pt idx="217">
                  <c:v>2022/11/24</c:v>
                </c:pt>
                <c:pt idx="218">
                  <c:v>2022/11/25</c:v>
                </c:pt>
                <c:pt idx="219">
                  <c:v>2022/11/28</c:v>
                </c:pt>
                <c:pt idx="220">
                  <c:v>2022/11/29</c:v>
                </c:pt>
                <c:pt idx="221">
                  <c:v>2022/11/30</c:v>
                </c:pt>
                <c:pt idx="222">
                  <c:v>2022/12/01</c:v>
                </c:pt>
                <c:pt idx="223">
                  <c:v>2022/12/02</c:v>
                </c:pt>
                <c:pt idx="224">
                  <c:v>2022/12/05</c:v>
                </c:pt>
                <c:pt idx="225">
                  <c:v>2022/12/06</c:v>
                </c:pt>
                <c:pt idx="226">
                  <c:v>2022/12/07</c:v>
                </c:pt>
                <c:pt idx="227">
                  <c:v>2022/12/08</c:v>
                </c:pt>
                <c:pt idx="228">
                  <c:v>2022/12/09</c:v>
                </c:pt>
                <c:pt idx="229">
                  <c:v>2022/12/12</c:v>
                </c:pt>
                <c:pt idx="230">
                  <c:v>2022/12/13</c:v>
                </c:pt>
                <c:pt idx="231">
                  <c:v>2022/12/14</c:v>
                </c:pt>
                <c:pt idx="232">
                  <c:v>2022/12/15</c:v>
                </c:pt>
                <c:pt idx="233">
                  <c:v>2022/12/16</c:v>
                </c:pt>
                <c:pt idx="234">
                  <c:v>2022/12/19</c:v>
                </c:pt>
                <c:pt idx="235">
                  <c:v>2022/12/20</c:v>
                </c:pt>
                <c:pt idx="236">
                  <c:v>2022/12/21</c:v>
                </c:pt>
                <c:pt idx="237">
                  <c:v>2022/12/22</c:v>
                </c:pt>
                <c:pt idx="238">
                  <c:v>2022/12/23</c:v>
                </c:pt>
                <c:pt idx="239">
                  <c:v>2022/12/26</c:v>
                </c:pt>
                <c:pt idx="240">
                  <c:v>2022/12/27</c:v>
                </c:pt>
                <c:pt idx="241">
                  <c:v>2022/12/28</c:v>
                </c:pt>
                <c:pt idx="242">
                  <c:v>2022/12/29</c:v>
                </c:pt>
                <c:pt idx="243">
                  <c:v>2022/12/30</c:v>
                </c:pt>
                <c:pt idx="244">
                  <c:v>2023/1/3</c:v>
                </c:pt>
                <c:pt idx="245">
                  <c:v>2023/1/4</c:v>
                </c:pt>
                <c:pt idx="246">
                  <c:v>2023/1/5</c:v>
                </c:pt>
                <c:pt idx="247">
                  <c:v>2023/1/6</c:v>
                </c:pt>
                <c:pt idx="248">
                  <c:v>2023/1/9</c:v>
                </c:pt>
                <c:pt idx="249">
                  <c:v>2023/1/10</c:v>
                </c:pt>
                <c:pt idx="250">
                  <c:v>2023/1/11</c:v>
                </c:pt>
                <c:pt idx="251">
                  <c:v>2023/1/12</c:v>
                </c:pt>
                <c:pt idx="252">
                  <c:v>2023/1/13</c:v>
                </c:pt>
                <c:pt idx="253">
                  <c:v>2023/1/16</c:v>
                </c:pt>
                <c:pt idx="254">
                  <c:v>2023/1/17</c:v>
                </c:pt>
                <c:pt idx="255">
                  <c:v>2023/1/30</c:v>
                </c:pt>
                <c:pt idx="256">
                  <c:v>2023/1/31</c:v>
                </c:pt>
                <c:pt idx="257">
                  <c:v>2023/2//1</c:v>
                </c:pt>
                <c:pt idx="258">
                  <c:v>2023/2//2</c:v>
                </c:pt>
                <c:pt idx="259">
                  <c:v>2023/2//3</c:v>
                </c:pt>
                <c:pt idx="260">
                  <c:v>2023/2//6</c:v>
                </c:pt>
                <c:pt idx="261">
                  <c:v>2023/2//7</c:v>
                </c:pt>
                <c:pt idx="262">
                  <c:v>2023/2//8</c:v>
                </c:pt>
                <c:pt idx="263">
                  <c:v>2023/2//9</c:v>
                </c:pt>
                <c:pt idx="264">
                  <c:v>2023/2//10</c:v>
                </c:pt>
                <c:pt idx="265">
                  <c:v>2023/2//13</c:v>
                </c:pt>
                <c:pt idx="266">
                  <c:v>2023/2//14</c:v>
                </c:pt>
                <c:pt idx="267">
                  <c:v>2023/2//15</c:v>
                </c:pt>
                <c:pt idx="268">
                  <c:v>2023/2//16</c:v>
                </c:pt>
                <c:pt idx="269">
                  <c:v>2023/2//17</c:v>
                </c:pt>
                <c:pt idx="270">
                  <c:v>2023/2//20</c:v>
                </c:pt>
                <c:pt idx="271">
                  <c:v>2023/2//21</c:v>
                </c:pt>
                <c:pt idx="272">
                  <c:v>2023/2//22</c:v>
                </c:pt>
                <c:pt idx="273">
                  <c:v>2023/2//23</c:v>
                </c:pt>
                <c:pt idx="274">
                  <c:v>2023/2//24</c:v>
                </c:pt>
                <c:pt idx="275">
                  <c:v>2023/3//1</c:v>
                </c:pt>
                <c:pt idx="276">
                  <c:v>2023/3//2</c:v>
                </c:pt>
                <c:pt idx="277">
                  <c:v>2023/3//3</c:v>
                </c:pt>
                <c:pt idx="278">
                  <c:v>2023/3//6</c:v>
                </c:pt>
                <c:pt idx="279">
                  <c:v>2023/3//7</c:v>
                </c:pt>
                <c:pt idx="280">
                  <c:v>2023/3//8</c:v>
                </c:pt>
                <c:pt idx="281">
                  <c:v>2023/3//9</c:v>
                </c:pt>
                <c:pt idx="282">
                  <c:v>2023/3//10</c:v>
                </c:pt>
                <c:pt idx="283">
                  <c:v>2023/3//13</c:v>
                </c:pt>
                <c:pt idx="284">
                  <c:v>2023/3//14</c:v>
                </c:pt>
                <c:pt idx="285">
                  <c:v>2023/3//15</c:v>
                </c:pt>
                <c:pt idx="286">
                  <c:v>2023/3//16</c:v>
                </c:pt>
                <c:pt idx="287">
                  <c:v>2023/3//17</c:v>
                </c:pt>
                <c:pt idx="288">
                  <c:v>2023/3//20</c:v>
                </c:pt>
                <c:pt idx="289">
                  <c:v>2023/3//21</c:v>
                </c:pt>
                <c:pt idx="290">
                  <c:v>2023/3//22</c:v>
                </c:pt>
                <c:pt idx="291">
                  <c:v>2023/3//23</c:v>
                </c:pt>
                <c:pt idx="292">
                  <c:v>2023/3//24</c:v>
                </c:pt>
                <c:pt idx="293">
                  <c:v>2023/3//27</c:v>
                </c:pt>
                <c:pt idx="294">
                  <c:v>2023/3//28</c:v>
                </c:pt>
                <c:pt idx="295">
                  <c:v>2023/3//29</c:v>
                </c:pt>
                <c:pt idx="296">
                  <c:v>2023/3//30</c:v>
                </c:pt>
                <c:pt idx="297">
                  <c:v>2023/3//31</c:v>
                </c:pt>
                <c:pt idx="298">
                  <c:v>2023/4//06</c:v>
                </c:pt>
                <c:pt idx="299">
                  <c:v>2023/4//07</c:v>
                </c:pt>
                <c:pt idx="300">
                  <c:v>2023/4//10</c:v>
                </c:pt>
                <c:pt idx="301">
                  <c:v>2023/4//11</c:v>
                </c:pt>
                <c:pt idx="302">
                  <c:v>2023/4//12</c:v>
                </c:pt>
                <c:pt idx="303">
                  <c:v>2023/4//13</c:v>
                </c:pt>
                <c:pt idx="304">
                  <c:v>2023/4//14</c:v>
                </c:pt>
                <c:pt idx="305">
                  <c:v>2023/4//17</c:v>
                </c:pt>
                <c:pt idx="306">
                  <c:v>2023/4//18</c:v>
                </c:pt>
                <c:pt idx="307">
                  <c:v>2023/4//19</c:v>
                </c:pt>
                <c:pt idx="308">
                  <c:v>2023/4//20</c:v>
                </c:pt>
                <c:pt idx="309">
                  <c:v>2023/4//21</c:v>
                </c:pt>
                <c:pt idx="310">
                  <c:v>2023/4//24</c:v>
                </c:pt>
                <c:pt idx="311">
                  <c:v>2023/4//25</c:v>
                </c:pt>
                <c:pt idx="312">
                  <c:v>2023/4//26</c:v>
                </c:pt>
                <c:pt idx="313">
                  <c:v>2023/4//27</c:v>
                </c:pt>
                <c:pt idx="314">
                  <c:v>2023/4//28</c:v>
                </c:pt>
                <c:pt idx="315">
                  <c:v>2023/5//2</c:v>
                </c:pt>
                <c:pt idx="316">
                  <c:v>2023/5//3</c:v>
                </c:pt>
                <c:pt idx="317">
                  <c:v>2023/5//4</c:v>
                </c:pt>
                <c:pt idx="318">
                  <c:v>2023/5//5</c:v>
                </c:pt>
                <c:pt idx="319">
                  <c:v>2023/5//8</c:v>
                </c:pt>
                <c:pt idx="320">
                  <c:v>2023/5//9</c:v>
                </c:pt>
                <c:pt idx="321">
                  <c:v>2023/5//10</c:v>
                </c:pt>
                <c:pt idx="322">
                  <c:v>2023/5//11</c:v>
                </c:pt>
                <c:pt idx="323">
                  <c:v>2023/5//12</c:v>
                </c:pt>
                <c:pt idx="324">
                  <c:v>2023/5//15</c:v>
                </c:pt>
                <c:pt idx="325">
                  <c:v>2023/5//16</c:v>
                </c:pt>
                <c:pt idx="326">
                  <c:v>2023/5//17</c:v>
                </c:pt>
                <c:pt idx="327">
                  <c:v>2023/5//18</c:v>
                </c:pt>
                <c:pt idx="328">
                  <c:v>2023/5//19</c:v>
                </c:pt>
                <c:pt idx="329">
                  <c:v>2023/5//22</c:v>
                </c:pt>
                <c:pt idx="330">
                  <c:v>2023/5//23</c:v>
                </c:pt>
                <c:pt idx="331">
                  <c:v>2023/5//24</c:v>
                </c:pt>
                <c:pt idx="332">
                  <c:v>2023/5//25</c:v>
                </c:pt>
                <c:pt idx="333">
                  <c:v>2023/5//26</c:v>
                </c:pt>
                <c:pt idx="334">
                  <c:v>2023/5//29</c:v>
                </c:pt>
                <c:pt idx="335">
                  <c:v>2023/5//30</c:v>
                </c:pt>
                <c:pt idx="336">
                  <c:v>2023/5//31</c:v>
                </c:pt>
                <c:pt idx="337">
                  <c:v>2023/6//1</c:v>
                </c:pt>
                <c:pt idx="338">
                  <c:v>2023/6//2</c:v>
                </c:pt>
                <c:pt idx="339">
                  <c:v>2023/6/5</c:v>
                </c:pt>
                <c:pt idx="340">
                  <c:v>2023/6/6</c:v>
                </c:pt>
                <c:pt idx="341">
                  <c:v>2023/6/7</c:v>
                </c:pt>
                <c:pt idx="342">
                  <c:v>2023/6/8</c:v>
                </c:pt>
                <c:pt idx="343">
                  <c:v>2023/6/9</c:v>
                </c:pt>
                <c:pt idx="344">
                  <c:v>2023/6/12</c:v>
                </c:pt>
                <c:pt idx="345">
                  <c:v>2023/6/13</c:v>
                </c:pt>
                <c:pt idx="346">
                  <c:v>2023/6/14</c:v>
                </c:pt>
                <c:pt idx="347">
                  <c:v>2023/6/15</c:v>
                </c:pt>
                <c:pt idx="348">
                  <c:v>2023/6/16</c:v>
                </c:pt>
                <c:pt idx="349">
                  <c:v>2023/6/19</c:v>
                </c:pt>
                <c:pt idx="350">
                  <c:v>2023/6/20</c:v>
                </c:pt>
                <c:pt idx="351">
                  <c:v>2023/6/21</c:v>
                </c:pt>
                <c:pt idx="352">
                  <c:v>2023/6/26</c:v>
                </c:pt>
                <c:pt idx="353">
                  <c:v>2023/6/27</c:v>
                </c:pt>
                <c:pt idx="354">
                  <c:v>2023/6/28</c:v>
                </c:pt>
                <c:pt idx="355">
                  <c:v>2023/6/29</c:v>
                </c:pt>
                <c:pt idx="356">
                  <c:v>2023/6/30</c:v>
                </c:pt>
                <c:pt idx="357">
                  <c:v>2023/7/3</c:v>
                </c:pt>
                <c:pt idx="358">
                  <c:v>2023/7/4</c:v>
                </c:pt>
                <c:pt idx="359">
                  <c:v>2023/7/5</c:v>
                </c:pt>
                <c:pt idx="360">
                  <c:v>2023/7/6</c:v>
                </c:pt>
                <c:pt idx="361">
                  <c:v>2023/7/7</c:v>
                </c:pt>
                <c:pt idx="362">
                  <c:v>2023/7/10</c:v>
                </c:pt>
                <c:pt idx="363">
                  <c:v>2023/7/11</c:v>
                </c:pt>
                <c:pt idx="364">
                  <c:v>2023/7/12</c:v>
                </c:pt>
                <c:pt idx="365">
                  <c:v>2023/7/13</c:v>
                </c:pt>
                <c:pt idx="366">
                  <c:v>2023/7/14</c:v>
                </c:pt>
                <c:pt idx="367">
                  <c:v>2023/7/17</c:v>
                </c:pt>
                <c:pt idx="368">
                  <c:v>2023/7/18</c:v>
                </c:pt>
                <c:pt idx="369">
                  <c:v>2023/7/19</c:v>
                </c:pt>
                <c:pt idx="370">
                  <c:v>2023/7/20</c:v>
                </c:pt>
                <c:pt idx="371">
                  <c:v>2023/7/21</c:v>
                </c:pt>
                <c:pt idx="372">
                  <c:v>2023/7/24</c:v>
                </c:pt>
                <c:pt idx="373">
                  <c:v>2023/7/25</c:v>
                </c:pt>
                <c:pt idx="374">
                  <c:v>2023/7/26</c:v>
                </c:pt>
                <c:pt idx="375">
                  <c:v>2023/7/27</c:v>
                </c:pt>
                <c:pt idx="376">
                  <c:v>2023/7/28</c:v>
                </c:pt>
                <c:pt idx="377">
                  <c:v>2023/7/31</c:v>
                </c:pt>
                <c:pt idx="378">
                  <c:v>2023/8/1</c:v>
                </c:pt>
                <c:pt idx="379">
                  <c:v>2023/8/2</c:v>
                </c:pt>
                <c:pt idx="380">
                  <c:v>2023/8/4</c:v>
                </c:pt>
                <c:pt idx="381">
                  <c:v>2023/8/7</c:v>
                </c:pt>
                <c:pt idx="382">
                  <c:v>2023/8/8</c:v>
                </c:pt>
                <c:pt idx="383">
                  <c:v>2023/8/9</c:v>
                </c:pt>
                <c:pt idx="384">
                  <c:v>2023/8/10</c:v>
                </c:pt>
                <c:pt idx="385">
                  <c:v>2023/8/11</c:v>
                </c:pt>
                <c:pt idx="386">
                  <c:v>2023/8/14</c:v>
                </c:pt>
                <c:pt idx="387">
                  <c:v>2023/8/15</c:v>
                </c:pt>
                <c:pt idx="388">
                  <c:v>2023/8/16</c:v>
                </c:pt>
                <c:pt idx="389">
                  <c:v>2023/8/17</c:v>
                </c:pt>
                <c:pt idx="390">
                  <c:v>2023/8/18</c:v>
                </c:pt>
                <c:pt idx="391">
                  <c:v>2023/8/21</c:v>
                </c:pt>
                <c:pt idx="392">
                  <c:v>2023/8/22</c:v>
                </c:pt>
                <c:pt idx="393">
                  <c:v>2023/8/23</c:v>
                </c:pt>
                <c:pt idx="394">
                  <c:v>2023/8/24</c:v>
                </c:pt>
                <c:pt idx="395">
                  <c:v>2023/8/25</c:v>
                </c:pt>
                <c:pt idx="396">
                  <c:v>2023/8/28</c:v>
                </c:pt>
                <c:pt idx="397">
                  <c:v>2023/8/29</c:v>
                </c:pt>
                <c:pt idx="398">
                  <c:v>2023/8/30</c:v>
                </c:pt>
                <c:pt idx="399">
                  <c:v>2023/8/31</c:v>
                </c:pt>
                <c:pt idx="400">
                  <c:v>2023/9/1</c:v>
                </c:pt>
                <c:pt idx="401">
                  <c:v>2023/9/4</c:v>
                </c:pt>
                <c:pt idx="402">
                  <c:v>2023/9/5</c:v>
                </c:pt>
                <c:pt idx="403">
                  <c:v>2023/9/6</c:v>
                </c:pt>
                <c:pt idx="404">
                  <c:v>2023/9/7</c:v>
                </c:pt>
                <c:pt idx="405">
                  <c:v>2023/9/8</c:v>
                </c:pt>
                <c:pt idx="406">
                  <c:v>2023/9/11</c:v>
                </c:pt>
                <c:pt idx="407">
                  <c:v>2023/9/12</c:v>
                </c:pt>
                <c:pt idx="408">
                  <c:v>2023/9/13</c:v>
                </c:pt>
                <c:pt idx="409">
                  <c:v>2023/9/14</c:v>
                </c:pt>
                <c:pt idx="410">
                  <c:v>2023/9/15</c:v>
                </c:pt>
                <c:pt idx="411">
                  <c:v>2023/9/18</c:v>
                </c:pt>
                <c:pt idx="412">
                  <c:v>2023/9/19</c:v>
                </c:pt>
                <c:pt idx="413">
                  <c:v>2023/9/20</c:v>
                </c:pt>
                <c:pt idx="414">
                  <c:v>2023/9/21</c:v>
                </c:pt>
                <c:pt idx="415">
                  <c:v>2023/9/22</c:v>
                </c:pt>
                <c:pt idx="416">
                  <c:v>2023/9/25</c:v>
                </c:pt>
                <c:pt idx="417">
                  <c:v>2023/9/26</c:v>
                </c:pt>
                <c:pt idx="418">
                  <c:v>2023/9/27</c:v>
                </c:pt>
                <c:pt idx="419">
                  <c:v>2023/9/28</c:v>
                </c:pt>
                <c:pt idx="420">
                  <c:v>2023/10/2</c:v>
                </c:pt>
                <c:pt idx="421">
                  <c:v>2023/10/3</c:v>
                </c:pt>
                <c:pt idx="422">
                  <c:v>2023/10/4</c:v>
                </c:pt>
                <c:pt idx="423">
                  <c:v>2023/10/5</c:v>
                </c:pt>
                <c:pt idx="424">
                  <c:v>2023/10/6</c:v>
                </c:pt>
                <c:pt idx="425">
                  <c:v>2023/10/11</c:v>
                </c:pt>
                <c:pt idx="426">
                  <c:v>2023/10/12</c:v>
                </c:pt>
                <c:pt idx="427">
                  <c:v>2023/10/13</c:v>
                </c:pt>
                <c:pt idx="428">
                  <c:v>2023/10/16</c:v>
                </c:pt>
                <c:pt idx="429">
                  <c:v>2023/10/17</c:v>
                </c:pt>
                <c:pt idx="430">
                  <c:v>2023/10/18</c:v>
                </c:pt>
                <c:pt idx="431">
                  <c:v>2023/10/19</c:v>
                </c:pt>
                <c:pt idx="432">
                  <c:v>2023/10/20</c:v>
                </c:pt>
                <c:pt idx="433">
                  <c:v>2023/10/23</c:v>
                </c:pt>
                <c:pt idx="434">
                  <c:v>2023/10/24</c:v>
                </c:pt>
                <c:pt idx="435">
                  <c:v>2023/10/25</c:v>
                </c:pt>
                <c:pt idx="436">
                  <c:v>2023/10/26</c:v>
                </c:pt>
                <c:pt idx="437">
                  <c:v>2023/10/27</c:v>
                </c:pt>
                <c:pt idx="438">
                  <c:v>2023/10/30</c:v>
                </c:pt>
                <c:pt idx="439">
                  <c:v>2023/10/31</c:v>
                </c:pt>
                <c:pt idx="440">
                  <c:v>2023/11/1</c:v>
                </c:pt>
                <c:pt idx="441">
                  <c:v>2023/11/2</c:v>
                </c:pt>
                <c:pt idx="442">
                  <c:v>2023/11/3</c:v>
                </c:pt>
                <c:pt idx="443">
                  <c:v>2023/11/6</c:v>
                </c:pt>
                <c:pt idx="444">
                  <c:v>2023/11/7</c:v>
                </c:pt>
                <c:pt idx="445">
                  <c:v>2023/11/8</c:v>
                </c:pt>
                <c:pt idx="446">
                  <c:v>2023/11/9</c:v>
                </c:pt>
                <c:pt idx="447">
                  <c:v>2023/11/10</c:v>
                </c:pt>
                <c:pt idx="448">
                  <c:v>2023/11/13</c:v>
                </c:pt>
                <c:pt idx="449">
                  <c:v>2023/11/14</c:v>
                </c:pt>
                <c:pt idx="450">
                  <c:v>2023/11/15</c:v>
                </c:pt>
                <c:pt idx="451">
                  <c:v>2023/11/16</c:v>
                </c:pt>
                <c:pt idx="452">
                  <c:v>2023/11/17</c:v>
                </c:pt>
                <c:pt idx="453">
                  <c:v>2023/11/20</c:v>
                </c:pt>
                <c:pt idx="454">
                  <c:v>2023/11/21</c:v>
                </c:pt>
                <c:pt idx="455">
                  <c:v>2023/11/22</c:v>
                </c:pt>
                <c:pt idx="456">
                  <c:v>2023/11/23</c:v>
                </c:pt>
                <c:pt idx="457">
                  <c:v>2023/11/24</c:v>
                </c:pt>
                <c:pt idx="458">
                  <c:v>2023/11/27</c:v>
                </c:pt>
                <c:pt idx="459">
                  <c:v>2023/11/28</c:v>
                </c:pt>
                <c:pt idx="460">
                  <c:v>2023/11/29</c:v>
                </c:pt>
                <c:pt idx="461">
                  <c:v>2023/11/30</c:v>
                </c:pt>
                <c:pt idx="462">
                  <c:v>2023/12/1</c:v>
                </c:pt>
                <c:pt idx="463">
                  <c:v>2023/12/4</c:v>
                </c:pt>
                <c:pt idx="464">
                  <c:v>2023/12/5</c:v>
                </c:pt>
                <c:pt idx="465">
                  <c:v>2023/12/6</c:v>
                </c:pt>
                <c:pt idx="466">
                  <c:v>2023/12/7</c:v>
                </c:pt>
                <c:pt idx="467">
                  <c:v>2023/12/8</c:v>
                </c:pt>
                <c:pt idx="468">
                  <c:v>2023/12/11</c:v>
                </c:pt>
                <c:pt idx="469">
                  <c:v>2023/12/12</c:v>
                </c:pt>
                <c:pt idx="470">
                  <c:v>2023/12/13</c:v>
                </c:pt>
                <c:pt idx="471">
                  <c:v>2023/12/14</c:v>
                </c:pt>
                <c:pt idx="472">
                  <c:v>2023/12/15</c:v>
                </c:pt>
                <c:pt idx="473">
                  <c:v>2023/12/18</c:v>
                </c:pt>
                <c:pt idx="474">
                  <c:v>2023/12/19</c:v>
                </c:pt>
                <c:pt idx="475">
                  <c:v>2023/12/20</c:v>
                </c:pt>
                <c:pt idx="476">
                  <c:v>2023/12/21</c:v>
                </c:pt>
                <c:pt idx="477">
                  <c:v>2023/12/22</c:v>
                </c:pt>
                <c:pt idx="478">
                  <c:v>2023/12/25</c:v>
                </c:pt>
                <c:pt idx="479">
                  <c:v>2023/12/26</c:v>
                </c:pt>
                <c:pt idx="480">
                  <c:v>2023/12/27</c:v>
                </c:pt>
                <c:pt idx="481">
                  <c:v>2023/12/28</c:v>
                </c:pt>
                <c:pt idx="482">
                  <c:v>2023/12/29</c:v>
                </c:pt>
                <c:pt idx="483">
                  <c:v>2024/1/2</c:v>
                </c:pt>
                <c:pt idx="484">
                  <c:v>2024/1/3</c:v>
                </c:pt>
                <c:pt idx="485">
                  <c:v>2024/1/4</c:v>
                </c:pt>
                <c:pt idx="486">
                  <c:v>2024/1/5</c:v>
                </c:pt>
                <c:pt idx="487">
                  <c:v>2024/1/8</c:v>
                </c:pt>
                <c:pt idx="488">
                  <c:v>2024/1/9</c:v>
                </c:pt>
                <c:pt idx="489">
                  <c:v>2024/1/10</c:v>
                </c:pt>
                <c:pt idx="490">
                  <c:v>2024/1/11</c:v>
                </c:pt>
                <c:pt idx="491">
                  <c:v>2024/1/12</c:v>
                </c:pt>
                <c:pt idx="492">
                  <c:v>2024/1/15</c:v>
                </c:pt>
                <c:pt idx="493">
                  <c:v>2024/1/16</c:v>
                </c:pt>
                <c:pt idx="494">
                  <c:v>2024/1/17</c:v>
                </c:pt>
                <c:pt idx="495">
                  <c:v>2024/1/18</c:v>
                </c:pt>
                <c:pt idx="496">
                  <c:v>2024/1/19</c:v>
                </c:pt>
                <c:pt idx="497">
                  <c:v>2024/1/22</c:v>
                </c:pt>
                <c:pt idx="498">
                  <c:v>2024/1/23</c:v>
                </c:pt>
                <c:pt idx="499">
                  <c:v>2024/1/24</c:v>
                </c:pt>
                <c:pt idx="500">
                  <c:v>2024/1/25</c:v>
                </c:pt>
                <c:pt idx="501">
                  <c:v>2024/1/26</c:v>
                </c:pt>
                <c:pt idx="502">
                  <c:v>2024/1/29</c:v>
                </c:pt>
                <c:pt idx="503">
                  <c:v>2024/1/30</c:v>
                </c:pt>
                <c:pt idx="504">
                  <c:v>2024/1/31</c:v>
                </c:pt>
                <c:pt idx="505">
                  <c:v>2024/2/1</c:v>
                </c:pt>
                <c:pt idx="506">
                  <c:v>2024/2/2</c:v>
                </c:pt>
                <c:pt idx="507">
                  <c:v>2024/2/5</c:v>
                </c:pt>
                <c:pt idx="508">
                  <c:v>2024/2/15</c:v>
                </c:pt>
                <c:pt idx="509">
                  <c:v>2024/2/16</c:v>
                </c:pt>
                <c:pt idx="510">
                  <c:v>2024/2/19</c:v>
                </c:pt>
                <c:pt idx="511">
                  <c:v>2024/2/20</c:v>
                </c:pt>
                <c:pt idx="512">
                  <c:v>2024/2/21</c:v>
                </c:pt>
                <c:pt idx="513">
                  <c:v>2024/2/22</c:v>
                </c:pt>
                <c:pt idx="514">
                  <c:v>2024/2/23</c:v>
                </c:pt>
                <c:pt idx="515">
                  <c:v>2024/2/26</c:v>
                </c:pt>
                <c:pt idx="516">
                  <c:v>2024/2/27</c:v>
                </c:pt>
                <c:pt idx="517">
                  <c:v>2024/2/29</c:v>
                </c:pt>
                <c:pt idx="518">
                  <c:v>2024/3/1</c:v>
                </c:pt>
                <c:pt idx="519">
                  <c:v>2024/3/4</c:v>
                </c:pt>
                <c:pt idx="520">
                  <c:v>2024/3/5</c:v>
                </c:pt>
                <c:pt idx="521">
                  <c:v>2024/3/6</c:v>
                </c:pt>
                <c:pt idx="522">
                  <c:v>2024/3/7</c:v>
                </c:pt>
                <c:pt idx="523">
                  <c:v>2024/3/8</c:v>
                </c:pt>
                <c:pt idx="524">
                  <c:v>2024/3/11</c:v>
                </c:pt>
                <c:pt idx="525">
                  <c:v>2024/3/12</c:v>
                </c:pt>
                <c:pt idx="526">
                  <c:v>2024/3/13</c:v>
                </c:pt>
                <c:pt idx="527">
                  <c:v>2024/3/14</c:v>
                </c:pt>
                <c:pt idx="528">
                  <c:v>2024/3/15</c:v>
                </c:pt>
                <c:pt idx="529">
                  <c:v>2024/3/18</c:v>
                </c:pt>
                <c:pt idx="530">
                  <c:v>2024/3/19</c:v>
                </c:pt>
                <c:pt idx="531">
                  <c:v>2024/3/20</c:v>
                </c:pt>
                <c:pt idx="532">
                  <c:v>2024/3/21</c:v>
                </c:pt>
                <c:pt idx="533">
                  <c:v>2024/3/22</c:v>
                </c:pt>
                <c:pt idx="534">
                  <c:v>2024/3/25</c:v>
                </c:pt>
                <c:pt idx="535">
                  <c:v>2024/3/26</c:v>
                </c:pt>
                <c:pt idx="536">
                  <c:v>2024/3/27</c:v>
                </c:pt>
                <c:pt idx="537">
                  <c:v>2024/3/28</c:v>
                </c:pt>
                <c:pt idx="538">
                  <c:v>2024/3/29</c:v>
                </c:pt>
                <c:pt idx="539">
                  <c:v>2024/4/1</c:v>
                </c:pt>
                <c:pt idx="540">
                  <c:v>2024/4/2</c:v>
                </c:pt>
                <c:pt idx="541">
                  <c:v>2024/4/3</c:v>
                </c:pt>
                <c:pt idx="542">
                  <c:v>2024/4/8</c:v>
                </c:pt>
                <c:pt idx="543">
                  <c:v>2024/4/9</c:v>
                </c:pt>
                <c:pt idx="544">
                  <c:v>2024/4/10</c:v>
                </c:pt>
                <c:pt idx="545">
                  <c:v>2024/4/11</c:v>
                </c:pt>
                <c:pt idx="546">
                  <c:v>2024/4/12</c:v>
                </c:pt>
                <c:pt idx="547">
                  <c:v>2024/4/15</c:v>
                </c:pt>
                <c:pt idx="548">
                  <c:v>2024/4/16</c:v>
                </c:pt>
                <c:pt idx="549">
                  <c:v>2024/4/17</c:v>
                </c:pt>
                <c:pt idx="550">
                  <c:v>2024/4/18</c:v>
                </c:pt>
                <c:pt idx="551">
                  <c:v>2024/4/19</c:v>
                </c:pt>
                <c:pt idx="552">
                  <c:v>2024/4/22</c:v>
                </c:pt>
                <c:pt idx="553">
                  <c:v>2024/4/23</c:v>
                </c:pt>
                <c:pt idx="554">
                  <c:v>2024/4/24</c:v>
                </c:pt>
                <c:pt idx="555">
                  <c:v>2024/4/25</c:v>
                </c:pt>
                <c:pt idx="556">
                  <c:v>2024/4/26</c:v>
                </c:pt>
                <c:pt idx="557">
                  <c:v>2024/4/29</c:v>
                </c:pt>
                <c:pt idx="558">
                  <c:v>2024/4/30</c:v>
                </c:pt>
                <c:pt idx="559">
                  <c:v>2024/5/2</c:v>
                </c:pt>
                <c:pt idx="560">
                  <c:v>2024/5/3</c:v>
                </c:pt>
                <c:pt idx="561">
                  <c:v>2024/5/6</c:v>
                </c:pt>
                <c:pt idx="562">
                  <c:v>2024/5/7</c:v>
                </c:pt>
                <c:pt idx="563">
                  <c:v>2024/5/8</c:v>
                </c:pt>
                <c:pt idx="564">
                  <c:v>2024/5/9</c:v>
                </c:pt>
                <c:pt idx="565">
                  <c:v>2024/5/10</c:v>
                </c:pt>
                <c:pt idx="566">
                  <c:v>2024/5/13</c:v>
                </c:pt>
                <c:pt idx="567">
                  <c:v>2024/5/14</c:v>
                </c:pt>
                <c:pt idx="568">
                  <c:v>2024/5/15</c:v>
                </c:pt>
                <c:pt idx="569">
                  <c:v>2024/5/16</c:v>
                </c:pt>
                <c:pt idx="570">
                  <c:v>2024/5/17</c:v>
                </c:pt>
                <c:pt idx="571">
                  <c:v>2024/5/20</c:v>
                </c:pt>
                <c:pt idx="572">
                  <c:v>2024/5/21</c:v>
                </c:pt>
                <c:pt idx="573">
                  <c:v>2024/5/22</c:v>
                </c:pt>
                <c:pt idx="574">
                  <c:v>2024/5/23</c:v>
                </c:pt>
                <c:pt idx="575">
                  <c:v>2024/5/24</c:v>
                </c:pt>
                <c:pt idx="576">
                  <c:v>2024/5/27</c:v>
                </c:pt>
                <c:pt idx="577">
                  <c:v>2024/5/28</c:v>
                </c:pt>
                <c:pt idx="578">
                  <c:v>2024/5/29</c:v>
                </c:pt>
                <c:pt idx="579">
                  <c:v>2024/5/30</c:v>
                </c:pt>
                <c:pt idx="580">
                  <c:v>2024/5/31</c:v>
                </c:pt>
                <c:pt idx="581">
                  <c:v>2024/6/3</c:v>
                </c:pt>
                <c:pt idx="582">
                  <c:v>2024/6/4</c:v>
                </c:pt>
                <c:pt idx="583">
                  <c:v>2024/6/5</c:v>
                </c:pt>
                <c:pt idx="584">
                  <c:v>2024/6/6</c:v>
                </c:pt>
                <c:pt idx="585">
                  <c:v>2024/6/7</c:v>
                </c:pt>
                <c:pt idx="586">
                  <c:v>2024/6/11</c:v>
                </c:pt>
                <c:pt idx="587">
                  <c:v>2024/6/12</c:v>
                </c:pt>
                <c:pt idx="588">
                  <c:v>2024/6/13</c:v>
                </c:pt>
                <c:pt idx="589">
                  <c:v>2024/6/14</c:v>
                </c:pt>
                <c:pt idx="590">
                  <c:v>2024/6/17</c:v>
                </c:pt>
                <c:pt idx="591">
                  <c:v>2024/6/18</c:v>
                </c:pt>
                <c:pt idx="592">
                  <c:v>2024/6/19</c:v>
                </c:pt>
                <c:pt idx="593">
                  <c:v>2024/6/20</c:v>
                </c:pt>
                <c:pt idx="594">
                  <c:v>2024/6/21</c:v>
                </c:pt>
                <c:pt idx="595">
                  <c:v>2024/6/24</c:v>
                </c:pt>
                <c:pt idx="596">
                  <c:v>2024/6/25</c:v>
                </c:pt>
                <c:pt idx="597">
                  <c:v>2024/6/26</c:v>
                </c:pt>
                <c:pt idx="598">
                  <c:v>2024/6/27</c:v>
                </c:pt>
                <c:pt idx="599">
                  <c:v>2024/6/28</c:v>
                </c:pt>
                <c:pt idx="600">
                  <c:v>2024/7/1</c:v>
                </c:pt>
                <c:pt idx="601">
                  <c:v>2024/7/2</c:v>
                </c:pt>
                <c:pt idx="602">
                  <c:v>2024/7/3</c:v>
                </c:pt>
                <c:pt idx="603">
                  <c:v>2024/7/4</c:v>
                </c:pt>
                <c:pt idx="604">
                  <c:v>2024/7/5</c:v>
                </c:pt>
                <c:pt idx="605">
                  <c:v>2024/7/8</c:v>
                </c:pt>
                <c:pt idx="606">
                  <c:v>2024/7/9</c:v>
                </c:pt>
                <c:pt idx="607">
                  <c:v>2024/7/10</c:v>
                </c:pt>
                <c:pt idx="608">
                  <c:v>2024/7/11</c:v>
                </c:pt>
                <c:pt idx="609">
                  <c:v>2024/7/12</c:v>
                </c:pt>
                <c:pt idx="610">
                  <c:v>2024/7/15</c:v>
                </c:pt>
                <c:pt idx="611">
                  <c:v>2024/7/16</c:v>
                </c:pt>
                <c:pt idx="612">
                  <c:v>2024/7/17</c:v>
                </c:pt>
                <c:pt idx="613">
                  <c:v>2024/7/18</c:v>
                </c:pt>
                <c:pt idx="614">
                  <c:v>2024/7/19</c:v>
                </c:pt>
                <c:pt idx="615">
                  <c:v>2024/7/22</c:v>
                </c:pt>
                <c:pt idx="616">
                  <c:v>2024/7/23</c:v>
                </c:pt>
                <c:pt idx="617">
                  <c:v>2024/7/26</c:v>
                </c:pt>
                <c:pt idx="618">
                  <c:v>2024/7/29</c:v>
                </c:pt>
                <c:pt idx="619">
                  <c:v>2024/7/30</c:v>
                </c:pt>
                <c:pt idx="620">
                  <c:v>2024/7/31</c:v>
                </c:pt>
                <c:pt idx="621">
                  <c:v>2024/8/1</c:v>
                </c:pt>
                <c:pt idx="622">
                  <c:v>2024/8/2</c:v>
                </c:pt>
                <c:pt idx="623">
                  <c:v>2024/8/5</c:v>
                </c:pt>
                <c:pt idx="624">
                  <c:v>2024/8/6</c:v>
                </c:pt>
                <c:pt idx="625">
                  <c:v>2024/8/7</c:v>
                </c:pt>
                <c:pt idx="626">
                  <c:v>2024/8/8</c:v>
                </c:pt>
                <c:pt idx="627">
                  <c:v>2024/8/9</c:v>
                </c:pt>
                <c:pt idx="628">
                  <c:v>2024/8/12</c:v>
                </c:pt>
                <c:pt idx="629">
                  <c:v>2024/8/13</c:v>
                </c:pt>
                <c:pt idx="630">
                  <c:v>2024/8/14</c:v>
                </c:pt>
                <c:pt idx="631">
                  <c:v>2024/8/15</c:v>
                </c:pt>
                <c:pt idx="632">
                  <c:v>2024/8/16</c:v>
                </c:pt>
                <c:pt idx="633">
                  <c:v>2024/8/19</c:v>
                </c:pt>
                <c:pt idx="634">
                  <c:v>2024/8/20</c:v>
                </c:pt>
                <c:pt idx="635">
                  <c:v>2024/8/21</c:v>
                </c:pt>
                <c:pt idx="636">
                  <c:v>2024/8/22</c:v>
                </c:pt>
                <c:pt idx="637">
                  <c:v>2024/8/23</c:v>
                </c:pt>
                <c:pt idx="638">
                  <c:v>2024/8/26</c:v>
                </c:pt>
                <c:pt idx="639">
                  <c:v>2024/8/27</c:v>
                </c:pt>
                <c:pt idx="640">
                  <c:v>2024/8/28</c:v>
                </c:pt>
                <c:pt idx="641">
                  <c:v>2024/8/29</c:v>
                </c:pt>
                <c:pt idx="642">
                  <c:v>2024/8/30</c:v>
                </c:pt>
                <c:pt idx="643">
                  <c:v>2024/9/2</c:v>
                </c:pt>
                <c:pt idx="644">
                  <c:v>2024/9/3</c:v>
                </c:pt>
                <c:pt idx="645">
                  <c:v>2024/9/4</c:v>
                </c:pt>
                <c:pt idx="646">
                  <c:v>2024/9/5</c:v>
                </c:pt>
                <c:pt idx="647">
                  <c:v>2024/9/6</c:v>
                </c:pt>
                <c:pt idx="648">
                  <c:v>2024/9/9</c:v>
                </c:pt>
                <c:pt idx="649">
                  <c:v>2024/9/10</c:v>
                </c:pt>
                <c:pt idx="650">
                  <c:v>2024/9/11</c:v>
                </c:pt>
                <c:pt idx="651">
                  <c:v>2024/9/12</c:v>
                </c:pt>
                <c:pt idx="652">
                  <c:v>2024/9/13</c:v>
                </c:pt>
                <c:pt idx="653">
                  <c:v>2024/9/16</c:v>
                </c:pt>
                <c:pt idx="654">
                  <c:v>2024/9/18</c:v>
                </c:pt>
                <c:pt idx="655">
                  <c:v>2024/9/19</c:v>
                </c:pt>
                <c:pt idx="656">
                  <c:v>2024/9/20</c:v>
                </c:pt>
                <c:pt idx="657">
                  <c:v>2024/9/23</c:v>
                </c:pt>
                <c:pt idx="658">
                  <c:v>2024/9/24</c:v>
                </c:pt>
                <c:pt idx="659">
                  <c:v>2024/9/25</c:v>
                </c:pt>
                <c:pt idx="660">
                  <c:v>2024/9/26</c:v>
                </c:pt>
                <c:pt idx="661">
                  <c:v>2024/9/27</c:v>
                </c:pt>
                <c:pt idx="662">
                  <c:v>2024/9/30</c:v>
                </c:pt>
                <c:pt idx="663">
                  <c:v>2024/10/01</c:v>
                </c:pt>
                <c:pt idx="664">
                  <c:v>2024/10/04</c:v>
                </c:pt>
                <c:pt idx="665">
                  <c:v>2024/10/07</c:v>
                </c:pt>
                <c:pt idx="666">
                  <c:v>2024/10/08</c:v>
                </c:pt>
                <c:pt idx="667">
                  <c:v>2024/10/09</c:v>
                </c:pt>
                <c:pt idx="668">
                  <c:v>2024/10/11</c:v>
                </c:pt>
                <c:pt idx="669">
                  <c:v>2024/10/14</c:v>
                </c:pt>
                <c:pt idx="670">
                  <c:v>2024/10/15</c:v>
                </c:pt>
                <c:pt idx="671">
                  <c:v>2024/10/16</c:v>
                </c:pt>
                <c:pt idx="672">
                  <c:v>2024/10/17</c:v>
                </c:pt>
                <c:pt idx="673">
                  <c:v>2024/10/18</c:v>
                </c:pt>
                <c:pt idx="674">
                  <c:v>2024/10/21</c:v>
                </c:pt>
                <c:pt idx="675">
                  <c:v>2024/10/22</c:v>
                </c:pt>
                <c:pt idx="676">
                  <c:v>2024/10/23</c:v>
                </c:pt>
                <c:pt idx="677">
                  <c:v>2024/10/24</c:v>
                </c:pt>
                <c:pt idx="678">
                  <c:v>2024/10/25</c:v>
                </c:pt>
                <c:pt idx="679">
                  <c:v>2024/10/28</c:v>
                </c:pt>
                <c:pt idx="680">
                  <c:v>2024/10/29</c:v>
                </c:pt>
                <c:pt idx="681">
                  <c:v>2024/10/30</c:v>
                </c:pt>
                <c:pt idx="682">
                  <c:v>2024/11/1</c:v>
                </c:pt>
                <c:pt idx="683">
                  <c:v>2024/11/4</c:v>
                </c:pt>
                <c:pt idx="684">
                  <c:v>2024/11/5</c:v>
                </c:pt>
                <c:pt idx="685">
                  <c:v>2024/11/6</c:v>
                </c:pt>
                <c:pt idx="686">
                  <c:v>2024/11/7</c:v>
                </c:pt>
                <c:pt idx="687">
                  <c:v>2024/11/8</c:v>
                </c:pt>
                <c:pt idx="688">
                  <c:v>2024/11/11</c:v>
                </c:pt>
                <c:pt idx="689">
                  <c:v>2024/11/12</c:v>
                </c:pt>
                <c:pt idx="690">
                  <c:v>2024/11/13</c:v>
                </c:pt>
                <c:pt idx="691">
                  <c:v>2024/11/14</c:v>
                </c:pt>
                <c:pt idx="692">
                  <c:v>2024/11/15</c:v>
                </c:pt>
                <c:pt idx="693">
                  <c:v>2024/11/18</c:v>
                </c:pt>
                <c:pt idx="694">
                  <c:v>2024/11/19</c:v>
                </c:pt>
                <c:pt idx="695">
                  <c:v>2024/11/20</c:v>
                </c:pt>
                <c:pt idx="696">
                  <c:v>2024/11/21</c:v>
                </c:pt>
                <c:pt idx="697">
                  <c:v>2024/11/22</c:v>
                </c:pt>
                <c:pt idx="698">
                  <c:v>2024/11/25</c:v>
                </c:pt>
                <c:pt idx="699">
                  <c:v>2024/11/26</c:v>
                </c:pt>
                <c:pt idx="700">
                  <c:v>2024/11/27</c:v>
                </c:pt>
                <c:pt idx="701">
                  <c:v>2024/11/28</c:v>
                </c:pt>
                <c:pt idx="702">
                  <c:v>2024/11/29</c:v>
                </c:pt>
                <c:pt idx="703">
                  <c:v>2024/12/2</c:v>
                </c:pt>
                <c:pt idx="704">
                  <c:v>2024/12/3</c:v>
                </c:pt>
                <c:pt idx="705">
                  <c:v>2024/12/4</c:v>
                </c:pt>
                <c:pt idx="706">
                  <c:v>2024/12/5</c:v>
                </c:pt>
                <c:pt idx="707">
                  <c:v>2024/12/6</c:v>
                </c:pt>
                <c:pt idx="708">
                  <c:v>2024/12/9</c:v>
                </c:pt>
                <c:pt idx="709">
                  <c:v>2024/12/10</c:v>
                </c:pt>
                <c:pt idx="710">
                  <c:v>2024/12/11</c:v>
                </c:pt>
                <c:pt idx="711">
                  <c:v>2024/12/12</c:v>
                </c:pt>
                <c:pt idx="712">
                  <c:v>2024/12/13</c:v>
                </c:pt>
                <c:pt idx="713">
                  <c:v>2024/12/16</c:v>
                </c:pt>
                <c:pt idx="714">
                  <c:v>2024/12/17</c:v>
                </c:pt>
                <c:pt idx="715">
                  <c:v>2024/12/18</c:v>
                </c:pt>
                <c:pt idx="716">
                  <c:v>2024/12/19</c:v>
                </c:pt>
                <c:pt idx="717">
                  <c:v>2024/12/20</c:v>
                </c:pt>
                <c:pt idx="718">
                  <c:v>2024/12/23</c:v>
                </c:pt>
                <c:pt idx="719">
                  <c:v>2024/12/24</c:v>
                </c:pt>
                <c:pt idx="720">
                  <c:v>2024/12/25</c:v>
                </c:pt>
                <c:pt idx="721">
                  <c:v>2024/12/26</c:v>
                </c:pt>
                <c:pt idx="722">
                  <c:v>2024/12/27</c:v>
                </c:pt>
                <c:pt idx="723">
                  <c:v>2024/12/30</c:v>
                </c:pt>
                <c:pt idx="724">
                  <c:v>2024/12/31</c:v>
                </c:pt>
                <c:pt idx="725">
                  <c:v>2025/1/2</c:v>
                </c:pt>
                <c:pt idx="726">
                  <c:v>2025/1/3</c:v>
                </c:pt>
                <c:pt idx="727">
                  <c:v>2025/1/6</c:v>
                </c:pt>
                <c:pt idx="728">
                  <c:v>2025/1/7</c:v>
                </c:pt>
                <c:pt idx="729">
                  <c:v>2025/1/8</c:v>
                </c:pt>
                <c:pt idx="730">
                  <c:v>2025/1/9</c:v>
                </c:pt>
                <c:pt idx="731">
                  <c:v>2025/1/10</c:v>
                </c:pt>
                <c:pt idx="732">
                  <c:v>2025/1/13</c:v>
                </c:pt>
                <c:pt idx="733">
                  <c:v>2025/1/14</c:v>
                </c:pt>
                <c:pt idx="734">
                  <c:v>2025/1/15</c:v>
                </c:pt>
                <c:pt idx="735">
                  <c:v>2025/1/16</c:v>
                </c:pt>
                <c:pt idx="736">
                  <c:v>2025/1/17</c:v>
                </c:pt>
                <c:pt idx="737">
                  <c:v>2025/1/20</c:v>
                </c:pt>
                <c:pt idx="738">
                  <c:v>2025/1/21</c:v>
                </c:pt>
                <c:pt idx="739">
                  <c:v>2025/1/22</c:v>
                </c:pt>
                <c:pt idx="740">
                  <c:v>2025/2/3</c:v>
                </c:pt>
                <c:pt idx="741">
                  <c:v>2025/2/4</c:v>
                </c:pt>
                <c:pt idx="742">
                  <c:v>2025/2/5</c:v>
                </c:pt>
                <c:pt idx="743">
                  <c:v>2025/2/6</c:v>
                </c:pt>
                <c:pt idx="744">
                  <c:v>2025/2/7</c:v>
                </c:pt>
                <c:pt idx="745">
                  <c:v>2025/2/10</c:v>
                </c:pt>
                <c:pt idx="746">
                  <c:v>2025/2/11</c:v>
                </c:pt>
                <c:pt idx="747">
                  <c:v>2025/2/12</c:v>
                </c:pt>
                <c:pt idx="748">
                  <c:v>2025/2/13</c:v>
                </c:pt>
                <c:pt idx="749">
                  <c:v>2025/2/14</c:v>
                </c:pt>
                <c:pt idx="750">
                  <c:v>2025/2/17</c:v>
                </c:pt>
                <c:pt idx="751">
                  <c:v>2025/2/18</c:v>
                </c:pt>
                <c:pt idx="752">
                  <c:v>2025/2/19</c:v>
                </c:pt>
                <c:pt idx="753">
                  <c:v>2025/2/20</c:v>
                </c:pt>
                <c:pt idx="754">
                  <c:v>2025/2/21</c:v>
                </c:pt>
                <c:pt idx="755">
                  <c:v>2025/2/24</c:v>
                </c:pt>
                <c:pt idx="756">
                  <c:v>2025/2/25</c:v>
                </c:pt>
                <c:pt idx="757">
                  <c:v>2025/2/26</c:v>
                </c:pt>
                <c:pt idx="758">
                  <c:v>2025/2/27</c:v>
                </c:pt>
                <c:pt idx="759">
                  <c:v>2025/3/3</c:v>
                </c:pt>
                <c:pt idx="760">
                  <c:v>2025/3/4</c:v>
                </c:pt>
                <c:pt idx="761">
                  <c:v>2025/3/5</c:v>
                </c:pt>
                <c:pt idx="762">
                  <c:v>2025/3/6</c:v>
                </c:pt>
                <c:pt idx="763">
                  <c:v>2025/3/7</c:v>
                </c:pt>
                <c:pt idx="764">
                  <c:v>2025/3/10</c:v>
                </c:pt>
                <c:pt idx="765">
                  <c:v>2025/3/11</c:v>
                </c:pt>
                <c:pt idx="766">
                  <c:v>2025/3/12</c:v>
                </c:pt>
                <c:pt idx="767">
                  <c:v>2025/3/13</c:v>
                </c:pt>
                <c:pt idx="768">
                  <c:v>2025/3/14</c:v>
                </c:pt>
                <c:pt idx="769">
                  <c:v>2025/3/17</c:v>
                </c:pt>
                <c:pt idx="770">
                  <c:v>2025/3/18</c:v>
                </c:pt>
                <c:pt idx="771">
                  <c:v>2025/3/19</c:v>
                </c:pt>
                <c:pt idx="772">
                  <c:v>2025/3/20</c:v>
                </c:pt>
                <c:pt idx="773">
                  <c:v>2025/3/21</c:v>
                </c:pt>
                <c:pt idx="774">
                  <c:v>2025/3/24</c:v>
                </c:pt>
                <c:pt idx="775">
                  <c:v>2025/3/25</c:v>
                </c:pt>
                <c:pt idx="776">
                  <c:v>2025/3/26</c:v>
                </c:pt>
                <c:pt idx="777">
                  <c:v>2025/3/27</c:v>
                </c:pt>
                <c:pt idx="778">
                  <c:v>2025/3/28</c:v>
                </c:pt>
                <c:pt idx="779">
                  <c:v>2025/3/31</c:v>
                </c:pt>
                <c:pt idx="780">
                  <c:v>2025/4/1</c:v>
                </c:pt>
                <c:pt idx="781">
                  <c:v>2025/4/2</c:v>
                </c:pt>
                <c:pt idx="782">
                  <c:v>2025/4/7</c:v>
                </c:pt>
                <c:pt idx="783">
                  <c:v>2025/4/8</c:v>
                </c:pt>
                <c:pt idx="784">
                  <c:v>2025/4/9</c:v>
                </c:pt>
                <c:pt idx="785">
                  <c:v>2025/4/10</c:v>
                </c:pt>
                <c:pt idx="786">
                  <c:v>2025/4/11</c:v>
                </c:pt>
                <c:pt idx="787">
                  <c:v>2025/4/14</c:v>
                </c:pt>
                <c:pt idx="788">
                  <c:v>2025/4/15</c:v>
                </c:pt>
                <c:pt idx="789">
                  <c:v>2025/4/16</c:v>
                </c:pt>
                <c:pt idx="790">
                  <c:v>2025/4/17</c:v>
                </c:pt>
                <c:pt idx="791">
                  <c:v>2025/4/18</c:v>
                </c:pt>
                <c:pt idx="792">
                  <c:v>2025/4/21</c:v>
                </c:pt>
                <c:pt idx="793">
                  <c:v>2025/4/22</c:v>
                </c:pt>
                <c:pt idx="794">
                  <c:v>2025/4/23</c:v>
                </c:pt>
                <c:pt idx="795">
                  <c:v>2025/4/24</c:v>
                </c:pt>
                <c:pt idx="796">
                  <c:v>2025/4/25</c:v>
                </c:pt>
                <c:pt idx="797">
                  <c:v>2025/4/28</c:v>
                </c:pt>
                <c:pt idx="798">
                  <c:v>2025/4/29</c:v>
                </c:pt>
                <c:pt idx="799">
                  <c:v>2025/4/30</c:v>
                </c:pt>
                <c:pt idx="800">
                  <c:v>2025/5/2</c:v>
                </c:pt>
                <c:pt idx="801">
                  <c:v>2025/5/5</c:v>
                </c:pt>
                <c:pt idx="802">
                  <c:v>2025/5/6</c:v>
                </c:pt>
                <c:pt idx="803">
                  <c:v>2025/5/7</c:v>
                </c:pt>
                <c:pt idx="804">
                  <c:v>2025/5/8</c:v>
                </c:pt>
                <c:pt idx="805">
                  <c:v>2025/5/9</c:v>
                </c:pt>
                <c:pt idx="806">
                  <c:v>2025/5/12</c:v>
                </c:pt>
                <c:pt idx="807">
                  <c:v>2025/5/13</c:v>
                </c:pt>
                <c:pt idx="808">
                  <c:v>2025/5/14</c:v>
                </c:pt>
                <c:pt idx="809">
                  <c:v>2025/5/15</c:v>
                </c:pt>
                <c:pt idx="810">
                  <c:v>2025/5/16</c:v>
                </c:pt>
                <c:pt idx="811">
                  <c:v>2025/5/19</c:v>
                </c:pt>
                <c:pt idx="812">
                  <c:v>2025/5/20</c:v>
                </c:pt>
                <c:pt idx="813">
                  <c:v>2025/5/21</c:v>
                </c:pt>
                <c:pt idx="814">
                  <c:v>2025/5/22</c:v>
                </c:pt>
                <c:pt idx="815">
                  <c:v>2025/5/23</c:v>
                </c:pt>
                <c:pt idx="816">
                  <c:v>2025/5/26</c:v>
                </c:pt>
                <c:pt idx="817">
                  <c:v>2025/5/27</c:v>
                </c:pt>
                <c:pt idx="818">
                  <c:v>2025/5/28</c:v>
                </c:pt>
                <c:pt idx="819">
                  <c:v>2025/5/29</c:v>
                </c:pt>
                <c:pt idx="820">
                  <c:v>2025/6/2</c:v>
                </c:pt>
                <c:pt idx="821">
                  <c:v>2025/6/3</c:v>
                </c:pt>
                <c:pt idx="822">
                  <c:v>2025/6/4</c:v>
                </c:pt>
                <c:pt idx="823">
                  <c:v>2025/6/5</c:v>
                </c:pt>
                <c:pt idx="824">
                  <c:v>2025/6/6</c:v>
                </c:pt>
                <c:pt idx="825">
                  <c:v>2025/6/9</c:v>
                </c:pt>
                <c:pt idx="826">
                  <c:v>2025/6/10</c:v>
                </c:pt>
                <c:pt idx="827">
                  <c:v>2025/6/11</c:v>
                </c:pt>
                <c:pt idx="828">
                  <c:v>2025/6/12</c:v>
                </c:pt>
                <c:pt idx="829">
                  <c:v>2025/6/13</c:v>
                </c:pt>
                <c:pt idx="830">
                  <c:v>2025/6/16</c:v>
                </c:pt>
                <c:pt idx="831">
                  <c:v>2025/6/17</c:v>
                </c:pt>
                <c:pt idx="832">
                  <c:v>2025/6/18</c:v>
                </c:pt>
                <c:pt idx="833">
                  <c:v>2025/6/19</c:v>
                </c:pt>
                <c:pt idx="834">
                  <c:v>2025/6/20</c:v>
                </c:pt>
                <c:pt idx="835">
                  <c:v>2025/6/23</c:v>
                </c:pt>
                <c:pt idx="836">
                  <c:v>2025/6/24</c:v>
                </c:pt>
                <c:pt idx="837">
                  <c:v>2025/6/25</c:v>
                </c:pt>
                <c:pt idx="838">
                  <c:v>2025/6/26</c:v>
                </c:pt>
                <c:pt idx="839">
                  <c:v>2025/6/27</c:v>
                </c:pt>
                <c:pt idx="840">
                  <c:v>2025/6/30</c:v>
                </c:pt>
                <c:pt idx="841">
                  <c:v>2025/7/1</c:v>
                </c:pt>
                <c:pt idx="842">
                  <c:v>2025/7/2</c:v>
                </c:pt>
                <c:pt idx="843">
                  <c:v>2025/7/3</c:v>
                </c:pt>
                <c:pt idx="844">
                  <c:v>2025/7/4</c:v>
                </c:pt>
                <c:pt idx="845">
                  <c:v>2025/7/7</c:v>
                </c:pt>
                <c:pt idx="846">
                  <c:v>2025/7/8</c:v>
                </c:pt>
                <c:pt idx="847">
                  <c:v>2025/7/9</c:v>
                </c:pt>
                <c:pt idx="848">
                  <c:v>2025/7/10</c:v>
                </c:pt>
                <c:pt idx="849">
                  <c:v>2025/7/11</c:v>
                </c:pt>
                <c:pt idx="850">
                  <c:v>2025/7/14</c:v>
                </c:pt>
                <c:pt idx="851">
                  <c:v>2025/7/15</c:v>
                </c:pt>
                <c:pt idx="852">
                  <c:v>2025/7/16</c:v>
                </c:pt>
                <c:pt idx="853">
                  <c:v>2025/7/17</c:v>
                </c:pt>
                <c:pt idx="854">
                  <c:v>2025/7/18</c:v>
                </c:pt>
                <c:pt idx="855">
                  <c:v>2025/7/21</c:v>
                </c:pt>
                <c:pt idx="856">
                  <c:v>2025/7/22</c:v>
                </c:pt>
                <c:pt idx="857">
                  <c:v>2025/7/23</c:v>
                </c:pt>
                <c:pt idx="858">
                  <c:v>2025/7/24</c:v>
                </c:pt>
                <c:pt idx="859">
                  <c:v>2025/7/25</c:v>
                </c:pt>
                <c:pt idx="860">
                  <c:v>2025/7/28</c:v>
                </c:pt>
                <c:pt idx="861">
                  <c:v>2025/7/29</c:v>
                </c:pt>
                <c:pt idx="862">
                  <c:v>2025/7/30</c:v>
                </c:pt>
                <c:pt idx="863">
                  <c:v>2025/7/31</c:v>
                </c:pt>
                <c:pt idx="864">
                  <c:v>2025/8/1</c:v>
                </c:pt>
                <c:pt idx="865">
                  <c:v>2025/8/4</c:v>
                </c:pt>
                <c:pt idx="866">
                  <c:v>2025/8/5</c:v>
                </c:pt>
                <c:pt idx="867">
                  <c:v>2025/8/6</c:v>
                </c:pt>
                <c:pt idx="868">
                  <c:v>2025/8/7</c:v>
                </c:pt>
                <c:pt idx="869">
                  <c:v>2025/8/8</c:v>
                </c:pt>
                <c:pt idx="870">
                  <c:v>2025/8/11</c:v>
                </c:pt>
                <c:pt idx="871">
                  <c:v>2025/8/12</c:v>
                </c:pt>
                <c:pt idx="872">
                  <c:v>2025/8/13</c:v>
                </c:pt>
                <c:pt idx="873">
                  <c:v>2025/8/14</c:v>
                </c:pt>
                <c:pt idx="874">
                  <c:v>2025/8/15</c:v>
                </c:pt>
                <c:pt idx="875">
                  <c:v>2025/8/18</c:v>
                </c:pt>
                <c:pt idx="876">
                  <c:v>2025/8/19</c:v>
                </c:pt>
                <c:pt idx="877">
                  <c:v>2025/8/20</c:v>
                </c:pt>
                <c:pt idx="878">
                  <c:v>2025/8/21</c:v>
                </c:pt>
                <c:pt idx="879">
                  <c:v>2025/8/22</c:v>
                </c:pt>
                <c:pt idx="880">
                  <c:v>2025/8/25</c:v>
                </c:pt>
                <c:pt idx="881">
                  <c:v>2025/8/26</c:v>
                </c:pt>
                <c:pt idx="882">
                  <c:v>2025/8/27</c:v>
                </c:pt>
                <c:pt idx="883">
                  <c:v>2025/8/28</c:v>
                </c:pt>
                <c:pt idx="884">
                  <c:v>2025/8/29</c:v>
                </c:pt>
                <c:pt idx="885">
                  <c:v>2025/9/1</c:v>
                </c:pt>
                <c:pt idx="886">
                  <c:v>2025/9/2</c:v>
                </c:pt>
                <c:pt idx="887">
                  <c:v>2025/9/3</c:v>
                </c:pt>
                <c:pt idx="888">
                  <c:v>2025/9/4</c:v>
                </c:pt>
                <c:pt idx="889">
                  <c:v>2025/9/5</c:v>
                </c:pt>
                <c:pt idx="890">
                  <c:v>2025/9/8</c:v>
                </c:pt>
                <c:pt idx="891">
                  <c:v>2025/9/9</c:v>
                </c:pt>
                <c:pt idx="892">
                  <c:v>2025/9/10</c:v>
                </c:pt>
                <c:pt idx="893">
                  <c:v>2025/9/11</c:v>
                </c:pt>
                <c:pt idx="894">
                  <c:v>2025/9/12</c:v>
                </c:pt>
                <c:pt idx="895">
                  <c:v>2025/9/15</c:v>
                </c:pt>
                <c:pt idx="896">
                  <c:v>2025/9/16</c:v>
                </c:pt>
                <c:pt idx="897">
                  <c:v>2025/9/17</c:v>
                </c:pt>
                <c:pt idx="898">
                  <c:v>2025/9/18</c:v>
                </c:pt>
                <c:pt idx="899">
                  <c:v>2025/9/19</c:v>
                </c:pt>
                <c:pt idx="900">
                  <c:v>2025/9/22</c:v>
                </c:pt>
                <c:pt idx="901">
                  <c:v>2025/9/23</c:v>
                </c:pt>
                <c:pt idx="902">
                  <c:v>2025/9/24</c:v>
                </c:pt>
                <c:pt idx="903">
                  <c:v>2025/9/25</c:v>
                </c:pt>
                <c:pt idx="904">
                  <c:v>2025/9/26</c:v>
                </c:pt>
              </c:strCache>
              <c:extLst/>
            </c:strRef>
          </c:cat>
          <c:val>
            <c:numRef>
              <c:f>(Sheet1!$P$2460:$P$2462,Sheet1!$P$2464:$P$3365)</c:f>
              <c:numCache>
                <c:formatCode>#,##0_ </c:formatCode>
                <c:ptCount val="905"/>
                <c:pt idx="0">
                  <c:v>408088211620</c:v>
                </c:pt>
                <c:pt idx="1">
                  <c:v>413179914720</c:v>
                </c:pt>
                <c:pt idx="2">
                  <c:v>407631720850</c:v>
                </c:pt>
                <c:pt idx="3">
                  <c:v>406611339920</c:v>
                </c:pt>
                <c:pt idx="4">
                  <c:v>410238639210</c:v>
                </c:pt>
                <c:pt idx="5">
                  <c:v>401483811550</c:v>
                </c:pt>
                <c:pt idx="6">
                  <c:v>420325676450</c:v>
                </c:pt>
                <c:pt idx="7">
                  <c:v>418279069150</c:v>
                </c:pt>
                <c:pt idx="8">
                  <c:v>421074557610</c:v>
                </c:pt>
                <c:pt idx="9">
                  <c:v>424462570110</c:v>
                </c:pt>
                <c:pt idx="10">
                  <c:v>417500627350</c:v>
                </c:pt>
                <c:pt idx="11">
                  <c:v>413290222130</c:v>
                </c:pt>
                <c:pt idx="12">
                  <c:v>418997999320</c:v>
                </c:pt>
                <c:pt idx="13">
                  <c:v>411443958930</c:v>
                </c:pt>
                <c:pt idx="14">
                  <c:v>418993686700</c:v>
                </c:pt>
                <c:pt idx="15">
                  <c:v>412517919480</c:v>
                </c:pt>
                <c:pt idx="16">
                  <c:v>409348731870</c:v>
                </c:pt>
                <c:pt idx="17">
                  <c:v>414426911870</c:v>
                </c:pt>
                <c:pt idx="18">
                  <c:v>412451288720</c:v>
                </c:pt>
                <c:pt idx="19">
                  <c:v>415328892570</c:v>
                </c:pt>
                <c:pt idx="20">
                  <c:v>418672647780</c:v>
                </c:pt>
                <c:pt idx="21">
                  <c:v>413732686130</c:v>
                </c:pt>
                <c:pt idx="22">
                  <c:v>427316253310</c:v>
                </c:pt>
                <c:pt idx="23">
                  <c:v>431755174410</c:v>
                </c:pt>
                <c:pt idx="24">
                  <c:v>444553789400</c:v>
                </c:pt>
                <c:pt idx="25">
                  <c:v>441094762980</c:v>
                </c:pt>
                <c:pt idx="26">
                  <c:v>439080090120</c:v>
                </c:pt>
                <c:pt idx="27">
                  <c:v>439941071560</c:v>
                </c:pt>
                <c:pt idx="28">
                  <c:v>436562200620</c:v>
                </c:pt>
                <c:pt idx="29">
                  <c:v>436813727680</c:v>
                </c:pt>
                <c:pt idx="30">
                  <c:v>425103456980</c:v>
                </c:pt>
                <c:pt idx="31">
                  <c:v>428365513570</c:v>
                </c:pt>
                <c:pt idx="32">
                  <c:v>430530420390</c:v>
                </c:pt>
                <c:pt idx="33">
                  <c:v>427162765410</c:v>
                </c:pt>
                <c:pt idx="34">
                  <c:v>425800805340</c:v>
                </c:pt>
                <c:pt idx="35">
                  <c:v>409008327140</c:v>
                </c:pt>
                <c:pt idx="36">
                  <c:v>387179098820</c:v>
                </c:pt>
                <c:pt idx="37">
                  <c:v>389112912830</c:v>
                </c:pt>
                <c:pt idx="38">
                  <c:v>400287132080</c:v>
                </c:pt>
                <c:pt idx="39">
                  <c:v>373619402880</c:v>
                </c:pt>
                <c:pt idx="40">
                  <c:v>353525280070</c:v>
                </c:pt>
                <c:pt idx="41">
                  <c:v>307516536930</c:v>
                </c:pt>
                <c:pt idx="42">
                  <c:v>333983183310</c:v>
                </c:pt>
                <c:pt idx="43">
                  <c:v>294290185670</c:v>
                </c:pt>
                <c:pt idx="44">
                  <c:v>348172919360</c:v>
                </c:pt>
                <c:pt idx="45">
                  <c:v>384164502400</c:v>
                </c:pt>
                <c:pt idx="46">
                  <c:v>392533338790</c:v>
                </c:pt>
                <c:pt idx="47">
                  <c:v>397431899970</c:v>
                </c:pt>
                <c:pt idx="48">
                  <c:v>394624855740</c:v>
                </c:pt>
                <c:pt idx="49">
                  <c:v>392579525450</c:v>
                </c:pt>
                <c:pt idx="50">
                  <c:v>396288580800</c:v>
                </c:pt>
                <c:pt idx="51">
                  <c:v>405052318990</c:v>
                </c:pt>
                <c:pt idx="52">
                  <c:v>408178324730</c:v>
                </c:pt>
                <c:pt idx="53">
                  <c:v>402973156680</c:v>
                </c:pt>
                <c:pt idx="54">
                  <c:v>402936162880</c:v>
                </c:pt>
                <c:pt idx="55">
                  <c:v>402480844130</c:v>
                </c:pt>
                <c:pt idx="56" formatCode="General">
                  <c:v>392747846560</c:v>
                </c:pt>
                <c:pt idx="57" formatCode="General">
                  <c:v>396845213710</c:v>
                </c:pt>
                <c:pt idx="58" formatCode="General">
                  <c:v>388734197610</c:v>
                </c:pt>
                <c:pt idx="59" formatCode="General">
                  <c:v>388795761020</c:v>
                </c:pt>
                <c:pt idx="60" formatCode="General">
                  <c:v>397259317640</c:v>
                </c:pt>
                <c:pt idx="61" formatCode="General">
                  <c:v>390656837320</c:v>
                </c:pt>
                <c:pt idx="62" formatCode="General">
                  <c:v>382800237220</c:v>
                </c:pt>
                <c:pt idx="63" formatCode="General">
                  <c:v>381134719510</c:v>
                </c:pt>
                <c:pt idx="64" formatCode="General">
                  <c:v>386555859440</c:v>
                </c:pt>
                <c:pt idx="65" formatCode="General">
                  <c:v>390003198060</c:v>
                </c:pt>
                <c:pt idx="66" formatCode="General">
                  <c:v>386869124110</c:v>
                </c:pt>
                <c:pt idx="67" formatCode="General">
                  <c:v>375076729190</c:v>
                </c:pt>
                <c:pt idx="68" formatCode="General">
                  <c:v>366253526350</c:v>
                </c:pt>
                <c:pt idx="69" formatCode="General">
                  <c:v>359131271310</c:v>
                </c:pt>
                <c:pt idx="70">
                  <c:v>354309513400</c:v>
                </c:pt>
                <c:pt idx="71" formatCode="General">
                  <c:v>359165724010</c:v>
                </c:pt>
                <c:pt idx="72" formatCode="General">
                  <c:v>357317981180</c:v>
                </c:pt>
                <c:pt idx="73" formatCode="General">
                  <c:v>358758015270</c:v>
                </c:pt>
                <c:pt idx="74" formatCode="General">
                  <c:v>362841370820</c:v>
                </c:pt>
                <c:pt idx="75">
                  <c:v>368571145820</c:v>
                </c:pt>
                <c:pt idx="76" formatCode="General">
                  <c:v>357654561210</c:v>
                </c:pt>
                <c:pt idx="77">
                  <c:v>356987471410</c:v>
                </c:pt>
                <c:pt idx="78" formatCode="General">
                  <c:v>358856706110</c:v>
                </c:pt>
                <c:pt idx="79" formatCode="General">
                  <c:v>355463767940</c:v>
                </c:pt>
                <c:pt idx="80" formatCode="General">
                  <c:v>346186169930</c:v>
                </c:pt>
                <c:pt idx="81" formatCode="General">
                  <c:v>350520773170</c:v>
                </c:pt>
                <c:pt idx="82" formatCode="General">
                  <c:v>355390579400</c:v>
                </c:pt>
                <c:pt idx="83" formatCode="General">
                  <c:v>364484263370</c:v>
                </c:pt>
                <c:pt idx="84" formatCode="General">
                  <c:v>375126780010</c:v>
                </c:pt>
                <c:pt idx="85" formatCode="General">
                  <c:v>359990436830</c:v>
                </c:pt>
                <c:pt idx="86" formatCode="General">
                  <c:v>371133154710</c:v>
                </c:pt>
                <c:pt idx="87" formatCode="General">
                  <c:v>369974527110</c:v>
                </c:pt>
                <c:pt idx="88" formatCode="General">
                  <c:v>366410034020</c:v>
                </c:pt>
                <c:pt idx="89" formatCode="General">
                  <c:v>374889881260</c:v>
                </c:pt>
                <c:pt idx="90" formatCode="General">
                  <c:v>370403812420</c:v>
                </c:pt>
                <c:pt idx="91" formatCode="General">
                  <c:v>382208062440</c:v>
                </c:pt>
                <c:pt idx="92" formatCode="General">
                  <c:v>385413262700</c:v>
                </c:pt>
                <c:pt idx="93" formatCode="General">
                  <c:v>382279984210</c:v>
                </c:pt>
                <c:pt idx="94" formatCode="General">
                  <c:v>363261323690</c:v>
                </c:pt>
                <c:pt idx="95" formatCode="General">
                  <c:v>370422054720</c:v>
                </c:pt>
                <c:pt idx="96" formatCode="General">
                  <c:v>378944054020</c:v>
                </c:pt>
                <c:pt idx="97" formatCode="General">
                  <c:v>376036428110</c:v>
                </c:pt>
                <c:pt idx="98" formatCode="General">
                  <c:v>384257968390</c:v>
                </c:pt>
                <c:pt idx="99" formatCode="General">
                  <c:v>403409940780</c:v>
                </c:pt>
                <c:pt idx="100" formatCode="General">
                  <c:v>371093499810</c:v>
                </c:pt>
                <c:pt idx="101" formatCode="General">
                  <c:v>355747273060</c:v>
                </c:pt>
                <c:pt idx="102" formatCode="General">
                  <c:v>342160169290</c:v>
                </c:pt>
                <c:pt idx="103" formatCode="General">
                  <c:v>315575545950</c:v>
                </c:pt>
                <c:pt idx="104" formatCode="General">
                  <c:v>283757712090</c:v>
                </c:pt>
                <c:pt idx="105" formatCode="General">
                  <c:v>278415924220</c:v>
                </c:pt>
                <c:pt idx="106" formatCode="General">
                  <c:v>324015132510</c:v>
                </c:pt>
                <c:pt idx="107" formatCode="General">
                  <c:v>359277087200</c:v>
                </c:pt>
                <c:pt idx="108" formatCode="General">
                  <c:v>348280306050</c:v>
                </c:pt>
                <c:pt idx="109" formatCode="General">
                  <c:v>353875424980</c:v>
                </c:pt>
                <c:pt idx="110" formatCode="General">
                  <c:v>354196661010</c:v>
                </c:pt>
                <c:pt idx="111" formatCode="General">
                  <c:v>371624009330</c:v>
                </c:pt>
                <c:pt idx="112" formatCode="General">
                  <c:v>353265866460</c:v>
                </c:pt>
                <c:pt idx="113" formatCode="General">
                  <c:v>349391715140</c:v>
                </c:pt>
                <c:pt idx="114" formatCode="General">
                  <c:v>347072497290</c:v>
                </c:pt>
                <c:pt idx="115" formatCode="General">
                  <c:v>329612406900</c:v>
                </c:pt>
                <c:pt idx="116" formatCode="General">
                  <c:v>330931846340</c:v>
                </c:pt>
                <c:pt idx="117" formatCode="General">
                  <c:v>332042763480</c:v>
                </c:pt>
                <c:pt idx="118" formatCode="General">
                  <c:v>327958335680</c:v>
                </c:pt>
                <c:pt idx="119" formatCode="General">
                  <c:v>344476567510</c:v>
                </c:pt>
                <c:pt idx="120" formatCode="General">
                  <c:v>347270674580</c:v>
                </c:pt>
                <c:pt idx="121" formatCode="General">
                  <c:v>343184922030</c:v>
                </c:pt>
                <c:pt idx="122" formatCode="General">
                  <c:v>332517136090</c:v>
                </c:pt>
                <c:pt idx="123" formatCode="General">
                  <c:v>338134561710</c:v>
                </c:pt>
                <c:pt idx="124" formatCode="General">
                  <c:v>338092433620</c:v>
                </c:pt>
                <c:pt idx="125" formatCode="General">
                  <c:v>342174136740</c:v>
                </c:pt>
                <c:pt idx="126" formatCode="General">
                  <c:v>338460449000</c:v>
                </c:pt>
                <c:pt idx="127" formatCode="General">
                  <c:v>341439964010</c:v>
                </c:pt>
                <c:pt idx="128" formatCode="General">
                  <c:v>344999065730</c:v>
                </c:pt>
                <c:pt idx="129" formatCode="General">
                  <c:v>352647212780</c:v>
                </c:pt>
                <c:pt idx="130" formatCode="General">
                  <c:v>348741143520</c:v>
                </c:pt>
                <c:pt idx="131" formatCode="General">
                  <c:v>345532733310</c:v>
                </c:pt>
                <c:pt idx="132" formatCode="General">
                  <c:v>342317205150</c:v>
                </c:pt>
                <c:pt idx="133" formatCode="General">
                  <c:v>345147280230</c:v>
                </c:pt>
                <c:pt idx="134" formatCode="General">
                  <c:v>343441949680</c:v>
                </c:pt>
                <c:pt idx="135" formatCode="General">
                  <c:v>340250782580</c:v>
                </c:pt>
                <c:pt idx="136" formatCode="General">
                  <c:v>335097460170</c:v>
                </c:pt>
                <c:pt idx="137" formatCode="General">
                  <c:v>331504655750</c:v>
                </c:pt>
                <c:pt idx="138" formatCode="General">
                  <c:v>330584640480</c:v>
                </c:pt>
                <c:pt idx="139" formatCode="General">
                  <c:v>328284050300</c:v>
                </c:pt>
                <c:pt idx="140" formatCode="General">
                  <c:v>337118738920</c:v>
                </c:pt>
                <c:pt idx="141" formatCode="General">
                  <c:v>337847902230</c:v>
                </c:pt>
                <c:pt idx="142" formatCode="General">
                  <c:v>339367775310</c:v>
                </c:pt>
                <c:pt idx="143" formatCode="General">
                  <c:v>337343872050</c:v>
                </c:pt>
                <c:pt idx="144" formatCode="General">
                  <c:v>346850638770</c:v>
                </c:pt>
                <c:pt idx="145" formatCode="General">
                  <c:v>349457608450</c:v>
                </c:pt>
                <c:pt idx="146" formatCode="General">
                  <c:v>354759165240</c:v>
                </c:pt>
                <c:pt idx="147" formatCode="General">
                  <c:v>349794001540</c:v>
                </c:pt>
                <c:pt idx="148" formatCode="General">
                  <c:v>359928208320</c:v>
                </c:pt>
                <c:pt idx="149" formatCode="General">
                  <c:v>352266350300</c:v>
                </c:pt>
                <c:pt idx="150" formatCode="General">
                  <c:v>353083955610</c:v>
                </c:pt>
                <c:pt idx="151" formatCode="General">
                  <c:v>345342266390</c:v>
                </c:pt>
                <c:pt idx="152" formatCode="General">
                  <c:v>340247225360</c:v>
                </c:pt>
                <c:pt idx="153" formatCode="General">
                  <c:v>338370005950</c:v>
                </c:pt>
                <c:pt idx="154" formatCode="General">
                  <c:v>340100641940</c:v>
                </c:pt>
                <c:pt idx="155" formatCode="General">
                  <c:v>342815646130</c:v>
                </c:pt>
                <c:pt idx="156" formatCode="General">
                  <c:v>338157689700</c:v>
                </c:pt>
                <c:pt idx="157" formatCode="General">
                  <c:v>333037385480</c:v>
                </c:pt>
                <c:pt idx="158" formatCode="General">
                  <c:v>334367554540</c:v>
                </c:pt>
                <c:pt idx="159" formatCode="General">
                  <c:v>326126224600</c:v>
                </c:pt>
                <c:pt idx="160" formatCode="General">
                  <c:v>322494571370</c:v>
                </c:pt>
                <c:pt idx="161" formatCode="General">
                  <c:v>320685044660</c:v>
                </c:pt>
                <c:pt idx="162" formatCode="General">
                  <c:v>320131560610</c:v>
                </c:pt>
                <c:pt idx="163" formatCode="General">
                  <c:v>313874427840</c:v>
                </c:pt>
                <c:pt idx="164" formatCode="General">
                  <c:v>318734907130</c:v>
                </c:pt>
                <c:pt idx="165" formatCode="General">
                  <c:v>318508352100</c:v>
                </c:pt>
                <c:pt idx="166" formatCode="General">
                  <c:v>296725756980</c:v>
                </c:pt>
                <c:pt idx="167" formatCode="General">
                  <c:v>293400454750</c:v>
                </c:pt>
                <c:pt idx="168" formatCode="General">
                  <c:v>262873405280</c:v>
                </c:pt>
                <c:pt idx="169" formatCode="General">
                  <c:v>257929083220</c:v>
                </c:pt>
                <c:pt idx="170" formatCode="General">
                  <c:v>280005035790</c:v>
                </c:pt>
                <c:pt idx="171" formatCode="General">
                  <c:v>304321090630</c:v>
                </c:pt>
                <c:pt idx="172" formatCode="General">
                  <c:v>290567515880</c:v>
                </c:pt>
                <c:pt idx="173" formatCode="General">
                  <c:v>290049459960</c:v>
                </c:pt>
                <c:pt idx="174" formatCode="General">
                  <c:v>281450062530</c:v>
                </c:pt>
                <c:pt idx="175" formatCode="General">
                  <c:v>278666292020</c:v>
                </c:pt>
                <c:pt idx="176" formatCode="General">
                  <c:v>280274181490</c:v>
                </c:pt>
                <c:pt idx="177" formatCode="General">
                  <c:v>274977783620</c:v>
                </c:pt>
                <c:pt idx="178" formatCode="General">
                  <c:v>279864341140</c:v>
                </c:pt>
                <c:pt idx="179" formatCode="General">
                  <c:v>282524773690</c:v>
                </c:pt>
                <c:pt idx="180" formatCode="General">
                  <c:v>272896348450</c:v>
                </c:pt>
                <c:pt idx="181" formatCode="General">
                  <c:v>288867916870</c:v>
                </c:pt>
                <c:pt idx="182" formatCode="General">
                  <c:v>292971373960</c:v>
                </c:pt>
                <c:pt idx="183" formatCode="General">
                  <c:v>292164151860</c:v>
                </c:pt>
                <c:pt idx="184" formatCode="General">
                  <c:v>291511615210</c:v>
                </c:pt>
                <c:pt idx="185" formatCode="General">
                  <c:v>279825881010</c:v>
                </c:pt>
                <c:pt idx="186" formatCode="General">
                  <c:v>282553047520</c:v>
                </c:pt>
                <c:pt idx="187" formatCode="General">
                  <c:v>275385735660</c:v>
                </c:pt>
                <c:pt idx="188" formatCode="General">
                  <c:v>286784724620</c:v>
                </c:pt>
                <c:pt idx="189" formatCode="General">
                  <c:v>282829895910</c:v>
                </c:pt>
                <c:pt idx="190" formatCode="General">
                  <c:v>290241106240</c:v>
                </c:pt>
                <c:pt idx="191" formatCode="General">
                  <c:v>286374818760</c:v>
                </c:pt>
                <c:pt idx="192" formatCode="General">
                  <c:v>288577768980</c:v>
                </c:pt>
                <c:pt idx="193" formatCode="General">
                  <c:v>277678849570</c:v>
                </c:pt>
                <c:pt idx="194" formatCode="General">
                  <c:v>284643901290</c:v>
                </c:pt>
                <c:pt idx="195">
                  <c:v>274205542310</c:v>
                </c:pt>
                <c:pt idx="196" formatCode="General">
                  <c:v>286644025830</c:v>
                </c:pt>
                <c:pt idx="197" formatCode="General">
                  <c:v>294827683330</c:v>
                </c:pt>
                <c:pt idx="198" formatCode="General">
                  <c:v>288306067650</c:v>
                </c:pt>
                <c:pt idx="199" formatCode="General">
                  <c:v>296428077150</c:v>
                </c:pt>
                <c:pt idx="200" formatCode="General">
                  <c:v>299666699310</c:v>
                </c:pt>
                <c:pt idx="201" formatCode="General">
                  <c:v>300781730430</c:v>
                </c:pt>
                <c:pt idx="202" formatCode="General">
                  <c:v>291021065420</c:v>
                </c:pt>
                <c:pt idx="203" formatCode="General">
                  <c:v>290958752190</c:v>
                </c:pt>
                <c:pt idx="204" formatCode="General">
                  <c:v>294266941670</c:v>
                </c:pt>
                <c:pt idx="205" formatCode="General">
                  <c:v>297442105480</c:v>
                </c:pt>
                <c:pt idx="206" formatCode="General">
                  <c:v>303991153700</c:v>
                </c:pt>
                <c:pt idx="207" formatCode="General">
                  <c:v>301826080950</c:v>
                </c:pt>
                <c:pt idx="208" formatCode="General">
                  <c:v>318872059440</c:v>
                </c:pt>
                <c:pt idx="209" formatCode="General">
                  <c:v>314866230080</c:v>
                </c:pt>
                <c:pt idx="210" formatCode="General">
                  <c:v>315633730030</c:v>
                </c:pt>
                <c:pt idx="211" formatCode="General">
                  <c:v>320175979930</c:v>
                </c:pt>
                <c:pt idx="212" formatCode="General">
                  <c:v>328424184110</c:v>
                </c:pt>
                <c:pt idx="213" formatCode="General">
                  <c:v>329497000710</c:v>
                </c:pt>
                <c:pt idx="214" formatCode="General">
                  <c:v>327345093180</c:v>
                </c:pt>
                <c:pt idx="215" formatCode="General">
                  <c:v>339956025330</c:v>
                </c:pt>
                <c:pt idx="216" formatCode="General">
                  <c:v>349458799490</c:v>
                </c:pt>
                <c:pt idx="217" formatCode="#,##0">
                  <c:v>354118093080</c:v>
                </c:pt>
                <c:pt idx="218" formatCode="#,##0">
                  <c:v>349986407710</c:v>
                </c:pt>
                <c:pt idx="219" formatCode="#,##0">
                  <c:v>347231748620</c:v>
                </c:pt>
                <c:pt idx="220" formatCode="#,##0">
                  <c:v>353036215920</c:v>
                </c:pt>
                <c:pt idx="221" formatCode="#,##0">
                  <c:v>347972110610</c:v>
                </c:pt>
                <c:pt idx="222" formatCode="#,##0">
                  <c:v>347761329690</c:v>
                </c:pt>
                <c:pt idx="223" formatCode="#,##0">
                  <c:v>348219456250</c:v>
                </c:pt>
                <c:pt idx="224" formatCode="#,##0">
                  <c:v>353308483320</c:v>
                </c:pt>
                <c:pt idx="225" formatCode="#,##0">
                  <c:v>340581844820</c:v>
                </c:pt>
                <c:pt idx="226" formatCode="#,##0">
                  <c:v>337698371930</c:v>
                </c:pt>
                <c:pt idx="227" formatCode="#,##0">
                  <c:v>336794141130</c:v>
                </c:pt>
                <c:pt idx="228" formatCode="#,##0">
                  <c:v>339266007680</c:v>
                </c:pt>
                <c:pt idx="229" formatCode="#,##0">
                  <c:v>322811983440</c:v>
                </c:pt>
                <c:pt idx="230" formatCode="#,##0">
                  <c:v>316908450530</c:v>
                </c:pt>
                <c:pt idx="231" formatCode="#,##0">
                  <c:v>312649277630</c:v>
                </c:pt>
                <c:pt idx="232" formatCode="#,##0">
                  <c:v>299856057400</c:v>
                </c:pt>
                <c:pt idx="233" formatCode="#,##0">
                  <c:v>293740709610</c:v>
                </c:pt>
                <c:pt idx="234" formatCode="#,##0">
                  <c:v>314355945510</c:v>
                </c:pt>
                <c:pt idx="235" formatCode="#,##0">
                  <c:v>309401388040</c:v>
                </c:pt>
                <c:pt idx="236" formatCode="#,##0">
                  <c:v>314233539920</c:v>
                </c:pt>
                <c:pt idx="237" formatCode="#,##0">
                  <c:v>316795583660</c:v>
                </c:pt>
                <c:pt idx="238" formatCode="#,##0">
                  <c:v>309315603850</c:v>
                </c:pt>
                <c:pt idx="239" formatCode="#,##0">
                  <c:v>315523717510</c:v>
                </c:pt>
                <c:pt idx="240" formatCode="#,##0">
                  <c:v>321404860710</c:v>
                </c:pt>
                <c:pt idx="241" formatCode="#,##0">
                  <c:v>318385480560</c:v>
                </c:pt>
                <c:pt idx="242" formatCode="#,##0">
                  <c:v>317462022260</c:v>
                </c:pt>
                <c:pt idx="243" formatCode="#,##0">
                  <c:v>316837382360</c:v>
                </c:pt>
                <c:pt idx="244" formatCode="#,##0">
                  <c:v>318742280460</c:v>
                </c:pt>
                <c:pt idx="245" formatCode="#,##0">
                  <c:v>314450161860</c:v>
                </c:pt>
                <c:pt idx="246" formatCode="#,##0">
                  <c:v>315158565970</c:v>
                </c:pt>
                <c:pt idx="247" formatCode="#,##0">
                  <c:v>315458668310</c:v>
                </c:pt>
                <c:pt idx="248" formatCode="#,##0">
                  <c:v>324669615650</c:v>
                </c:pt>
                <c:pt idx="249" formatCode="#,##0">
                  <c:v>322931703360</c:v>
                </c:pt>
                <c:pt idx="250" formatCode="#,##0">
                  <c:v>322789156800</c:v>
                </c:pt>
                <c:pt idx="251" formatCode="#,##0">
                  <c:v>324935710580</c:v>
                </c:pt>
                <c:pt idx="252" formatCode="#,##0">
                  <c:v>330115141920</c:v>
                </c:pt>
                <c:pt idx="253" formatCode="#,##0">
                  <c:v>333314872670</c:v>
                </c:pt>
                <c:pt idx="254" formatCode="#,##0">
                  <c:v>331553870470</c:v>
                </c:pt>
                <c:pt idx="255" formatCode="#,##0">
                  <c:v>349022609810</c:v>
                </c:pt>
                <c:pt idx="256" formatCode="#,##0">
                  <c:v>336086936370</c:v>
                </c:pt>
                <c:pt idx="257" formatCode="#,##0">
                  <c:v>339917998780</c:v>
                </c:pt>
                <c:pt idx="258" formatCode="#,##0">
                  <c:v>351373421720</c:v>
                </c:pt>
                <c:pt idx="259" formatCode="#,##0">
                  <c:v>350718261170</c:v>
                </c:pt>
                <c:pt idx="260" formatCode="#,##0">
                  <c:v>354595056800</c:v>
                </c:pt>
                <c:pt idx="261" formatCode="#,##0">
                  <c:v>360600263460</c:v>
                </c:pt>
                <c:pt idx="262" formatCode="#,##0">
                  <c:v>369181052020</c:v>
                </c:pt>
                <c:pt idx="263" formatCode="#,##0">
                  <c:v>365059502040</c:v>
                </c:pt>
                <c:pt idx="264" formatCode="#,##0">
                  <c:v>367279574310</c:v>
                </c:pt>
                <c:pt idx="265" formatCode="#,##0">
                  <c:v>363369831350</c:v>
                </c:pt>
                <c:pt idx="266" formatCode="#,##0">
                  <c:v>363855515790</c:v>
                </c:pt>
                <c:pt idx="267" formatCode="#,##0">
                  <c:v>356006051940</c:v>
                </c:pt>
                <c:pt idx="268" formatCode="#,##0">
                  <c:v>359266559470</c:v>
                </c:pt>
                <c:pt idx="269" formatCode="#,##0">
                  <c:v>354611986290</c:v>
                </c:pt>
                <c:pt idx="270" formatCode="#,##0">
                  <c:v>358569925680</c:v>
                </c:pt>
                <c:pt idx="271" formatCode="#,##0">
                  <c:v>371928202650</c:v>
                </c:pt>
                <c:pt idx="272" formatCode="#,##0">
                  <c:v>371072690860</c:v>
                </c:pt>
                <c:pt idx="273" formatCode="#,##0">
                  <c:v>378845122180</c:v>
                </c:pt>
                <c:pt idx="274" formatCode="#,##0">
                  <c:v>372327030790</c:v>
                </c:pt>
                <c:pt idx="275" formatCode="#,##0">
                  <c:v>376883049450</c:v>
                </c:pt>
                <c:pt idx="276" formatCode="#,##0">
                  <c:v>372892071700</c:v>
                </c:pt>
                <c:pt idx="277" formatCode="#,##0">
                  <c:v>374426787670</c:v>
                </c:pt>
                <c:pt idx="278" formatCode="#,##0">
                  <c:v>375412583930</c:v>
                </c:pt>
                <c:pt idx="279" formatCode="#,##0">
                  <c:v>375286010520</c:v>
                </c:pt>
                <c:pt idx="280" formatCode="#,##0">
                  <c:v>373259628960</c:v>
                </c:pt>
                <c:pt idx="281" formatCode="#,##0">
                  <c:v>371987139120</c:v>
                </c:pt>
                <c:pt idx="282" formatCode="#,##0">
                  <c:v>361814185150</c:v>
                </c:pt>
                <c:pt idx="283" formatCode="#,##0">
                  <c:v>355369825160</c:v>
                </c:pt>
                <c:pt idx="284" formatCode="#,##0">
                  <c:v>335538670490</c:v>
                </c:pt>
                <c:pt idx="285" formatCode="#,##0">
                  <c:v>288886004790</c:v>
                </c:pt>
                <c:pt idx="286" formatCode="#,##0">
                  <c:v>280298888300</c:v>
                </c:pt>
                <c:pt idx="287" formatCode="#,##0">
                  <c:v>277873806740</c:v>
                </c:pt>
                <c:pt idx="288" formatCode="#,##0">
                  <c:v>342062750340</c:v>
                </c:pt>
                <c:pt idx="289" formatCode="#,##0">
                  <c:v>358244029270</c:v>
                </c:pt>
                <c:pt idx="290" formatCode="#,##0">
                  <c:v>368129601640</c:v>
                </c:pt>
                <c:pt idx="291" formatCode="#,##0">
                  <c:v>368686795370</c:v>
                </c:pt>
                <c:pt idx="292" formatCode="#,##0">
                  <c:v>372624881330</c:v>
                </c:pt>
                <c:pt idx="293" formatCode="#,##0">
                  <c:v>377428163960</c:v>
                </c:pt>
                <c:pt idx="294" formatCode="#,##0">
                  <c:v>376880693740</c:v>
                </c:pt>
                <c:pt idx="295" formatCode="#,##0">
                  <c:v>373222813590</c:v>
                </c:pt>
                <c:pt idx="296" formatCode="#,##0">
                  <c:v>375878127910</c:v>
                </c:pt>
                <c:pt idx="297" formatCode="#,##0">
                  <c:v>376129262190</c:v>
                </c:pt>
                <c:pt idx="298" formatCode="#,##0">
                  <c:v>381454055690</c:v>
                </c:pt>
                <c:pt idx="299" formatCode="#,##0">
                  <c:v>380764391600</c:v>
                </c:pt>
                <c:pt idx="300" formatCode="#,##0">
                  <c:v>385144088870</c:v>
                </c:pt>
                <c:pt idx="301" formatCode="#,##0">
                  <c:v>384994664660</c:v>
                </c:pt>
                <c:pt idx="302" formatCode="#,##0">
                  <c:v>389356750910</c:v>
                </c:pt>
                <c:pt idx="303" formatCode="#,##0">
                  <c:v>386157498090</c:v>
                </c:pt>
                <c:pt idx="304" formatCode="#,##0">
                  <c:v>390352872290</c:v>
                </c:pt>
                <c:pt idx="305" formatCode="#,##0">
                  <c:v>389503048020</c:v>
                </c:pt>
                <c:pt idx="306" formatCode="#,##0">
                  <c:v>385423785810</c:v>
                </c:pt>
                <c:pt idx="307" formatCode="#,##0">
                  <c:v>386490810100</c:v>
                </c:pt>
                <c:pt idx="308" formatCode="#,##0">
                  <c:v>389245771760</c:v>
                </c:pt>
                <c:pt idx="309" formatCode="#,##0">
                  <c:v>386017204140</c:v>
                </c:pt>
                <c:pt idx="310" formatCode="#,##0">
                  <c:v>391473568790</c:v>
                </c:pt>
                <c:pt idx="311" formatCode="#,##0">
                  <c:v>390335722600</c:v>
                </c:pt>
                <c:pt idx="312" formatCode="#,##0">
                  <c:v>372213693970</c:v>
                </c:pt>
                <c:pt idx="313" formatCode="#,##0">
                  <c:v>375372981430</c:v>
                </c:pt>
                <c:pt idx="314" formatCode="#,##0">
                  <c:v>376577022270</c:v>
                </c:pt>
                <c:pt idx="315" formatCode="#,##0">
                  <c:v>379337751080</c:v>
                </c:pt>
                <c:pt idx="316" formatCode="#,##0">
                  <c:v>375190322130</c:v>
                </c:pt>
                <c:pt idx="317" formatCode="#,##0">
                  <c:v>363441038100</c:v>
                </c:pt>
                <c:pt idx="318" formatCode="#,##0">
                  <c:v>366148900250</c:v>
                </c:pt>
                <c:pt idx="319" formatCode="#,##0">
                  <c:v>367670439240</c:v>
                </c:pt>
                <c:pt idx="320" formatCode="#,##0">
                  <c:v>366976824740</c:v>
                </c:pt>
                <c:pt idx="321" formatCode="#,##0">
                  <c:v>364960068770</c:v>
                </c:pt>
                <c:pt idx="322" formatCode="#,##0">
                  <c:v>361274771060</c:v>
                </c:pt>
                <c:pt idx="323" formatCode="#,##0">
                  <c:v>361582784730</c:v>
                </c:pt>
                <c:pt idx="324" formatCode="#,##0">
                  <c:v>357748615180</c:v>
                </c:pt>
                <c:pt idx="325" formatCode="#,##0">
                  <c:v>359334449400</c:v>
                </c:pt>
                <c:pt idx="326" formatCode="#,##0">
                  <c:v>366534250050</c:v>
                </c:pt>
                <c:pt idx="327" formatCode="#,##0">
                  <c:v>370023894590</c:v>
                </c:pt>
                <c:pt idx="328" formatCode="#,##0">
                  <c:v>372028321610</c:v>
                </c:pt>
                <c:pt idx="329" formatCode="#,##0">
                  <c:v>375187424740</c:v>
                </c:pt>
                <c:pt idx="330" formatCode="#,##0">
                  <c:v>383036083360</c:v>
                </c:pt>
                <c:pt idx="331" formatCode="#,##0">
                  <c:v>387712503060</c:v>
                </c:pt>
                <c:pt idx="332" formatCode="#,##0">
                  <c:v>402494503690</c:v>
                </c:pt>
                <c:pt idx="333" formatCode="#,##0">
                  <c:v>368811627190</c:v>
                </c:pt>
                <c:pt idx="334" formatCode="#,##0">
                  <c:v>372355170340</c:v>
                </c:pt>
                <c:pt idx="335" formatCode="#,##0">
                  <c:v>372211633690</c:v>
                </c:pt>
                <c:pt idx="336" formatCode="#,##0">
                  <c:v>378604020410</c:v>
                </c:pt>
                <c:pt idx="337" formatCode="#,##0">
                  <c:v>384479017130</c:v>
                </c:pt>
                <c:pt idx="338" formatCode="#,##0">
                  <c:v>393744964840</c:v>
                </c:pt>
                <c:pt idx="339" formatCode="#,##0">
                  <c:v>392106650050</c:v>
                </c:pt>
                <c:pt idx="340" formatCode="#,##0">
                  <c:v>394487608820</c:v>
                </c:pt>
                <c:pt idx="341" formatCode="#,##0">
                  <c:v>399409586390</c:v>
                </c:pt>
                <c:pt idx="342" formatCode="#,##0">
                  <c:v>401715503610</c:v>
                </c:pt>
                <c:pt idx="343" formatCode="#,##0">
                  <c:v>409374035110</c:v>
                </c:pt>
                <c:pt idx="344" formatCode="#,##0">
                  <c:v>412034775660</c:v>
                </c:pt>
                <c:pt idx="345" formatCode="#,##0">
                  <c:v>404473441240</c:v>
                </c:pt>
                <c:pt idx="346" formatCode="#,##0">
                  <c:v>388064476240</c:v>
                </c:pt>
                <c:pt idx="347" formatCode="#,##0">
                  <c:v>387837704700</c:v>
                </c:pt>
                <c:pt idx="348" formatCode="#,##0">
                  <c:v>380859765140</c:v>
                </c:pt>
                <c:pt idx="349" formatCode="#,##0">
                  <c:v>391200582020</c:v>
                </c:pt>
                <c:pt idx="350" formatCode="#,##0">
                  <c:v>399491337710</c:v>
                </c:pt>
                <c:pt idx="351" formatCode="#,##0">
                  <c:v>419283376140</c:v>
                </c:pt>
                <c:pt idx="352" formatCode="#,##0">
                  <c:v>409339800050</c:v>
                </c:pt>
                <c:pt idx="353" formatCode="#,##0">
                  <c:v>392683226810</c:v>
                </c:pt>
                <c:pt idx="354" formatCode="#,##0">
                  <c:v>389846396980</c:v>
                </c:pt>
                <c:pt idx="355" formatCode="#,##0">
                  <c:v>382946871930</c:v>
                </c:pt>
                <c:pt idx="356" formatCode="#,##0">
                  <c:v>381615311580</c:v>
                </c:pt>
                <c:pt idx="357" formatCode="#,##0">
                  <c:v>382794609720</c:v>
                </c:pt>
                <c:pt idx="358" formatCode="#,##0">
                  <c:v>384353861280</c:v>
                </c:pt>
                <c:pt idx="359" formatCode="#,##0">
                  <c:v>387082327970</c:v>
                </c:pt>
                <c:pt idx="360" formatCode="#,##0">
                  <c:v>383477281860</c:v>
                </c:pt>
                <c:pt idx="361" formatCode="#,##0">
                  <c:v>383809600510</c:v>
                </c:pt>
                <c:pt idx="362" formatCode="#,##0">
                  <c:v>387437248360</c:v>
                </c:pt>
                <c:pt idx="363" formatCode="#,##0">
                  <c:v>395082082730</c:v>
                </c:pt>
                <c:pt idx="364" formatCode="#,##0">
                  <c:v>396359441320</c:v>
                </c:pt>
                <c:pt idx="365" formatCode="#,##0">
                  <c:v>408127423960</c:v>
                </c:pt>
                <c:pt idx="366" formatCode="#,##0">
                  <c:v>408349157290</c:v>
                </c:pt>
                <c:pt idx="367" formatCode="#,##0">
                  <c:v>407648381230</c:v>
                </c:pt>
                <c:pt idx="368" formatCode="#,##0">
                  <c:v>414881143600</c:v>
                </c:pt>
                <c:pt idx="369" formatCode="#,##0">
                  <c:v>415709892910</c:v>
                </c:pt>
                <c:pt idx="370" formatCode="#,##0">
                  <c:v>413401188710</c:v>
                </c:pt>
                <c:pt idx="371" formatCode="#,##0">
                  <c:v>412081266060</c:v>
                </c:pt>
                <c:pt idx="372" formatCode="#,##0">
                  <c:v>408178199120</c:v>
                </c:pt>
                <c:pt idx="373" formatCode="#,##0">
                  <c:v>409282329510</c:v>
                </c:pt>
                <c:pt idx="374" formatCode="#,##0">
                  <c:v>417518646650</c:v>
                </c:pt>
                <c:pt idx="375" formatCode="#,##0">
                  <c:v>420735775620</c:v>
                </c:pt>
                <c:pt idx="376" formatCode="#,##0">
                  <c:v>419560451900</c:v>
                </c:pt>
                <c:pt idx="377" formatCode="#,##0">
                  <c:v>417273697340</c:v>
                </c:pt>
                <c:pt idx="378" formatCode="#,##0">
                  <c:v>417932281770</c:v>
                </c:pt>
                <c:pt idx="379" formatCode="#,##0">
                  <c:v>405593338490</c:v>
                </c:pt>
                <c:pt idx="380" formatCode="#,##0">
                  <c:v>404133611110</c:v>
                </c:pt>
                <c:pt idx="381" formatCode="#,##0">
                  <c:v>411608227790</c:v>
                </c:pt>
                <c:pt idx="382" formatCode="#,##0">
                  <c:v>409567750180</c:v>
                </c:pt>
                <c:pt idx="383" formatCode="#,##0">
                  <c:v>402482399040</c:v>
                </c:pt>
                <c:pt idx="384" formatCode="#,##0">
                  <c:v>399521520960</c:v>
                </c:pt>
                <c:pt idx="385" formatCode="#,##0">
                  <c:v>395384606400</c:v>
                </c:pt>
                <c:pt idx="386" formatCode="#,##0">
                  <c:v>390409341370</c:v>
                </c:pt>
                <c:pt idx="387" formatCode="#,##0">
                  <c:v>393571130550</c:v>
                </c:pt>
                <c:pt idx="388" formatCode="#,##0">
                  <c:v>389792433190</c:v>
                </c:pt>
                <c:pt idx="389" formatCode="#,##0">
                  <c:v>386139779020</c:v>
                </c:pt>
                <c:pt idx="390" formatCode="#,##0">
                  <c:v>379139270370</c:v>
                </c:pt>
                <c:pt idx="391" formatCode="#,##0">
                  <c:v>379833077850</c:v>
                </c:pt>
                <c:pt idx="392" formatCode="#,##0">
                  <c:v>382415278260</c:v>
                </c:pt>
                <c:pt idx="393" formatCode="#,##0">
                  <c:v>381282093120</c:v>
                </c:pt>
                <c:pt idx="394" formatCode="#,##0">
                  <c:v>383642852930</c:v>
                </c:pt>
                <c:pt idx="395" formatCode="#,##0">
                  <c:v>361990321010</c:v>
                </c:pt>
                <c:pt idx="396" formatCode="#,##0">
                  <c:v>360891626970</c:v>
                </c:pt>
                <c:pt idx="397" formatCode="#,##0">
                  <c:v>364847513500</c:v>
                </c:pt>
                <c:pt idx="398" formatCode="#,##0">
                  <c:v>358685952860</c:v>
                </c:pt>
                <c:pt idx="399" formatCode="#,##0">
                  <c:v>359373033150</c:v>
                </c:pt>
                <c:pt idx="400" formatCode="#,##0">
                  <c:v>359468060630</c:v>
                </c:pt>
                <c:pt idx="401" formatCode="#,##0">
                  <c:v>364147859930</c:v>
                </c:pt>
                <c:pt idx="402" formatCode="#,##0">
                  <c:v>363181890570</c:v>
                </c:pt>
                <c:pt idx="403" formatCode="#,##0">
                  <c:v>353140179920</c:v>
                </c:pt>
                <c:pt idx="404" formatCode="#,##0">
                  <c:v>347920672260</c:v>
                </c:pt>
                <c:pt idx="405" formatCode="#,##0">
                  <c:v>340549387560</c:v>
                </c:pt>
                <c:pt idx="406" formatCode="#,##0">
                  <c:v>329875587770</c:v>
                </c:pt>
                <c:pt idx="407" formatCode="#,##0">
                  <c:v>318706639940</c:v>
                </c:pt>
                <c:pt idx="408" formatCode="#,##0">
                  <c:v>303841567240</c:v>
                </c:pt>
                <c:pt idx="409" formatCode="#,##0">
                  <c:v>302032368210</c:v>
                </c:pt>
                <c:pt idx="410" formatCode="#,##0">
                  <c:v>300546147650</c:v>
                </c:pt>
                <c:pt idx="411" formatCode="#,##0">
                  <c:v>320370456620</c:v>
                </c:pt>
                <c:pt idx="412" formatCode="#,##0">
                  <c:v>325062141220</c:v>
                </c:pt>
                <c:pt idx="413" formatCode="#,##0">
                  <c:v>330557844340</c:v>
                </c:pt>
                <c:pt idx="414" formatCode="#,##0">
                  <c:v>316839889400</c:v>
                </c:pt>
                <c:pt idx="415" formatCode="#,##0">
                  <c:v>294744386830</c:v>
                </c:pt>
                <c:pt idx="416" formatCode="#,##0">
                  <c:v>299033793890</c:v>
                </c:pt>
                <c:pt idx="417" formatCode="#,##0">
                  <c:v>300034236680</c:v>
                </c:pt>
                <c:pt idx="418" formatCode="#,##0">
                  <c:v>298482458590</c:v>
                </c:pt>
                <c:pt idx="419" formatCode="#,##0">
                  <c:v>303056719980</c:v>
                </c:pt>
                <c:pt idx="420" formatCode="#,##0">
                  <c:v>305358335990</c:v>
                </c:pt>
                <c:pt idx="421" formatCode="#,##0">
                  <c:v>305792975550</c:v>
                </c:pt>
                <c:pt idx="422" formatCode="#,##0">
                  <c:v>309269503630</c:v>
                </c:pt>
                <c:pt idx="423" formatCode="#,##0">
                  <c:v>317682989180</c:v>
                </c:pt>
                <c:pt idx="424" formatCode="#,##0">
                  <c:v>320004659200</c:v>
                </c:pt>
                <c:pt idx="425" formatCode="#,##0">
                  <c:v>333776192400</c:v>
                </c:pt>
                <c:pt idx="426" formatCode="#,##0">
                  <c:v>334563559920</c:v>
                </c:pt>
                <c:pt idx="427" formatCode="#,##0">
                  <c:v>332516676810</c:v>
                </c:pt>
                <c:pt idx="428" formatCode="#,##0">
                  <c:v>331867643340</c:v>
                </c:pt>
                <c:pt idx="429" formatCode="#,##0">
                  <c:v>340040156900</c:v>
                </c:pt>
                <c:pt idx="430" formatCode="#,##0">
                  <c:v>336186259410</c:v>
                </c:pt>
                <c:pt idx="431" formatCode="#,##0">
                  <c:v>340417038520</c:v>
                </c:pt>
                <c:pt idx="432" formatCode="#,##0">
                  <c:v>340088751970</c:v>
                </c:pt>
                <c:pt idx="433" formatCode="#,##0">
                  <c:v>339208927940</c:v>
                </c:pt>
                <c:pt idx="434" formatCode="#,##0">
                  <c:v>343538946510</c:v>
                </c:pt>
                <c:pt idx="435" formatCode="#,##0">
                  <c:v>343166841760</c:v>
                </c:pt>
                <c:pt idx="436" formatCode="#,##0">
                  <c:v>337405303100</c:v>
                </c:pt>
                <c:pt idx="437" formatCode="#,##0">
                  <c:v>339619068840</c:v>
                </c:pt>
                <c:pt idx="438" formatCode="#,##0">
                  <c:v>338711392710</c:v>
                </c:pt>
                <c:pt idx="439" formatCode="#,##0">
                  <c:v>337533625560</c:v>
                </c:pt>
                <c:pt idx="440" formatCode="#,##0">
                  <c:v>339435486040</c:v>
                </c:pt>
                <c:pt idx="441" formatCode="#,##0">
                  <c:v>353945449860</c:v>
                </c:pt>
                <c:pt idx="442" formatCode="#,##0">
                  <c:v>349778528450</c:v>
                </c:pt>
                <c:pt idx="443" formatCode="#,##0">
                  <c:v>352526717160</c:v>
                </c:pt>
                <c:pt idx="444" formatCode="#,##0">
                  <c:v>359745310490</c:v>
                </c:pt>
                <c:pt idx="445" formatCode="#,##0">
                  <c:v>360973710360</c:v>
                </c:pt>
                <c:pt idx="446" formatCode="#,##0">
                  <c:v>367458373240</c:v>
                </c:pt>
                <c:pt idx="447" formatCode="#,##0">
                  <c:v>366566751040</c:v>
                </c:pt>
                <c:pt idx="448" formatCode="#,##0">
                  <c:v>366704899530</c:v>
                </c:pt>
                <c:pt idx="449" formatCode="#,##0">
                  <c:v>371352689380</c:v>
                </c:pt>
                <c:pt idx="450" formatCode="#,##0">
                  <c:v>376890738640</c:v>
                </c:pt>
                <c:pt idx="451" formatCode="#,##0">
                  <c:v>373263072550</c:v>
                </c:pt>
                <c:pt idx="452" formatCode="#,##0">
                  <c:v>377733605290</c:v>
                </c:pt>
                <c:pt idx="453" formatCode="#,##0">
                  <c:v>381197922030</c:v>
                </c:pt>
                <c:pt idx="454" formatCode="#,##0">
                  <c:v>387940322480</c:v>
                </c:pt>
                <c:pt idx="455" formatCode="#,##0">
                  <c:v>385512302970</c:v>
                </c:pt>
                <c:pt idx="456" formatCode="#,##0">
                  <c:v>388318927920</c:v>
                </c:pt>
                <c:pt idx="457" formatCode="#,##0">
                  <c:v>388571344710</c:v>
                </c:pt>
                <c:pt idx="458" formatCode="#,##0">
                  <c:v>387764712600</c:v>
                </c:pt>
                <c:pt idx="459" formatCode="#,##0">
                  <c:v>398613982880</c:v>
                </c:pt>
                <c:pt idx="460" formatCode="#,##0">
                  <c:v>399768384840</c:v>
                </c:pt>
                <c:pt idx="461" formatCode="#,##0">
                  <c:v>400810425320</c:v>
                </c:pt>
                <c:pt idx="462" formatCode="#,##0">
                  <c:v>393840707290</c:v>
                </c:pt>
                <c:pt idx="463" formatCode="#,##0">
                  <c:v>391235441370</c:v>
                </c:pt>
                <c:pt idx="464" formatCode="#,##0">
                  <c:v>388492532740</c:v>
                </c:pt>
                <c:pt idx="465" formatCode="#,##0">
                  <c:v>383398830390</c:v>
                </c:pt>
                <c:pt idx="466" formatCode="#,##0">
                  <c:v>369611322410</c:v>
                </c:pt>
                <c:pt idx="467" formatCode="#,##0">
                  <c:v>368977361200</c:v>
                </c:pt>
                <c:pt idx="468" formatCode="#,##0">
                  <c:v>371137404310</c:v>
                </c:pt>
                <c:pt idx="469" formatCode="#,##0">
                  <c:v>361192070530</c:v>
                </c:pt>
                <c:pt idx="470" formatCode="#,##0">
                  <c:v>344259837820</c:v>
                </c:pt>
                <c:pt idx="471" formatCode="#,##0">
                  <c:v>338954033720</c:v>
                </c:pt>
                <c:pt idx="472" formatCode="#,##0">
                  <c:v>334741747420</c:v>
                </c:pt>
                <c:pt idx="473" formatCode="#,##0">
                  <c:v>362180930540</c:v>
                </c:pt>
                <c:pt idx="474" formatCode="#,##0">
                  <c:v>378631987600</c:v>
                </c:pt>
                <c:pt idx="475" formatCode="#,##0">
                  <c:v>390638377810</c:v>
                </c:pt>
                <c:pt idx="476" formatCode="#,##0">
                  <c:v>394931582760</c:v>
                </c:pt>
                <c:pt idx="477" formatCode="#,##0">
                  <c:v>392702899600</c:v>
                </c:pt>
                <c:pt idx="478" formatCode="#,##0">
                  <c:v>388574828960</c:v>
                </c:pt>
                <c:pt idx="479" formatCode="#,##0">
                  <c:v>384521450360</c:v>
                </c:pt>
                <c:pt idx="480" formatCode="#,##0">
                  <c:v>378351790280</c:v>
                </c:pt>
                <c:pt idx="481" formatCode="#,##0">
                  <c:v>373598592580</c:v>
                </c:pt>
                <c:pt idx="482" formatCode="#,##0">
                  <c:v>374064288460</c:v>
                </c:pt>
                <c:pt idx="483" formatCode="#,##0">
                  <c:v>372506244160</c:v>
                </c:pt>
                <c:pt idx="484" formatCode="#,##0">
                  <c:v>365608684420</c:v>
                </c:pt>
                <c:pt idx="485" formatCode="#,##0">
                  <c:v>368234307490</c:v>
                </c:pt>
                <c:pt idx="486" formatCode="#,##0">
                  <c:v>370310776770</c:v>
                </c:pt>
                <c:pt idx="487" formatCode="#,##0">
                  <c:v>369096911110</c:v>
                </c:pt>
                <c:pt idx="488" formatCode="#,##0">
                  <c:v>380844154270</c:v>
                </c:pt>
                <c:pt idx="489" formatCode="#,##0">
                  <c:v>388236874230</c:v>
                </c:pt>
                <c:pt idx="490" formatCode="#,##0">
                  <c:v>396557639880</c:v>
                </c:pt>
                <c:pt idx="491" formatCode="#,##0">
                  <c:v>394801390340</c:v>
                </c:pt>
                <c:pt idx="492" formatCode="#,##0">
                  <c:v>402866756200</c:v>
                </c:pt>
                <c:pt idx="493" formatCode="#,##0">
                  <c:v>396812916270</c:v>
                </c:pt>
                <c:pt idx="494" formatCode="#,##0">
                  <c:v>375435185190</c:v>
                </c:pt>
                <c:pt idx="495" formatCode="#,##0">
                  <c:v>363251499040</c:v>
                </c:pt>
                <c:pt idx="496" formatCode="#,##0">
                  <c:v>372717393630</c:v>
                </c:pt>
                <c:pt idx="497" formatCode="#,##0">
                  <c:v>366007674060</c:v>
                </c:pt>
                <c:pt idx="498" formatCode="#,##0">
                  <c:v>377321261380</c:v>
                </c:pt>
                <c:pt idx="499" formatCode="#,##0">
                  <c:v>387573740960</c:v>
                </c:pt>
                <c:pt idx="500" formatCode="#,##0">
                  <c:v>391519234960</c:v>
                </c:pt>
                <c:pt idx="501" formatCode="#,##0">
                  <c:v>389312718460</c:v>
                </c:pt>
                <c:pt idx="502" formatCode="#,##0">
                  <c:v>396130989070</c:v>
                </c:pt>
                <c:pt idx="503" formatCode="#,##0">
                  <c:v>394903452230</c:v>
                </c:pt>
                <c:pt idx="504" formatCode="#,##0">
                  <c:v>391547719780</c:v>
                </c:pt>
                <c:pt idx="505" formatCode="#,##0">
                  <c:v>402294217380</c:v>
                </c:pt>
                <c:pt idx="506" formatCode="#,##0">
                  <c:v>413348784690</c:v>
                </c:pt>
                <c:pt idx="507" formatCode="#,##0">
                  <c:v>406755717760</c:v>
                </c:pt>
                <c:pt idx="508" formatCode="#,##0">
                  <c:v>436630820210</c:v>
                </c:pt>
                <c:pt idx="509" formatCode="#,##0">
                  <c:v>420509753890</c:v>
                </c:pt>
                <c:pt idx="510" formatCode="#,##0">
                  <c:v>422251839810</c:v>
                </c:pt>
                <c:pt idx="511" formatCode="#,##0">
                  <c:v>437426902140</c:v>
                </c:pt>
                <c:pt idx="512" formatCode="#,##0">
                  <c:v>434394113620</c:v>
                </c:pt>
                <c:pt idx="513" formatCode="#,##0">
                  <c:v>444620175850</c:v>
                </c:pt>
                <c:pt idx="514" formatCode="#,##0">
                  <c:v>442986047880</c:v>
                </c:pt>
                <c:pt idx="515" formatCode="#,##0">
                  <c:v>441813044590</c:v>
                </c:pt>
                <c:pt idx="516" formatCode="#,##0">
                  <c:v>439460044170</c:v>
                </c:pt>
                <c:pt idx="517" formatCode="#,##0">
                  <c:v>442734296130</c:v>
                </c:pt>
                <c:pt idx="518" formatCode="#,##0">
                  <c:v>443383434700</c:v>
                </c:pt>
                <c:pt idx="519" formatCode="#,##0">
                  <c:v>454793857980</c:v>
                </c:pt>
                <c:pt idx="520" formatCode="#,##0">
                  <c:v>447223834620</c:v>
                </c:pt>
                <c:pt idx="521" formatCode="#,##0">
                  <c:v>449895407040</c:v>
                </c:pt>
                <c:pt idx="522" formatCode="#,##0">
                  <c:v>448212138200</c:v>
                </c:pt>
                <c:pt idx="523" formatCode="#,##0">
                  <c:v>441329293100</c:v>
                </c:pt>
                <c:pt idx="524" formatCode="#,##0">
                  <c:v>439096374070</c:v>
                </c:pt>
                <c:pt idx="525" formatCode="#,##0">
                  <c:v>439164881990</c:v>
                </c:pt>
                <c:pt idx="526" formatCode="#,##0">
                  <c:v>429693761210</c:v>
                </c:pt>
                <c:pt idx="527" formatCode="#,##0">
                  <c:v>420713659120</c:v>
                </c:pt>
                <c:pt idx="528" formatCode="#,##0">
                  <c:v>407672839580</c:v>
                </c:pt>
                <c:pt idx="529" formatCode="#,##0">
                  <c:v>393333050040</c:v>
                </c:pt>
                <c:pt idx="530" formatCode="#,##0">
                  <c:v>378114691010</c:v>
                </c:pt>
                <c:pt idx="531" formatCode="#,##0">
                  <c:v>400159856030</c:v>
                </c:pt>
                <c:pt idx="532" formatCode="#,##0">
                  <c:v>424333529600</c:v>
                </c:pt>
                <c:pt idx="533" formatCode="#,##0">
                  <c:v>417498936720</c:v>
                </c:pt>
                <c:pt idx="534" formatCode="#,##0">
                  <c:v>416523866750</c:v>
                </c:pt>
                <c:pt idx="535" formatCode="#,##0">
                  <c:v>415710381790</c:v>
                </c:pt>
                <c:pt idx="536" formatCode="#,##0">
                  <c:v>420413536600</c:v>
                </c:pt>
                <c:pt idx="537" formatCode="#,##0">
                  <c:v>419043445490</c:v>
                </c:pt>
                <c:pt idx="538" formatCode="#,##0">
                  <c:v>418228879340</c:v>
                </c:pt>
                <c:pt idx="539" formatCode="#,##0">
                  <c:v>410837598550</c:v>
                </c:pt>
                <c:pt idx="540" formatCode="#,##0">
                  <c:v>422177092830</c:v>
                </c:pt>
                <c:pt idx="541" formatCode="#,##0">
                  <c:v>417178482880</c:v>
                </c:pt>
                <c:pt idx="542" formatCode="#,##0">
                  <c:v>425807088550</c:v>
                </c:pt>
                <c:pt idx="543" formatCode="#,##0">
                  <c:v>434639390130</c:v>
                </c:pt>
                <c:pt idx="544" formatCode="#,##0">
                  <c:v>433031104710</c:v>
                </c:pt>
                <c:pt idx="545" formatCode="#,##0">
                  <c:v>439439538550</c:v>
                </c:pt>
                <c:pt idx="546" formatCode="#,##0">
                  <c:v>445399171450</c:v>
                </c:pt>
                <c:pt idx="547" formatCode="#,##0">
                  <c:v>442532027030</c:v>
                </c:pt>
                <c:pt idx="548" formatCode="#,##0">
                  <c:v>465073873500</c:v>
                </c:pt>
                <c:pt idx="549" formatCode="#,##0">
                  <c:v>490645528540</c:v>
                </c:pt>
                <c:pt idx="550" formatCode="#,##0">
                  <c:v>491660891970</c:v>
                </c:pt>
                <c:pt idx="551" formatCode="#,##0">
                  <c:v>476213528540</c:v>
                </c:pt>
                <c:pt idx="552" formatCode="#,##0">
                  <c:v>485186278240</c:v>
                </c:pt>
                <c:pt idx="553" formatCode="#,##0">
                  <c:v>505236290790</c:v>
                </c:pt>
                <c:pt idx="554" formatCode="#,##0">
                  <c:v>521680727640</c:v>
                </c:pt>
                <c:pt idx="555" formatCode="#,##0">
                  <c:v>504672349530</c:v>
                </c:pt>
                <c:pt idx="556" formatCode="#,##0">
                  <c:v>520804720290</c:v>
                </c:pt>
                <c:pt idx="557" formatCode="#,##0">
                  <c:v>521285745070</c:v>
                </c:pt>
                <c:pt idx="558" formatCode="#,##0">
                  <c:v>513483510630</c:v>
                </c:pt>
                <c:pt idx="559" formatCode="#,##0">
                  <c:v>510942413780</c:v>
                </c:pt>
                <c:pt idx="560" formatCode="#,##0">
                  <c:v>519333620620</c:v>
                </c:pt>
                <c:pt idx="561" formatCode="#,##0">
                  <c:v>522621661120</c:v>
                </c:pt>
                <c:pt idx="562" formatCode="#,##0">
                  <c:v>530330012210</c:v>
                </c:pt>
                <c:pt idx="563" formatCode="#,##0">
                  <c:v>532157949080</c:v>
                </c:pt>
                <c:pt idx="564" formatCode="#,##0">
                  <c:v>528140317150</c:v>
                </c:pt>
                <c:pt idx="565" formatCode="#,##0">
                  <c:v>532499203610</c:v>
                </c:pt>
                <c:pt idx="566" formatCode="#,##0">
                  <c:v>538564993130</c:v>
                </c:pt>
                <c:pt idx="567" formatCode="#,##0">
                  <c:v>537783744820</c:v>
                </c:pt>
                <c:pt idx="568" formatCode="#,##0">
                  <c:v>538426300310</c:v>
                </c:pt>
                <c:pt idx="569" formatCode="#,##0">
                  <c:v>544823937980</c:v>
                </c:pt>
                <c:pt idx="570" formatCode="#,##0">
                  <c:v>541744438760</c:v>
                </c:pt>
                <c:pt idx="571" formatCode="#,##0">
                  <c:v>548076580850</c:v>
                </c:pt>
                <c:pt idx="572" formatCode="#,##0">
                  <c:v>555495483690</c:v>
                </c:pt>
                <c:pt idx="573" formatCode="#,##0">
                  <c:v>567759067100</c:v>
                </c:pt>
                <c:pt idx="574" formatCode="#,##0">
                  <c:v>561900220120</c:v>
                </c:pt>
                <c:pt idx="575" formatCode="#,##0">
                  <c:v>557618448160</c:v>
                </c:pt>
                <c:pt idx="576" formatCode="#,##0">
                  <c:v>565783583520</c:v>
                </c:pt>
                <c:pt idx="577" formatCode="#,##0">
                  <c:v>560193200760</c:v>
                </c:pt>
                <c:pt idx="578" formatCode="#,##0">
                  <c:v>553414908130</c:v>
                </c:pt>
                <c:pt idx="579" formatCode="#,##0">
                  <c:v>545694280760</c:v>
                </c:pt>
                <c:pt idx="580" formatCode="#,##0">
                  <c:v>543287539190</c:v>
                </c:pt>
                <c:pt idx="581" formatCode="#,##0">
                  <c:v>557533323200</c:v>
                </c:pt>
                <c:pt idx="582" formatCode="#,##0">
                  <c:v>542317789290</c:v>
                </c:pt>
                <c:pt idx="583" formatCode="#,##0">
                  <c:v>538777107760</c:v>
                </c:pt>
                <c:pt idx="584" formatCode="#,##0">
                  <c:v>551191168570</c:v>
                </c:pt>
                <c:pt idx="585" formatCode="#,##0">
                  <c:v>539774075540</c:v>
                </c:pt>
                <c:pt idx="586" formatCode="#,##0">
                  <c:v>510170721930</c:v>
                </c:pt>
                <c:pt idx="587" formatCode="#,##0">
                  <c:v>447405491200</c:v>
                </c:pt>
                <c:pt idx="588" formatCode="#,##0">
                  <c:v>423610939780</c:v>
                </c:pt>
                <c:pt idx="589" formatCode="#,##0">
                  <c:v>410041109700</c:v>
                </c:pt>
                <c:pt idx="590" formatCode="#,##0">
                  <c:v>497502517340</c:v>
                </c:pt>
                <c:pt idx="591" formatCode="#,##0">
                  <c:v>522038899140</c:v>
                </c:pt>
                <c:pt idx="592" formatCode="#,##0">
                  <c:v>537983033070</c:v>
                </c:pt>
                <c:pt idx="593" formatCode="#,##0">
                  <c:v>537004866180</c:v>
                </c:pt>
                <c:pt idx="594" formatCode="#,##0">
                  <c:v>530789928800</c:v>
                </c:pt>
                <c:pt idx="595" formatCode="#,##0">
                  <c:v>514128442440</c:v>
                </c:pt>
                <c:pt idx="596" formatCode="#,##0">
                  <c:v>521490343050</c:v>
                </c:pt>
                <c:pt idx="597" formatCode="#,##0">
                  <c:v>524072107750</c:v>
                </c:pt>
                <c:pt idx="598" formatCode="#,##0">
                  <c:v>519539329750</c:v>
                </c:pt>
                <c:pt idx="599" formatCode="#,##0">
                  <c:v>515876599720</c:v>
                </c:pt>
                <c:pt idx="600" formatCode="#,##0">
                  <c:v>515375691670</c:v>
                </c:pt>
                <c:pt idx="601" formatCode="#,##0">
                  <c:v>502929760870</c:v>
                </c:pt>
                <c:pt idx="602" formatCode="#,##0">
                  <c:v>501127514780</c:v>
                </c:pt>
                <c:pt idx="603" formatCode="#,##0">
                  <c:v>507309463950</c:v>
                </c:pt>
                <c:pt idx="604" formatCode="#,##0">
                  <c:v>512802197230</c:v>
                </c:pt>
                <c:pt idx="605" formatCode="#,##0">
                  <c:v>530985001740</c:v>
                </c:pt>
                <c:pt idx="606" formatCode="#,##0">
                  <c:v>533619690620</c:v>
                </c:pt>
                <c:pt idx="607" formatCode="#,##0">
                  <c:v>535011955010</c:v>
                </c:pt>
                <c:pt idx="608" formatCode="#,##0">
                  <c:v>545329748050</c:v>
                </c:pt>
                <c:pt idx="609" formatCode="#,##0">
                  <c:v>527563070140</c:v>
                </c:pt>
                <c:pt idx="610" formatCode="#,##0">
                  <c:v>534122645150</c:v>
                </c:pt>
                <c:pt idx="611" formatCode="#,##0">
                  <c:v>546992541820</c:v>
                </c:pt>
                <c:pt idx="612" formatCode="#,##0">
                  <c:v>546820760910</c:v>
                </c:pt>
                <c:pt idx="613" formatCode="#,##0">
                  <c:v>552774080910</c:v>
                </c:pt>
                <c:pt idx="614" formatCode="#,##0">
                  <c:v>538190717980</c:v>
                </c:pt>
                <c:pt idx="615" formatCode="#,##0">
                  <c:v>528191185390</c:v>
                </c:pt>
                <c:pt idx="616" formatCode="#,##0">
                  <c:v>557462626470</c:v>
                </c:pt>
                <c:pt idx="617" formatCode="#,##0">
                  <c:v>529432960130</c:v>
                </c:pt>
                <c:pt idx="618" formatCode="#,##0">
                  <c:v>536916799110</c:v>
                </c:pt>
                <c:pt idx="619" formatCode="#,##0">
                  <c:v>546935930660</c:v>
                </c:pt>
                <c:pt idx="620" formatCode="#,##0">
                  <c:v>541744112500</c:v>
                </c:pt>
                <c:pt idx="621" formatCode="#,##0">
                  <c:v>557581819850</c:v>
                </c:pt>
                <c:pt idx="622" formatCode="#,##0">
                  <c:v>522532637830</c:v>
                </c:pt>
                <c:pt idx="623" formatCode="#,##0">
                  <c:v>492758162820</c:v>
                </c:pt>
                <c:pt idx="624" formatCode="#,##0">
                  <c:v>529978351520</c:v>
                </c:pt>
                <c:pt idx="625" formatCode="#,##0">
                  <c:v>551909663900</c:v>
                </c:pt>
                <c:pt idx="626" formatCode="#,##0">
                  <c:v>527997817040</c:v>
                </c:pt>
                <c:pt idx="627" formatCode="#,##0">
                  <c:v>547186864850</c:v>
                </c:pt>
                <c:pt idx="628" formatCode="#,##0">
                  <c:v>555013726670</c:v>
                </c:pt>
                <c:pt idx="629" formatCode="#,##0">
                  <c:v>556272522580</c:v>
                </c:pt>
                <c:pt idx="630" formatCode="#,##0">
                  <c:v>563493179610</c:v>
                </c:pt>
                <c:pt idx="631" formatCode="#,##0">
                  <c:v>556444396600</c:v>
                </c:pt>
                <c:pt idx="632" formatCode="#,##0">
                  <c:v>569566933210</c:v>
                </c:pt>
                <c:pt idx="633" formatCode="#,##0">
                  <c:v>564434756930</c:v>
                </c:pt>
                <c:pt idx="634" formatCode="#,##0">
                  <c:v>561519229630</c:v>
                </c:pt>
                <c:pt idx="635" formatCode="#,##0">
                  <c:v>556906742800</c:v>
                </c:pt>
                <c:pt idx="636" formatCode="#,##0">
                  <c:v>555662891550</c:v>
                </c:pt>
                <c:pt idx="637" formatCode="#,##0">
                  <c:v>555308293290</c:v>
                </c:pt>
                <c:pt idx="638" formatCode="#,##0">
                  <c:v>557884639610</c:v>
                </c:pt>
                <c:pt idx="639" formatCode="#,##0">
                  <c:v>557349380640</c:v>
                </c:pt>
                <c:pt idx="640" formatCode="#,##0">
                  <c:v>565976743220</c:v>
                </c:pt>
                <c:pt idx="641" formatCode="#,##0">
                  <c:v>551679459400</c:v>
                </c:pt>
                <c:pt idx="642" formatCode="#,##0">
                  <c:v>549520033340</c:v>
                </c:pt>
                <c:pt idx="643" formatCode="#,##0">
                  <c:v>554050745560</c:v>
                </c:pt>
                <c:pt idx="644" formatCode="#,##0">
                  <c:v>550558039760</c:v>
                </c:pt>
                <c:pt idx="645" formatCode="#,##0">
                  <c:v>530965498740</c:v>
                </c:pt>
                <c:pt idx="646" formatCode="#,##0">
                  <c:v>540360729150</c:v>
                </c:pt>
                <c:pt idx="647" formatCode="#,##0">
                  <c:v>534633989980</c:v>
                </c:pt>
                <c:pt idx="648" formatCode="#,##0">
                  <c:v>509613981690</c:v>
                </c:pt>
                <c:pt idx="649" formatCode="#,##0">
                  <c:v>492241168100</c:v>
                </c:pt>
                <c:pt idx="650" formatCode="#,##0">
                  <c:v>408089717740</c:v>
                </c:pt>
                <c:pt idx="651" formatCode="#,##0">
                  <c:v>366912689520</c:v>
                </c:pt>
                <c:pt idx="652" formatCode="#,##0">
                  <c:v>355554757330</c:v>
                </c:pt>
                <c:pt idx="653" formatCode="#,##0">
                  <c:v>439728434440</c:v>
                </c:pt>
                <c:pt idx="654" formatCode="#,##0">
                  <c:v>482536368400</c:v>
                </c:pt>
                <c:pt idx="655" formatCode="#,##0">
                  <c:v>492729588400</c:v>
                </c:pt>
                <c:pt idx="656" formatCode="#,##0">
                  <c:v>482616603200</c:v>
                </c:pt>
                <c:pt idx="657" formatCode="#,##0">
                  <c:v>478210576860</c:v>
                </c:pt>
                <c:pt idx="658" formatCode="#,##0">
                  <c:v>491173964530</c:v>
                </c:pt>
                <c:pt idx="659" formatCode="#,##0">
                  <c:v>498987075040</c:v>
                </c:pt>
                <c:pt idx="660" formatCode="#,##0">
                  <c:v>480967629100</c:v>
                </c:pt>
                <c:pt idx="661" formatCode="#,##0">
                  <c:v>483917480060</c:v>
                </c:pt>
                <c:pt idx="662" formatCode="#,##0">
                  <c:v>469412092550</c:v>
                </c:pt>
                <c:pt idx="663" formatCode="#,##0">
                  <c:v>493342760120</c:v>
                </c:pt>
                <c:pt idx="664" formatCode="#,##0">
                  <c:v>481263830190</c:v>
                </c:pt>
                <c:pt idx="665" formatCode="#,##0">
                  <c:v>495099946690</c:v>
                </c:pt>
                <c:pt idx="666" formatCode="#,##0">
                  <c:v>489483248440</c:v>
                </c:pt>
                <c:pt idx="667" formatCode="#,##0">
                  <c:v>487305532150</c:v>
                </c:pt>
                <c:pt idx="668" formatCode="#,##0">
                  <c:v>504623564220</c:v>
                </c:pt>
                <c:pt idx="669" formatCode="#,##0">
                  <c:v>502399034210</c:v>
                </c:pt>
                <c:pt idx="670" formatCode="#,##0">
                  <c:v>512712499930</c:v>
                </c:pt>
                <c:pt idx="671" formatCode="#,##0">
                  <c:v>507245647790</c:v>
                </c:pt>
                <c:pt idx="672" formatCode="#,##0">
                  <c:v>512130826810</c:v>
                </c:pt>
                <c:pt idx="673" formatCode="#,##0">
                  <c:v>532628187290</c:v>
                </c:pt>
                <c:pt idx="674" formatCode="#,##0">
                  <c:v>533787800300</c:v>
                </c:pt>
                <c:pt idx="675" formatCode="#,##0">
                  <c:v>545319864360</c:v>
                </c:pt>
                <c:pt idx="676" formatCode="#,##0">
                  <c:v>545639695680</c:v>
                </c:pt>
                <c:pt idx="677" formatCode="#,##0">
                  <c:v>543036602530</c:v>
                </c:pt>
                <c:pt idx="678" formatCode="#,##0">
                  <c:v>551466434230</c:v>
                </c:pt>
                <c:pt idx="679" formatCode="#,##0">
                  <c:v>541704250110</c:v>
                </c:pt>
                <c:pt idx="680" formatCode="#,##0">
                  <c:v>533299066500</c:v>
                </c:pt>
                <c:pt idx="681" formatCode="#,##0">
                  <c:v>537290570690</c:v>
                </c:pt>
                <c:pt idx="682" formatCode="#,##0">
                  <c:v>539165882880</c:v>
                </c:pt>
                <c:pt idx="683" formatCode="#,##0">
                  <c:v>536310980970</c:v>
                </c:pt>
                <c:pt idx="684" formatCode="#,##0">
                  <c:v>541723631200</c:v>
                </c:pt>
                <c:pt idx="685" formatCode="#,##0">
                  <c:v>547065968370</c:v>
                </c:pt>
                <c:pt idx="686" formatCode="#,##0">
                  <c:v>545099176620</c:v>
                </c:pt>
                <c:pt idx="687" formatCode="#,##0">
                  <c:v>547812111870</c:v>
                </c:pt>
                <c:pt idx="688" formatCode="#,##0">
                  <c:v>543324979880</c:v>
                </c:pt>
                <c:pt idx="689" formatCode="#,##0">
                  <c:v>528025948850</c:v>
                </c:pt>
                <c:pt idx="690" formatCode="#,##0">
                  <c:v>529851140140</c:v>
                </c:pt>
                <c:pt idx="691" formatCode="#,##0">
                  <c:v>525661576600</c:v>
                </c:pt>
                <c:pt idx="692" formatCode="#,##0">
                  <c:v>521201056720</c:v>
                </c:pt>
                <c:pt idx="693" formatCode="#,##0">
                  <c:v>512200363210</c:v>
                </c:pt>
                <c:pt idx="694" formatCode="#,##0">
                  <c:v>524987929980</c:v>
                </c:pt>
                <c:pt idx="695" formatCode="#,##0">
                  <c:v>517271157090</c:v>
                </c:pt>
                <c:pt idx="696" formatCode="#,##0">
                  <c:v>521530872100</c:v>
                </c:pt>
                <c:pt idx="697" formatCode="#,##0">
                  <c:v>533277101380</c:v>
                </c:pt>
                <c:pt idx="698" formatCode="#,##0">
                  <c:v>528057906800</c:v>
                </c:pt>
                <c:pt idx="699" formatCode="#,##0">
                  <c:v>520548639060</c:v>
                </c:pt>
                <c:pt idx="700" formatCode="#,##0">
                  <c:v>520673883470</c:v>
                </c:pt>
                <c:pt idx="701" formatCode="#,##0">
                  <c:v>517815714430</c:v>
                </c:pt>
                <c:pt idx="702" formatCode="#,##0">
                  <c:v>509470457180</c:v>
                </c:pt>
                <c:pt idx="703" formatCode="#,##0">
                  <c:v>515619144790</c:v>
                </c:pt>
                <c:pt idx="704" formatCode="#,##0">
                  <c:v>520837532790</c:v>
                </c:pt>
                <c:pt idx="705" formatCode="#,##0">
                  <c:v>523143606760</c:v>
                </c:pt>
                <c:pt idx="706" formatCode="#,##0">
                  <c:v>521013187820</c:v>
                </c:pt>
                <c:pt idx="707" formatCode="#,##0">
                  <c:v>514053945000</c:v>
                </c:pt>
                <c:pt idx="708" formatCode="#,##0">
                  <c:v>498874559260</c:v>
                </c:pt>
                <c:pt idx="709" formatCode="#,##0">
                  <c:v>441351526750</c:v>
                </c:pt>
                <c:pt idx="710" formatCode="#,##0">
                  <c:v>399007285190</c:v>
                </c:pt>
                <c:pt idx="711" formatCode="#,##0">
                  <c:v>372938874280</c:v>
                </c:pt>
                <c:pt idx="712" formatCode="#,##0">
                  <c:v>360423357300</c:v>
                </c:pt>
                <c:pt idx="713" formatCode="#,##0">
                  <c:v>462647900990</c:v>
                </c:pt>
                <c:pt idx="714" formatCode="#,##0">
                  <c:v>483770962260</c:v>
                </c:pt>
                <c:pt idx="715" formatCode="#,##0">
                  <c:v>496129148530</c:v>
                </c:pt>
                <c:pt idx="716" formatCode="#,##0">
                  <c:v>474673899460</c:v>
                </c:pt>
                <c:pt idx="717" formatCode="#,##0">
                  <c:v>460702029530</c:v>
                </c:pt>
                <c:pt idx="718" formatCode="#,##0">
                  <c:v>479301010650</c:v>
                </c:pt>
                <c:pt idx="719" formatCode="#,##0">
                  <c:v>475213806480</c:v>
                </c:pt>
                <c:pt idx="720" formatCode="#,##0">
                  <c:v>476712898180</c:v>
                </c:pt>
                <c:pt idx="721" formatCode="#,##0">
                  <c:v>481220407020</c:v>
                </c:pt>
                <c:pt idx="722" formatCode="#,##0">
                  <c:v>477455641620</c:v>
                </c:pt>
                <c:pt idx="723" formatCode="#,##0">
                  <c:v>467364095720</c:v>
                </c:pt>
                <c:pt idx="724" formatCode="#,##0">
                  <c:v>462829738870</c:v>
                </c:pt>
                <c:pt idx="725" formatCode="#,##0">
                  <c:v>457916633800</c:v>
                </c:pt>
                <c:pt idx="726" formatCode="#,##0">
                  <c:v>463197171800</c:v>
                </c:pt>
                <c:pt idx="727" formatCode="#,##0">
                  <c:v>488763895600</c:v>
                </c:pt>
                <c:pt idx="728" formatCode="#,##0">
                  <c:v>487094582100</c:v>
                </c:pt>
                <c:pt idx="729" formatCode="#,##0">
                  <c:v>487239222090</c:v>
                </c:pt>
                <c:pt idx="730" formatCode="#,##0">
                  <c:v>495352613400</c:v>
                </c:pt>
                <c:pt idx="731" formatCode="#,##0">
                  <c:v>500967297900</c:v>
                </c:pt>
                <c:pt idx="732" formatCode="#,##0">
                  <c:v>505969276170</c:v>
                </c:pt>
                <c:pt idx="733" formatCode="#,##0">
                  <c:v>528163486730</c:v>
                </c:pt>
                <c:pt idx="734" formatCode="#,##0">
                  <c:v>519068135140</c:v>
                </c:pt>
                <c:pt idx="735" formatCode="#,##0">
                  <c:v>539669213300</c:v>
                </c:pt>
                <c:pt idx="736" formatCode="#,##0">
                  <c:v>533135205300</c:v>
                </c:pt>
                <c:pt idx="737" formatCode="#,##0">
                  <c:v>535168892550</c:v>
                </c:pt>
                <c:pt idx="738" formatCode="#,##0">
                  <c:v>535696633000</c:v>
                </c:pt>
                <c:pt idx="739" formatCode="#,##0">
                  <c:v>538956855290</c:v>
                </c:pt>
                <c:pt idx="740" formatCode="#,##0">
                  <c:v>514192230990</c:v>
                </c:pt>
                <c:pt idx="741" formatCode="#,##0">
                  <c:v>516665642790</c:v>
                </c:pt>
                <c:pt idx="742" formatCode="#,##0">
                  <c:v>516403894910</c:v>
                </c:pt>
                <c:pt idx="743" formatCode="#,##0">
                  <c:v>519986534620</c:v>
                </c:pt>
                <c:pt idx="744" formatCode="#,##0">
                  <c:v>527092196770</c:v>
                </c:pt>
                <c:pt idx="745" formatCode="#,##0">
                  <c:v>510912782050</c:v>
                </c:pt>
                <c:pt idx="746" formatCode="#,##0">
                  <c:v>514261023340</c:v>
                </c:pt>
                <c:pt idx="747" formatCode="#,##0">
                  <c:v>503042797960</c:v>
                </c:pt>
                <c:pt idx="748" formatCode="#,##0">
                  <c:v>507186978880</c:v>
                </c:pt>
                <c:pt idx="749" formatCode="#,##0">
                  <c:v>498316998460</c:v>
                </c:pt>
                <c:pt idx="750" formatCode="#,##0">
                  <c:v>502307598030</c:v>
                </c:pt>
                <c:pt idx="751" formatCode="#,##0">
                  <c:v>503427869010</c:v>
                </c:pt>
                <c:pt idx="752" formatCode="#,##0">
                  <c:v>493407470430</c:v>
                </c:pt>
                <c:pt idx="753" formatCode="#,##0">
                  <c:v>488727356730</c:v>
                </c:pt>
                <c:pt idx="754" formatCode="#,##0">
                  <c:v>492761480290</c:v>
                </c:pt>
                <c:pt idx="755" formatCode="#,##0">
                  <c:v>482894640300</c:v>
                </c:pt>
                <c:pt idx="756" formatCode="#,##0">
                  <c:v>473801460510</c:v>
                </c:pt>
                <c:pt idx="757" formatCode="#,##0">
                  <c:v>477609562740</c:v>
                </c:pt>
                <c:pt idx="758" formatCode="#,##0">
                  <c:v>467897795450</c:v>
                </c:pt>
                <c:pt idx="759" formatCode="#,##0">
                  <c:v>463005428670</c:v>
                </c:pt>
                <c:pt idx="760" formatCode="#,##0">
                  <c:v>463781765010</c:v>
                </c:pt>
                <c:pt idx="761" formatCode="#,##0">
                  <c:v>469177270800</c:v>
                </c:pt>
                <c:pt idx="762" formatCode="#,##0">
                  <c:v>466471087900</c:v>
                </c:pt>
                <c:pt idx="763" formatCode="#,##0">
                  <c:v>469680753180</c:v>
                </c:pt>
                <c:pt idx="764" formatCode="#,##0">
                  <c:v>489125434340</c:v>
                </c:pt>
                <c:pt idx="765" formatCode="#,##0">
                  <c:v>477619177920</c:v>
                </c:pt>
                <c:pt idx="766" formatCode="#,##0">
                  <c:v>462133315490</c:v>
                </c:pt>
                <c:pt idx="767" formatCode="#,##0">
                  <c:v>451411714800</c:v>
                </c:pt>
                <c:pt idx="768" formatCode="#,##0">
                  <c:v>442357193450</c:v>
                </c:pt>
                <c:pt idx="769" formatCode="#,##0">
                  <c:v>401941104690</c:v>
                </c:pt>
                <c:pt idx="770" formatCode="#,##0">
                  <c:v>374121057590</c:v>
                </c:pt>
                <c:pt idx="771" formatCode="#,##0">
                  <c:v>364256462950</c:v>
                </c:pt>
                <c:pt idx="772" formatCode="#,##0">
                  <c:v>433548764340</c:v>
                </c:pt>
                <c:pt idx="773" formatCode="#,##0">
                  <c:v>452519421660</c:v>
                </c:pt>
                <c:pt idx="774" formatCode="#,##0">
                  <c:v>444911475920</c:v>
                </c:pt>
                <c:pt idx="775" formatCode="#,##0">
                  <c:v>441843514390</c:v>
                </c:pt>
                <c:pt idx="776" formatCode="#,##0">
                  <c:v>428041791330</c:v>
                </c:pt>
                <c:pt idx="777" formatCode="#,##0">
                  <c:v>415573572300</c:v>
                </c:pt>
                <c:pt idx="778" formatCode="#,##0">
                  <c:v>408779506600</c:v>
                </c:pt>
                <c:pt idx="779" formatCode="#,##0">
                  <c:v>398134194770</c:v>
                </c:pt>
                <c:pt idx="780" formatCode="#,##0">
                  <c:v>415781308660</c:v>
                </c:pt>
                <c:pt idx="781" formatCode="#,##0">
                  <c:v>412134710500</c:v>
                </c:pt>
                <c:pt idx="782" formatCode="#,##0">
                  <c:v>382487837340</c:v>
                </c:pt>
                <c:pt idx="783" formatCode="#,##0">
                  <c:v>388790786040</c:v>
                </c:pt>
                <c:pt idx="784" formatCode="#,##0">
                  <c:v>361060435930</c:v>
                </c:pt>
                <c:pt idx="785" formatCode="#,##0">
                  <c:v>416966829520</c:v>
                </c:pt>
                <c:pt idx="786" formatCode="#,##0">
                  <c:v>427906520740</c:v>
                </c:pt>
                <c:pt idx="787" formatCode="#,##0">
                  <c:v>419922117740</c:v>
                </c:pt>
                <c:pt idx="788" formatCode="#,##0">
                  <c:v>435311341650</c:v>
                </c:pt>
                <c:pt idx="789" formatCode="#,##0">
                  <c:v>419765974790</c:v>
                </c:pt>
                <c:pt idx="790" formatCode="#,##0">
                  <c:v>428719230050</c:v>
                </c:pt>
                <c:pt idx="791" formatCode="#,##0">
                  <c:v>438752444950</c:v>
                </c:pt>
                <c:pt idx="792" formatCode="#,##0">
                  <c:v>437751328130</c:v>
                </c:pt>
                <c:pt idx="793" formatCode="#,##0">
                  <c:v>435362597850</c:v>
                </c:pt>
                <c:pt idx="794" formatCode="#,##0">
                  <c:v>460763580720</c:v>
                </c:pt>
                <c:pt idx="795" formatCode="#,##0">
                  <c:v>436949441230</c:v>
                </c:pt>
                <c:pt idx="796" formatCode="#,##0">
                  <c:v>461537201810</c:v>
                </c:pt>
                <c:pt idx="797" formatCode="#,##0">
                  <c:v>455739549410</c:v>
                </c:pt>
                <c:pt idx="798" formatCode="#,##0">
                  <c:v>462490905700</c:v>
                </c:pt>
                <c:pt idx="799" formatCode="#,##0">
                  <c:v>449662938650</c:v>
                </c:pt>
                <c:pt idx="800" formatCode="#,##0">
                  <c:v>459907300310</c:v>
                </c:pt>
                <c:pt idx="801" formatCode="#,##0">
                  <c:v>437223137680</c:v>
                </c:pt>
                <c:pt idx="802" formatCode="#,##0">
                  <c:v>435918048940</c:v>
                </c:pt>
                <c:pt idx="803" formatCode="#,##0">
                  <c:v>448982741520</c:v>
                </c:pt>
                <c:pt idx="804" formatCode="#,##0">
                  <c:v>453936777170</c:v>
                </c:pt>
                <c:pt idx="805" formatCode="#,##0">
                  <c:v>466068287000</c:v>
                </c:pt>
                <c:pt idx="806" formatCode="#,##0">
                  <c:v>596158809520</c:v>
                </c:pt>
                <c:pt idx="807" formatCode="#,##0">
                  <c:v>604682762840</c:v>
                </c:pt>
                <c:pt idx="808" formatCode="#,##0">
                  <c:v>619540085690</c:v>
                </c:pt>
                <c:pt idx="809" formatCode="#,##0">
                  <c:v>608653057040</c:v>
                </c:pt>
                <c:pt idx="810" formatCode="#,##0">
                  <c:v>612788722770</c:v>
                </c:pt>
                <c:pt idx="811" formatCode="#,##0">
                  <c:v>598790713130</c:v>
                </c:pt>
                <c:pt idx="812" formatCode="#,##0">
                  <c:v>614370745190</c:v>
                </c:pt>
                <c:pt idx="813" formatCode="#,##0">
                  <c:v>620694026930</c:v>
                </c:pt>
                <c:pt idx="814" formatCode="#,##0">
                  <c:v>611067333430</c:v>
                </c:pt>
                <c:pt idx="815" formatCode="#,##0">
                  <c:v>610423705950</c:v>
                </c:pt>
                <c:pt idx="816" formatCode="#,##0">
                  <c:v>608401766570</c:v>
                </c:pt>
                <c:pt idx="817" formatCode="#,##0">
                  <c:v>606047174900</c:v>
                </c:pt>
                <c:pt idx="818" formatCode="#,##0">
                  <c:v>606872807710</c:v>
                </c:pt>
                <c:pt idx="819" formatCode="#,##0">
                  <c:v>603102224250</c:v>
                </c:pt>
                <c:pt idx="820" formatCode="#,##0">
                  <c:v>598739933230</c:v>
                </c:pt>
                <c:pt idx="821" formatCode="#,##0">
                  <c:v>607627522800</c:v>
                </c:pt>
                <c:pt idx="822" formatCode="#,##0">
                  <c:v>618518003130</c:v>
                </c:pt>
                <c:pt idx="823" formatCode="#,##0">
                  <c:v>612455326460</c:v>
                </c:pt>
                <c:pt idx="824" formatCode="#,##0">
                  <c:v>607474891620</c:v>
                </c:pt>
                <c:pt idx="825" formatCode="#,##0">
                  <c:v>592783171850</c:v>
                </c:pt>
                <c:pt idx="826" formatCode="#,##0">
                  <c:v>574231322810</c:v>
                </c:pt>
                <c:pt idx="827" formatCode="#,##0">
                  <c:v>520525666820</c:v>
                </c:pt>
                <c:pt idx="828" formatCode="#,##0">
                  <c:v>482872384930</c:v>
                </c:pt>
                <c:pt idx="829" formatCode="#,##0">
                  <c:v>481948542750</c:v>
                </c:pt>
                <c:pt idx="830" formatCode="#,##0">
                  <c:v>567614881730</c:v>
                </c:pt>
                <c:pt idx="831" formatCode="#,##0">
                  <c:v>622081642330</c:v>
                </c:pt>
                <c:pt idx="832" formatCode="#,##0">
                  <c:v>624736407800</c:v>
                </c:pt>
                <c:pt idx="833" formatCode="#,##0">
                  <c:v>624266978970</c:v>
                </c:pt>
                <c:pt idx="834" formatCode="#,##0">
                  <c:v>632427644940</c:v>
                </c:pt>
                <c:pt idx="835" formatCode="#,##0">
                  <c:v>626229112490</c:v>
                </c:pt>
                <c:pt idx="836" formatCode="#,##0">
                  <c:v>643256359000</c:v>
                </c:pt>
                <c:pt idx="837" formatCode="#,##0">
                  <c:v>634122652530</c:v>
                </c:pt>
                <c:pt idx="838" formatCode="#,##0">
                  <c:v>625190391410</c:v>
                </c:pt>
                <c:pt idx="839" formatCode="#,##0">
                  <c:v>618261422460</c:v>
                </c:pt>
                <c:pt idx="840" formatCode="#,##0">
                  <c:v>598989154520</c:v>
                </c:pt>
                <c:pt idx="841" formatCode="#,##0">
                  <c:v>623891888230</c:v>
                </c:pt>
                <c:pt idx="842" formatCode="#,##0">
                  <c:v>619832150340</c:v>
                </c:pt>
                <c:pt idx="843" formatCode="#,##0">
                  <c:v>632338423540</c:v>
                </c:pt>
                <c:pt idx="844" formatCode="#,##0">
                  <c:v>622352994240</c:v>
                </c:pt>
                <c:pt idx="845" formatCode="#,##0">
                  <c:v>637881558210</c:v>
                </c:pt>
                <c:pt idx="846" formatCode="#,##0">
                  <c:v>642895437340</c:v>
                </c:pt>
                <c:pt idx="847" formatCode="#,##0">
                  <c:v>653842327000</c:v>
                </c:pt>
                <c:pt idx="848" formatCode="#,##0">
                  <c:v>661222509750</c:v>
                </c:pt>
                <c:pt idx="849" formatCode="#,##0">
                  <c:v>654785430000</c:v>
                </c:pt>
                <c:pt idx="850" formatCode="#,##0">
                  <c:v>651949276350</c:v>
                </c:pt>
                <c:pt idx="851" formatCode="#,##0">
                  <c:v>663491527340</c:v>
                </c:pt>
                <c:pt idx="852" formatCode="#,##0">
                  <c:v>655557061130</c:v>
                </c:pt>
                <c:pt idx="853" formatCode="#,##0">
                  <c:v>648364228930</c:v>
                </c:pt>
                <c:pt idx="854" formatCode="#,##0">
                  <c:v>656317622620</c:v>
                </c:pt>
                <c:pt idx="855" formatCode="#,##0">
                  <c:v>644907850440</c:v>
                </c:pt>
                <c:pt idx="856" formatCode="#,##0">
                  <c:v>639338190570</c:v>
                </c:pt>
                <c:pt idx="857" formatCode="#,##0">
                  <c:v>659600327890</c:v>
                </c:pt>
                <c:pt idx="858" formatCode="#,##0">
                  <c:v>657828596440</c:v>
                </c:pt>
                <c:pt idx="859" formatCode="#,##0">
                  <c:v>655991188460</c:v>
                </c:pt>
                <c:pt idx="860" formatCode="#,##0">
                  <c:v>658829667640</c:v>
                </c:pt>
                <c:pt idx="861" formatCode="#,##0">
                  <c:v>650079373820</c:v>
                </c:pt>
                <c:pt idx="862" formatCode="#,##0">
                  <c:v>661041568980</c:v>
                </c:pt>
                <c:pt idx="863" formatCode="#,##0">
                  <c:v>660548708790</c:v>
                </c:pt>
                <c:pt idx="864" formatCode="#,##0">
                  <c:v>656052892660</c:v>
                </c:pt>
                <c:pt idx="865" formatCode="#,##0">
                  <c:v>662555931840</c:v>
                </c:pt>
                <c:pt idx="866" formatCode="#,##0">
                  <c:v>674344295070</c:v>
                </c:pt>
                <c:pt idx="867" formatCode="#,##0">
                  <c:v>660434660230</c:v>
                </c:pt>
                <c:pt idx="868" formatCode="#,##0">
                  <c:v>690737497100</c:v>
                </c:pt>
                <c:pt idx="869" formatCode="#,##0">
                  <c:v>669373321020</c:v>
                </c:pt>
                <c:pt idx="870" formatCode="#,##0">
                  <c:v>670044666830</c:v>
                </c:pt>
                <c:pt idx="871" formatCode="#,##0">
                  <c:v>668100676300</c:v>
                </c:pt>
                <c:pt idx="872" formatCode="#,##0">
                  <c:v>678883624470</c:v>
                </c:pt>
                <c:pt idx="873" formatCode="#,##0">
                  <c:v>664412812720</c:v>
                </c:pt>
                <c:pt idx="874" formatCode="#,##0">
                  <c:v>678687394730</c:v>
                </c:pt>
                <c:pt idx="875" formatCode="#,##0">
                  <c:v>677240442950</c:v>
                </c:pt>
                <c:pt idx="876" formatCode="#,##0">
                  <c:v>668919805250</c:v>
                </c:pt>
                <c:pt idx="877" formatCode="#,##0">
                  <c:v>648832146910</c:v>
                </c:pt>
                <c:pt idx="878" formatCode="#,##0">
                  <c:v>685961071080</c:v>
                </c:pt>
                <c:pt idx="879" formatCode="#,##0">
                  <c:v>666621038640</c:v>
                </c:pt>
                <c:pt idx="880" formatCode="#,##0">
                  <c:v>676714584840</c:v>
                </c:pt>
                <c:pt idx="881" formatCode="#,##0">
                  <c:v>657495575540</c:v>
                </c:pt>
                <c:pt idx="882" formatCode="#,##0">
                  <c:v>640606483570</c:v>
                </c:pt>
                <c:pt idx="883" formatCode="#,##0">
                  <c:v>628450593790</c:v>
                </c:pt>
                <c:pt idx="884" formatCode="#,##0">
                  <c:v>638632367740</c:v>
                </c:pt>
                <c:pt idx="885" formatCode="#,##0">
                  <c:v>639700847350</c:v>
                </c:pt>
                <c:pt idx="886" formatCode="#,##0">
                  <c:v>639700847350</c:v>
                </c:pt>
                <c:pt idx="887" formatCode="#,##0">
                  <c:v>658326329390</c:v>
                </c:pt>
                <c:pt idx="888" formatCode="#,##0">
                  <c:v>662562549090</c:v>
                </c:pt>
                <c:pt idx="889" formatCode="#,##0">
                  <c:v>679686582940</c:v>
                </c:pt>
                <c:pt idx="890" formatCode="#,##0">
                  <c:v>675771869300</c:v>
                </c:pt>
                <c:pt idx="891" formatCode="#,##0">
                  <c:v>681820342860</c:v>
                </c:pt>
                <c:pt idx="892" formatCode="#,##0">
                  <c:v>683534652560</c:v>
                </c:pt>
                <c:pt idx="893" formatCode="#,##0">
                  <c:v>658621028320</c:v>
                </c:pt>
                <c:pt idx="894" formatCode="#,##0">
                  <c:v>610449481540</c:v>
                </c:pt>
                <c:pt idx="895" formatCode="#,##0">
                  <c:v>581815671240</c:v>
                </c:pt>
                <c:pt idx="896" formatCode="#,##0">
                  <c:v>536975110360</c:v>
                </c:pt>
                <c:pt idx="897" formatCode="#,##0">
                  <c:v>512117880290</c:v>
                </c:pt>
                <c:pt idx="898" formatCode="#,##0">
                  <c:v>610059788330</c:v>
                </c:pt>
                <c:pt idx="899" formatCode="#,##0">
                  <c:v>641318029120</c:v>
                </c:pt>
                <c:pt idx="900" formatCode="#,##0">
                  <c:v>663342832860</c:v>
                </c:pt>
                <c:pt idx="901" formatCode="#,##0">
                  <c:v>677425903690</c:v>
                </c:pt>
                <c:pt idx="902" formatCode="#,##0">
                  <c:v>661112302610</c:v>
                </c:pt>
                <c:pt idx="903" formatCode="#,##0">
                  <c:v>654464070000</c:v>
                </c:pt>
                <c:pt idx="904" formatCode="#,##0">
                  <c:v>641476298280</c:v>
                </c:pt>
              </c:numCache>
              <c:extLst/>
            </c:numRef>
          </c:val>
          <c:extLst>
            <c:ext xmlns:c16="http://schemas.microsoft.com/office/drawing/2014/chart" uri="{C3380CC4-5D6E-409C-BE32-E72D297353CC}">
              <c16:uniqueId val="{00000002-AC54-4149-9223-5AEC2A37B491}"/>
            </c:ext>
          </c:extLst>
        </c:ser>
        <c:dLbls>
          <c:showLegendKey val="0"/>
          <c:showVal val="0"/>
          <c:showCatName val="0"/>
          <c:showSerName val="0"/>
          <c:showPercent val="0"/>
          <c:showBubbleSize val="0"/>
        </c:dLbls>
        <c:axId val="574964048"/>
        <c:axId val="1"/>
      </c:areaChart>
      <c:lineChart>
        <c:grouping val="standard"/>
        <c:varyColors val="0"/>
        <c:ser>
          <c:idx val="3"/>
          <c:order val="3"/>
          <c:tx>
            <c:strRef>
              <c:f>Sheet1!$Y$2</c:f>
              <c:strCache>
                <c:ptCount val="1"/>
                <c:pt idx="0">
                  <c:v>收盤指數</c:v>
                </c:pt>
              </c:strCache>
            </c:strRef>
          </c:tx>
          <c:spPr>
            <a:ln w="34925">
              <a:solidFill>
                <a:srgbClr val="8E0000"/>
              </a:solidFill>
            </a:ln>
          </c:spPr>
          <c:marker>
            <c:symbol val="none"/>
          </c:marker>
          <c:cat>
            <c:strRef>
              <c:f>(Sheet1!$A$2460:$A$2462,Sheet1!$A$2464:$A$3365)</c:f>
              <c:strCache>
                <c:ptCount val="905"/>
                <c:pt idx="0">
                  <c:v>2022/01/03</c:v>
                </c:pt>
                <c:pt idx="1">
                  <c:v>2022/01/04</c:v>
                </c:pt>
                <c:pt idx="2">
                  <c:v>2022/01/05</c:v>
                </c:pt>
                <c:pt idx="3">
                  <c:v>2022/01/07</c:v>
                </c:pt>
                <c:pt idx="4">
                  <c:v>2022/01/10</c:v>
                </c:pt>
                <c:pt idx="5">
                  <c:v>2022/01/11</c:v>
                </c:pt>
                <c:pt idx="6">
                  <c:v>2022/01/12</c:v>
                </c:pt>
                <c:pt idx="7">
                  <c:v>2022/01/13</c:v>
                </c:pt>
                <c:pt idx="8">
                  <c:v>2022/01/14</c:v>
                </c:pt>
                <c:pt idx="9">
                  <c:v>2022/01/17</c:v>
                </c:pt>
                <c:pt idx="10">
                  <c:v>2022/01/18</c:v>
                </c:pt>
                <c:pt idx="11">
                  <c:v>2022/01/19</c:v>
                </c:pt>
                <c:pt idx="12">
                  <c:v>2022/01/20</c:v>
                </c:pt>
                <c:pt idx="13">
                  <c:v>2022/01/21</c:v>
                </c:pt>
                <c:pt idx="14">
                  <c:v>2022/01/24</c:v>
                </c:pt>
                <c:pt idx="15">
                  <c:v>2022/01/25</c:v>
                </c:pt>
                <c:pt idx="16">
                  <c:v>2022/01/26</c:v>
                </c:pt>
                <c:pt idx="17">
                  <c:v>2022/02/07</c:v>
                </c:pt>
                <c:pt idx="18">
                  <c:v>2022/02/08</c:v>
                </c:pt>
                <c:pt idx="19">
                  <c:v>2022/02/09</c:v>
                </c:pt>
                <c:pt idx="20">
                  <c:v>2022/02/10</c:v>
                </c:pt>
                <c:pt idx="21">
                  <c:v>2022/02/11</c:v>
                </c:pt>
                <c:pt idx="22">
                  <c:v>2022/02/14</c:v>
                </c:pt>
                <c:pt idx="23">
                  <c:v>2022/02/15</c:v>
                </c:pt>
                <c:pt idx="24">
                  <c:v>2022/02/16</c:v>
                </c:pt>
                <c:pt idx="25">
                  <c:v>2022/02/17</c:v>
                </c:pt>
                <c:pt idx="26">
                  <c:v>2022/02/18</c:v>
                </c:pt>
                <c:pt idx="27">
                  <c:v>2022/02/21</c:v>
                </c:pt>
                <c:pt idx="28">
                  <c:v>2022/02/22</c:v>
                </c:pt>
                <c:pt idx="29">
                  <c:v>2022/02/23</c:v>
                </c:pt>
                <c:pt idx="30">
                  <c:v>2022/02/24</c:v>
                </c:pt>
                <c:pt idx="31">
                  <c:v>2022/02/25</c:v>
                </c:pt>
                <c:pt idx="32">
                  <c:v>2022/03/01</c:v>
                </c:pt>
                <c:pt idx="33">
                  <c:v>2022/03/02</c:v>
                </c:pt>
                <c:pt idx="34">
                  <c:v>2022/03/03</c:v>
                </c:pt>
                <c:pt idx="35">
                  <c:v>2022/03/07</c:v>
                </c:pt>
                <c:pt idx="36">
                  <c:v>2022/03/08</c:v>
                </c:pt>
                <c:pt idx="37">
                  <c:v>2022/03/09</c:v>
                </c:pt>
                <c:pt idx="38">
                  <c:v>2022/03/10</c:v>
                </c:pt>
                <c:pt idx="39">
                  <c:v>2022/03/11</c:v>
                </c:pt>
                <c:pt idx="40">
                  <c:v>2022/03/14</c:v>
                </c:pt>
                <c:pt idx="41">
                  <c:v>2022/03/15</c:v>
                </c:pt>
                <c:pt idx="42">
                  <c:v>2022/03/16</c:v>
                </c:pt>
                <c:pt idx="43">
                  <c:v>2022/03/17</c:v>
                </c:pt>
                <c:pt idx="44">
                  <c:v>2022/03/18</c:v>
                </c:pt>
                <c:pt idx="45">
                  <c:v>2022/03/21</c:v>
                </c:pt>
                <c:pt idx="46">
                  <c:v>2022/03/22</c:v>
                </c:pt>
                <c:pt idx="47">
                  <c:v>2022/03/23</c:v>
                </c:pt>
                <c:pt idx="48">
                  <c:v>2022/03/24</c:v>
                </c:pt>
                <c:pt idx="49">
                  <c:v>2022/03/25</c:v>
                </c:pt>
                <c:pt idx="50">
                  <c:v>2022/03/28</c:v>
                </c:pt>
                <c:pt idx="51">
                  <c:v>2022/03/29</c:v>
                </c:pt>
                <c:pt idx="52">
                  <c:v>2022/03/30</c:v>
                </c:pt>
                <c:pt idx="53">
                  <c:v>2022/03/31</c:v>
                </c:pt>
                <c:pt idx="54">
                  <c:v>2022/04/01</c:v>
                </c:pt>
                <c:pt idx="55">
                  <c:v>2022/04/06</c:v>
                </c:pt>
                <c:pt idx="56">
                  <c:v>2022/04/07</c:v>
                </c:pt>
                <c:pt idx="57">
                  <c:v>2022/04/08</c:v>
                </c:pt>
                <c:pt idx="58">
                  <c:v>2022/04/11</c:v>
                </c:pt>
                <c:pt idx="59">
                  <c:v>2022/04/12</c:v>
                </c:pt>
                <c:pt idx="60">
                  <c:v>2022/04/13</c:v>
                </c:pt>
                <c:pt idx="61">
                  <c:v>2022/04/14</c:v>
                </c:pt>
                <c:pt idx="62">
                  <c:v>2022/04/15</c:v>
                </c:pt>
                <c:pt idx="63">
                  <c:v>2022/04/18</c:v>
                </c:pt>
                <c:pt idx="64">
                  <c:v>2022/04/19</c:v>
                </c:pt>
                <c:pt idx="65">
                  <c:v>2022/04/20</c:v>
                </c:pt>
                <c:pt idx="66">
                  <c:v>2022/04/21</c:v>
                </c:pt>
                <c:pt idx="67">
                  <c:v>2022/04/22</c:v>
                </c:pt>
                <c:pt idx="68">
                  <c:v>2022/04/25</c:v>
                </c:pt>
                <c:pt idx="69">
                  <c:v>2022/04/26</c:v>
                </c:pt>
                <c:pt idx="70">
                  <c:v>2022/04/27</c:v>
                </c:pt>
                <c:pt idx="71">
                  <c:v>2022/04/28</c:v>
                </c:pt>
                <c:pt idx="72">
                  <c:v>2022/04/29</c:v>
                </c:pt>
                <c:pt idx="73">
                  <c:v>2022/05/03</c:v>
                </c:pt>
                <c:pt idx="74">
                  <c:v>2022/05/04</c:v>
                </c:pt>
                <c:pt idx="75">
                  <c:v>2022/05/05</c:v>
                </c:pt>
                <c:pt idx="76">
                  <c:v>2022/05/06</c:v>
                </c:pt>
                <c:pt idx="77">
                  <c:v>2022/05/09</c:v>
                </c:pt>
                <c:pt idx="78">
                  <c:v>2022/05/10</c:v>
                </c:pt>
                <c:pt idx="79">
                  <c:v>2022/05/11</c:v>
                </c:pt>
                <c:pt idx="80">
                  <c:v>2022/05/12</c:v>
                </c:pt>
                <c:pt idx="81">
                  <c:v>2022/05/13</c:v>
                </c:pt>
                <c:pt idx="82">
                  <c:v>2022/05/16</c:v>
                </c:pt>
                <c:pt idx="83">
                  <c:v>2022/05/17</c:v>
                </c:pt>
                <c:pt idx="84">
                  <c:v>2022/05/18</c:v>
                </c:pt>
                <c:pt idx="85">
                  <c:v>2022/05/19</c:v>
                </c:pt>
                <c:pt idx="86">
                  <c:v>2022/05/20</c:v>
                </c:pt>
                <c:pt idx="87">
                  <c:v>2022/05/23</c:v>
                </c:pt>
                <c:pt idx="88">
                  <c:v>2022/05/24</c:v>
                </c:pt>
                <c:pt idx="89">
                  <c:v>2022/05/25</c:v>
                </c:pt>
                <c:pt idx="90">
                  <c:v>2022/05/26</c:v>
                </c:pt>
                <c:pt idx="91">
                  <c:v>2022/05/27</c:v>
                </c:pt>
                <c:pt idx="92">
                  <c:v>2022/05/30</c:v>
                </c:pt>
                <c:pt idx="93">
                  <c:v>2022/05/31</c:v>
                </c:pt>
                <c:pt idx="94">
                  <c:v>2022/06/01</c:v>
                </c:pt>
                <c:pt idx="95">
                  <c:v>2022/06/02</c:v>
                </c:pt>
                <c:pt idx="96">
                  <c:v>2022/06/06</c:v>
                </c:pt>
                <c:pt idx="97">
                  <c:v>2022/06/07</c:v>
                </c:pt>
                <c:pt idx="98">
                  <c:v>2022/06/08</c:v>
                </c:pt>
                <c:pt idx="99">
                  <c:v>2022/06/09</c:v>
                </c:pt>
                <c:pt idx="100">
                  <c:v>2022/06/10</c:v>
                </c:pt>
                <c:pt idx="101">
                  <c:v>2022/06/13</c:v>
                </c:pt>
                <c:pt idx="102">
                  <c:v>2022/06/14</c:v>
                </c:pt>
                <c:pt idx="103">
                  <c:v>2022/06/15</c:v>
                </c:pt>
                <c:pt idx="104">
                  <c:v>2022/06/16</c:v>
                </c:pt>
                <c:pt idx="105">
                  <c:v>2022/06/17</c:v>
                </c:pt>
                <c:pt idx="106">
                  <c:v>2022/06/20</c:v>
                </c:pt>
                <c:pt idx="107">
                  <c:v>2022/06/21</c:v>
                </c:pt>
                <c:pt idx="108">
                  <c:v>2022/06/22</c:v>
                </c:pt>
                <c:pt idx="109">
                  <c:v>2022/06/23</c:v>
                </c:pt>
                <c:pt idx="110">
                  <c:v>2022/06/24</c:v>
                </c:pt>
                <c:pt idx="111">
                  <c:v>2022/06/27</c:v>
                </c:pt>
                <c:pt idx="112">
                  <c:v>2022/06/28</c:v>
                </c:pt>
                <c:pt idx="113">
                  <c:v>2022/06/29</c:v>
                </c:pt>
                <c:pt idx="114">
                  <c:v>2022/06/30</c:v>
                </c:pt>
                <c:pt idx="115">
                  <c:v>2022/07/01</c:v>
                </c:pt>
                <c:pt idx="116">
                  <c:v>2022/07/04</c:v>
                </c:pt>
                <c:pt idx="117">
                  <c:v>2022/07/05</c:v>
                </c:pt>
                <c:pt idx="118">
                  <c:v>2022/07/06</c:v>
                </c:pt>
                <c:pt idx="119">
                  <c:v>2022/07/07</c:v>
                </c:pt>
                <c:pt idx="120">
                  <c:v>2022/07/08</c:v>
                </c:pt>
                <c:pt idx="121">
                  <c:v>2022/07/11</c:v>
                </c:pt>
                <c:pt idx="122">
                  <c:v>2022/07/12</c:v>
                </c:pt>
                <c:pt idx="123">
                  <c:v>2022/07/13</c:v>
                </c:pt>
                <c:pt idx="124">
                  <c:v>2022/07/14</c:v>
                </c:pt>
                <c:pt idx="125">
                  <c:v>2022/07/15</c:v>
                </c:pt>
                <c:pt idx="126">
                  <c:v>2022/07/18</c:v>
                </c:pt>
                <c:pt idx="127">
                  <c:v>2022/07/19</c:v>
                </c:pt>
                <c:pt idx="128">
                  <c:v>2022/07/20</c:v>
                </c:pt>
                <c:pt idx="129">
                  <c:v>2022/07/21</c:v>
                </c:pt>
                <c:pt idx="130">
                  <c:v>2022/07/22</c:v>
                </c:pt>
                <c:pt idx="131">
                  <c:v>2022/07/25</c:v>
                </c:pt>
                <c:pt idx="132">
                  <c:v>2022/07/26</c:v>
                </c:pt>
                <c:pt idx="133">
                  <c:v>2022/07/27</c:v>
                </c:pt>
                <c:pt idx="134">
                  <c:v>2022/07/28</c:v>
                </c:pt>
                <c:pt idx="135">
                  <c:v>2022/07/29</c:v>
                </c:pt>
                <c:pt idx="136">
                  <c:v>2022/08/01</c:v>
                </c:pt>
                <c:pt idx="137">
                  <c:v>2022/08/02</c:v>
                </c:pt>
                <c:pt idx="138">
                  <c:v>2022/08/03</c:v>
                </c:pt>
                <c:pt idx="139">
                  <c:v>2022/08/04</c:v>
                </c:pt>
                <c:pt idx="140">
                  <c:v>2022/08/05</c:v>
                </c:pt>
                <c:pt idx="141">
                  <c:v>2022/08/08</c:v>
                </c:pt>
                <c:pt idx="142">
                  <c:v>2022/08/09</c:v>
                </c:pt>
                <c:pt idx="143">
                  <c:v>2022/08/10</c:v>
                </c:pt>
                <c:pt idx="144">
                  <c:v>2022/08/11</c:v>
                </c:pt>
                <c:pt idx="145">
                  <c:v>2022/08/12</c:v>
                </c:pt>
                <c:pt idx="146">
                  <c:v>2022/08/15</c:v>
                </c:pt>
                <c:pt idx="147">
                  <c:v>2022/08/16</c:v>
                </c:pt>
                <c:pt idx="148">
                  <c:v>2022/08/17</c:v>
                </c:pt>
                <c:pt idx="149">
                  <c:v>2022/08/18</c:v>
                </c:pt>
                <c:pt idx="150">
                  <c:v>2022/08/19</c:v>
                </c:pt>
                <c:pt idx="151">
                  <c:v>2022/08/22</c:v>
                </c:pt>
                <c:pt idx="152">
                  <c:v>2022/08/23</c:v>
                </c:pt>
                <c:pt idx="153">
                  <c:v>2022/08/24</c:v>
                </c:pt>
                <c:pt idx="154">
                  <c:v>2022/08/25</c:v>
                </c:pt>
                <c:pt idx="155">
                  <c:v>2022/08/26</c:v>
                </c:pt>
                <c:pt idx="156">
                  <c:v>2022/08/29</c:v>
                </c:pt>
                <c:pt idx="157">
                  <c:v>2022/08/30</c:v>
                </c:pt>
                <c:pt idx="158">
                  <c:v>2022/08/31</c:v>
                </c:pt>
                <c:pt idx="159">
                  <c:v>2022/09/01</c:v>
                </c:pt>
                <c:pt idx="160">
                  <c:v>2022/09/02</c:v>
                </c:pt>
                <c:pt idx="161">
                  <c:v>2022/09/05</c:v>
                </c:pt>
                <c:pt idx="162">
                  <c:v>2022/09/06</c:v>
                </c:pt>
                <c:pt idx="163">
                  <c:v>2022/09/07</c:v>
                </c:pt>
                <c:pt idx="164">
                  <c:v>2022/09/08</c:v>
                </c:pt>
                <c:pt idx="165">
                  <c:v>2022/09/12</c:v>
                </c:pt>
                <c:pt idx="166">
                  <c:v>2022/09/13</c:v>
                </c:pt>
                <c:pt idx="167">
                  <c:v>2022/09/14</c:v>
                </c:pt>
                <c:pt idx="168">
                  <c:v>2022/09/15</c:v>
                </c:pt>
                <c:pt idx="169">
                  <c:v>2022/09/16</c:v>
                </c:pt>
                <c:pt idx="170">
                  <c:v>2022/09/19</c:v>
                </c:pt>
                <c:pt idx="171">
                  <c:v>2022/09/20</c:v>
                </c:pt>
                <c:pt idx="172">
                  <c:v>2022/09/21</c:v>
                </c:pt>
                <c:pt idx="173">
                  <c:v>2022/09/22</c:v>
                </c:pt>
                <c:pt idx="174">
                  <c:v>2022/09/23</c:v>
                </c:pt>
                <c:pt idx="175">
                  <c:v>2022/09/26</c:v>
                </c:pt>
                <c:pt idx="176">
                  <c:v>2022/09/27</c:v>
                </c:pt>
                <c:pt idx="177">
                  <c:v>2022/09/28</c:v>
                </c:pt>
                <c:pt idx="178">
                  <c:v>2022/09/29</c:v>
                </c:pt>
                <c:pt idx="179">
                  <c:v>2022/09/30</c:v>
                </c:pt>
                <c:pt idx="180">
                  <c:v>2022/10/03</c:v>
                </c:pt>
                <c:pt idx="181">
                  <c:v>2022/10/04</c:v>
                </c:pt>
                <c:pt idx="182">
                  <c:v>2022/10/05</c:v>
                </c:pt>
                <c:pt idx="183">
                  <c:v>2022/10/06</c:v>
                </c:pt>
                <c:pt idx="184">
                  <c:v>2022/10/07</c:v>
                </c:pt>
                <c:pt idx="185">
                  <c:v>2022/10/11</c:v>
                </c:pt>
                <c:pt idx="186">
                  <c:v>2022/10/12</c:v>
                </c:pt>
                <c:pt idx="187">
                  <c:v>2022/10/13</c:v>
                </c:pt>
                <c:pt idx="188">
                  <c:v>2022/10/14</c:v>
                </c:pt>
                <c:pt idx="189">
                  <c:v>2022/10/17</c:v>
                </c:pt>
                <c:pt idx="190">
                  <c:v>2022/10/18</c:v>
                </c:pt>
                <c:pt idx="191">
                  <c:v>2022/10/19</c:v>
                </c:pt>
                <c:pt idx="192">
                  <c:v>2022/10/20</c:v>
                </c:pt>
                <c:pt idx="193">
                  <c:v>2022/10/21</c:v>
                </c:pt>
                <c:pt idx="194">
                  <c:v>2022/10/24</c:v>
                </c:pt>
                <c:pt idx="195">
                  <c:v>2022/10/25</c:v>
                </c:pt>
                <c:pt idx="196">
                  <c:v>2022/10/26</c:v>
                </c:pt>
                <c:pt idx="197">
                  <c:v>2022/10/27</c:v>
                </c:pt>
                <c:pt idx="198">
                  <c:v>2022/10/28</c:v>
                </c:pt>
                <c:pt idx="199">
                  <c:v>2022/10/31</c:v>
                </c:pt>
                <c:pt idx="200">
                  <c:v>2022/11/01</c:v>
                </c:pt>
                <c:pt idx="201">
                  <c:v>2022/11/02</c:v>
                </c:pt>
                <c:pt idx="202">
                  <c:v>2022/11/03</c:v>
                </c:pt>
                <c:pt idx="203">
                  <c:v>2022/11/04</c:v>
                </c:pt>
                <c:pt idx="204">
                  <c:v>2022/11/07</c:v>
                </c:pt>
                <c:pt idx="205">
                  <c:v>2022/11/08</c:v>
                </c:pt>
                <c:pt idx="206">
                  <c:v>2022/11/09</c:v>
                </c:pt>
                <c:pt idx="207">
                  <c:v>2022/11/10</c:v>
                </c:pt>
                <c:pt idx="208">
                  <c:v>2022/11/11</c:v>
                </c:pt>
                <c:pt idx="209">
                  <c:v>2022/11/14</c:v>
                </c:pt>
                <c:pt idx="210">
                  <c:v>2022/11/15</c:v>
                </c:pt>
                <c:pt idx="211">
                  <c:v>2022/11/16</c:v>
                </c:pt>
                <c:pt idx="212">
                  <c:v>2022/11/17</c:v>
                </c:pt>
                <c:pt idx="213">
                  <c:v>2022/11/18</c:v>
                </c:pt>
                <c:pt idx="214">
                  <c:v>2022/11/21</c:v>
                </c:pt>
                <c:pt idx="215">
                  <c:v>2022/11/22</c:v>
                </c:pt>
                <c:pt idx="216">
                  <c:v>2022/11/23</c:v>
                </c:pt>
                <c:pt idx="217">
                  <c:v>2022/11/24</c:v>
                </c:pt>
                <c:pt idx="218">
                  <c:v>2022/11/25</c:v>
                </c:pt>
                <c:pt idx="219">
                  <c:v>2022/11/28</c:v>
                </c:pt>
                <c:pt idx="220">
                  <c:v>2022/11/29</c:v>
                </c:pt>
                <c:pt idx="221">
                  <c:v>2022/11/30</c:v>
                </c:pt>
                <c:pt idx="222">
                  <c:v>2022/12/01</c:v>
                </c:pt>
                <c:pt idx="223">
                  <c:v>2022/12/02</c:v>
                </c:pt>
                <c:pt idx="224">
                  <c:v>2022/12/05</c:v>
                </c:pt>
                <c:pt idx="225">
                  <c:v>2022/12/06</c:v>
                </c:pt>
                <c:pt idx="226">
                  <c:v>2022/12/07</c:v>
                </c:pt>
                <c:pt idx="227">
                  <c:v>2022/12/08</c:v>
                </c:pt>
                <c:pt idx="228">
                  <c:v>2022/12/09</c:v>
                </c:pt>
                <c:pt idx="229">
                  <c:v>2022/12/12</c:v>
                </c:pt>
                <c:pt idx="230">
                  <c:v>2022/12/13</c:v>
                </c:pt>
                <c:pt idx="231">
                  <c:v>2022/12/14</c:v>
                </c:pt>
                <c:pt idx="232">
                  <c:v>2022/12/15</c:v>
                </c:pt>
                <c:pt idx="233">
                  <c:v>2022/12/16</c:v>
                </c:pt>
                <c:pt idx="234">
                  <c:v>2022/12/19</c:v>
                </c:pt>
                <c:pt idx="235">
                  <c:v>2022/12/20</c:v>
                </c:pt>
                <c:pt idx="236">
                  <c:v>2022/12/21</c:v>
                </c:pt>
                <c:pt idx="237">
                  <c:v>2022/12/22</c:v>
                </c:pt>
                <c:pt idx="238">
                  <c:v>2022/12/23</c:v>
                </c:pt>
                <c:pt idx="239">
                  <c:v>2022/12/26</c:v>
                </c:pt>
                <c:pt idx="240">
                  <c:v>2022/12/27</c:v>
                </c:pt>
                <c:pt idx="241">
                  <c:v>2022/12/28</c:v>
                </c:pt>
                <c:pt idx="242">
                  <c:v>2022/12/29</c:v>
                </c:pt>
                <c:pt idx="243">
                  <c:v>2022/12/30</c:v>
                </c:pt>
                <c:pt idx="244">
                  <c:v>2023/1/3</c:v>
                </c:pt>
                <c:pt idx="245">
                  <c:v>2023/1/4</c:v>
                </c:pt>
                <c:pt idx="246">
                  <c:v>2023/1/5</c:v>
                </c:pt>
                <c:pt idx="247">
                  <c:v>2023/1/6</c:v>
                </c:pt>
                <c:pt idx="248">
                  <c:v>2023/1/9</c:v>
                </c:pt>
                <c:pt idx="249">
                  <c:v>2023/1/10</c:v>
                </c:pt>
                <c:pt idx="250">
                  <c:v>2023/1/11</c:v>
                </c:pt>
                <c:pt idx="251">
                  <c:v>2023/1/12</c:v>
                </c:pt>
                <c:pt idx="252">
                  <c:v>2023/1/13</c:v>
                </c:pt>
                <c:pt idx="253">
                  <c:v>2023/1/16</c:v>
                </c:pt>
                <c:pt idx="254">
                  <c:v>2023/1/17</c:v>
                </c:pt>
                <c:pt idx="255">
                  <c:v>2023/1/30</c:v>
                </c:pt>
                <c:pt idx="256">
                  <c:v>2023/1/31</c:v>
                </c:pt>
                <c:pt idx="257">
                  <c:v>2023/2//1</c:v>
                </c:pt>
                <c:pt idx="258">
                  <c:v>2023/2//2</c:v>
                </c:pt>
                <c:pt idx="259">
                  <c:v>2023/2//3</c:v>
                </c:pt>
                <c:pt idx="260">
                  <c:v>2023/2//6</c:v>
                </c:pt>
                <c:pt idx="261">
                  <c:v>2023/2//7</c:v>
                </c:pt>
                <c:pt idx="262">
                  <c:v>2023/2//8</c:v>
                </c:pt>
                <c:pt idx="263">
                  <c:v>2023/2//9</c:v>
                </c:pt>
                <c:pt idx="264">
                  <c:v>2023/2//10</c:v>
                </c:pt>
                <c:pt idx="265">
                  <c:v>2023/2//13</c:v>
                </c:pt>
                <c:pt idx="266">
                  <c:v>2023/2//14</c:v>
                </c:pt>
                <c:pt idx="267">
                  <c:v>2023/2//15</c:v>
                </c:pt>
                <c:pt idx="268">
                  <c:v>2023/2//16</c:v>
                </c:pt>
                <c:pt idx="269">
                  <c:v>2023/2//17</c:v>
                </c:pt>
                <c:pt idx="270">
                  <c:v>2023/2//20</c:v>
                </c:pt>
                <c:pt idx="271">
                  <c:v>2023/2//21</c:v>
                </c:pt>
                <c:pt idx="272">
                  <c:v>2023/2//22</c:v>
                </c:pt>
                <c:pt idx="273">
                  <c:v>2023/2//23</c:v>
                </c:pt>
                <c:pt idx="274">
                  <c:v>2023/2//24</c:v>
                </c:pt>
                <c:pt idx="275">
                  <c:v>2023/3//1</c:v>
                </c:pt>
                <c:pt idx="276">
                  <c:v>2023/3//2</c:v>
                </c:pt>
                <c:pt idx="277">
                  <c:v>2023/3//3</c:v>
                </c:pt>
                <c:pt idx="278">
                  <c:v>2023/3//6</c:v>
                </c:pt>
                <c:pt idx="279">
                  <c:v>2023/3//7</c:v>
                </c:pt>
                <c:pt idx="280">
                  <c:v>2023/3//8</c:v>
                </c:pt>
                <c:pt idx="281">
                  <c:v>2023/3//9</c:v>
                </c:pt>
                <c:pt idx="282">
                  <c:v>2023/3//10</c:v>
                </c:pt>
                <c:pt idx="283">
                  <c:v>2023/3//13</c:v>
                </c:pt>
                <c:pt idx="284">
                  <c:v>2023/3//14</c:v>
                </c:pt>
                <c:pt idx="285">
                  <c:v>2023/3//15</c:v>
                </c:pt>
                <c:pt idx="286">
                  <c:v>2023/3//16</c:v>
                </c:pt>
                <c:pt idx="287">
                  <c:v>2023/3//17</c:v>
                </c:pt>
                <c:pt idx="288">
                  <c:v>2023/3//20</c:v>
                </c:pt>
                <c:pt idx="289">
                  <c:v>2023/3//21</c:v>
                </c:pt>
                <c:pt idx="290">
                  <c:v>2023/3//22</c:v>
                </c:pt>
                <c:pt idx="291">
                  <c:v>2023/3//23</c:v>
                </c:pt>
                <c:pt idx="292">
                  <c:v>2023/3//24</c:v>
                </c:pt>
                <c:pt idx="293">
                  <c:v>2023/3//27</c:v>
                </c:pt>
                <c:pt idx="294">
                  <c:v>2023/3//28</c:v>
                </c:pt>
                <c:pt idx="295">
                  <c:v>2023/3//29</c:v>
                </c:pt>
                <c:pt idx="296">
                  <c:v>2023/3//30</c:v>
                </c:pt>
                <c:pt idx="297">
                  <c:v>2023/3//31</c:v>
                </c:pt>
                <c:pt idx="298">
                  <c:v>2023/4//06</c:v>
                </c:pt>
                <c:pt idx="299">
                  <c:v>2023/4//07</c:v>
                </c:pt>
                <c:pt idx="300">
                  <c:v>2023/4//10</c:v>
                </c:pt>
                <c:pt idx="301">
                  <c:v>2023/4//11</c:v>
                </c:pt>
                <c:pt idx="302">
                  <c:v>2023/4//12</c:v>
                </c:pt>
                <c:pt idx="303">
                  <c:v>2023/4//13</c:v>
                </c:pt>
                <c:pt idx="304">
                  <c:v>2023/4//14</c:v>
                </c:pt>
                <c:pt idx="305">
                  <c:v>2023/4//17</c:v>
                </c:pt>
                <c:pt idx="306">
                  <c:v>2023/4//18</c:v>
                </c:pt>
                <c:pt idx="307">
                  <c:v>2023/4//19</c:v>
                </c:pt>
                <c:pt idx="308">
                  <c:v>2023/4//20</c:v>
                </c:pt>
                <c:pt idx="309">
                  <c:v>2023/4//21</c:v>
                </c:pt>
                <c:pt idx="310">
                  <c:v>2023/4//24</c:v>
                </c:pt>
                <c:pt idx="311">
                  <c:v>2023/4//25</c:v>
                </c:pt>
                <c:pt idx="312">
                  <c:v>2023/4//26</c:v>
                </c:pt>
                <c:pt idx="313">
                  <c:v>2023/4//27</c:v>
                </c:pt>
                <c:pt idx="314">
                  <c:v>2023/4//28</c:v>
                </c:pt>
                <c:pt idx="315">
                  <c:v>2023/5//2</c:v>
                </c:pt>
                <c:pt idx="316">
                  <c:v>2023/5//3</c:v>
                </c:pt>
                <c:pt idx="317">
                  <c:v>2023/5//4</c:v>
                </c:pt>
                <c:pt idx="318">
                  <c:v>2023/5//5</c:v>
                </c:pt>
                <c:pt idx="319">
                  <c:v>2023/5//8</c:v>
                </c:pt>
                <c:pt idx="320">
                  <c:v>2023/5//9</c:v>
                </c:pt>
                <c:pt idx="321">
                  <c:v>2023/5//10</c:v>
                </c:pt>
                <c:pt idx="322">
                  <c:v>2023/5//11</c:v>
                </c:pt>
                <c:pt idx="323">
                  <c:v>2023/5//12</c:v>
                </c:pt>
                <c:pt idx="324">
                  <c:v>2023/5//15</c:v>
                </c:pt>
                <c:pt idx="325">
                  <c:v>2023/5//16</c:v>
                </c:pt>
                <c:pt idx="326">
                  <c:v>2023/5//17</c:v>
                </c:pt>
                <c:pt idx="327">
                  <c:v>2023/5//18</c:v>
                </c:pt>
                <c:pt idx="328">
                  <c:v>2023/5//19</c:v>
                </c:pt>
                <c:pt idx="329">
                  <c:v>2023/5//22</c:v>
                </c:pt>
                <c:pt idx="330">
                  <c:v>2023/5//23</c:v>
                </c:pt>
                <c:pt idx="331">
                  <c:v>2023/5//24</c:v>
                </c:pt>
                <c:pt idx="332">
                  <c:v>2023/5//25</c:v>
                </c:pt>
                <c:pt idx="333">
                  <c:v>2023/5//26</c:v>
                </c:pt>
                <c:pt idx="334">
                  <c:v>2023/5//29</c:v>
                </c:pt>
                <c:pt idx="335">
                  <c:v>2023/5//30</c:v>
                </c:pt>
                <c:pt idx="336">
                  <c:v>2023/5//31</c:v>
                </c:pt>
                <c:pt idx="337">
                  <c:v>2023/6//1</c:v>
                </c:pt>
                <c:pt idx="338">
                  <c:v>2023/6//2</c:v>
                </c:pt>
                <c:pt idx="339">
                  <c:v>2023/6/5</c:v>
                </c:pt>
                <c:pt idx="340">
                  <c:v>2023/6/6</c:v>
                </c:pt>
                <c:pt idx="341">
                  <c:v>2023/6/7</c:v>
                </c:pt>
                <c:pt idx="342">
                  <c:v>2023/6/8</c:v>
                </c:pt>
                <c:pt idx="343">
                  <c:v>2023/6/9</c:v>
                </c:pt>
                <c:pt idx="344">
                  <c:v>2023/6/12</c:v>
                </c:pt>
                <c:pt idx="345">
                  <c:v>2023/6/13</c:v>
                </c:pt>
                <c:pt idx="346">
                  <c:v>2023/6/14</c:v>
                </c:pt>
                <c:pt idx="347">
                  <c:v>2023/6/15</c:v>
                </c:pt>
                <c:pt idx="348">
                  <c:v>2023/6/16</c:v>
                </c:pt>
                <c:pt idx="349">
                  <c:v>2023/6/19</c:v>
                </c:pt>
                <c:pt idx="350">
                  <c:v>2023/6/20</c:v>
                </c:pt>
                <c:pt idx="351">
                  <c:v>2023/6/21</c:v>
                </c:pt>
                <c:pt idx="352">
                  <c:v>2023/6/26</c:v>
                </c:pt>
                <c:pt idx="353">
                  <c:v>2023/6/27</c:v>
                </c:pt>
                <c:pt idx="354">
                  <c:v>2023/6/28</c:v>
                </c:pt>
                <c:pt idx="355">
                  <c:v>2023/6/29</c:v>
                </c:pt>
                <c:pt idx="356">
                  <c:v>2023/6/30</c:v>
                </c:pt>
                <c:pt idx="357">
                  <c:v>2023/7/3</c:v>
                </c:pt>
                <c:pt idx="358">
                  <c:v>2023/7/4</c:v>
                </c:pt>
                <c:pt idx="359">
                  <c:v>2023/7/5</c:v>
                </c:pt>
                <c:pt idx="360">
                  <c:v>2023/7/6</c:v>
                </c:pt>
                <c:pt idx="361">
                  <c:v>2023/7/7</c:v>
                </c:pt>
                <c:pt idx="362">
                  <c:v>2023/7/10</c:v>
                </c:pt>
                <c:pt idx="363">
                  <c:v>2023/7/11</c:v>
                </c:pt>
                <c:pt idx="364">
                  <c:v>2023/7/12</c:v>
                </c:pt>
                <c:pt idx="365">
                  <c:v>2023/7/13</c:v>
                </c:pt>
                <c:pt idx="366">
                  <c:v>2023/7/14</c:v>
                </c:pt>
                <c:pt idx="367">
                  <c:v>2023/7/17</c:v>
                </c:pt>
                <c:pt idx="368">
                  <c:v>2023/7/18</c:v>
                </c:pt>
                <c:pt idx="369">
                  <c:v>2023/7/19</c:v>
                </c:pt>
                <c:pt idx="370">
                  <c:v>2023/7/20</c:v>
                </c:pt>
                <c:pt idx="371">
                  <c:v>2023/7/21</c:v>
                </c:pt>
                <c:pt idx="372">
                  <c:v>2023/7/24</c:v>
                </c:pt>
                <c:pt idx="373">
                  <c:v>2023/7/25</c:v>
                </c:pt>
                <c:pt idx="374">
                  <c:v>2023/7/26</c:v>
                </c:pt>
                <c:pt idx="375">
                  <c:v>2023/7/27</c:v>
                </c:pt>
                <c:pt idx="376">
                  <c:v>2023/7/28</c:v>
                </c:pt>
                <c:pt idx="377">
                  <c:v>2023/7/31</c:v>
                </c:pt>
                <c:pt idx="378">
                  <c:v>2023/8/1</c:v>
                </c:pt>
                <c:pt idx="379">
                  <c:v>2023/8/2</c:v>
                </c:pt>
                <c:pt idx="380">
                  <c:v>2023/8/4</c:v>
                </c:pt>
                <c:pt idx="381">
                  <c:v>2023/8/7</c:v>
                </c:pt>
                <c:pt idx="382">
                  <c:v>2023/8/8</c:v>
                </c:pt>
                <c:pt idx="383">
                  <c:v>2023/8/9</c:v>
                </c:pt>
                <c:pt idx="384">
                  <c:v>2023/8/10</c:v>
                </c:pt>
                <c:pt idx="385">
                  <c:v>2023/8/11</c:v>
                </c:pt>
                <c:pt idx="386">
                  <c:v>2023/8/14</c:v>
                </c:pt>
                <c:pt idx="387">
                  <c:v>2023/8/15</c:v>
                </c:pt>
                <c:pt idx="388">
                  <c:v>2023/8/16</c:v>
                </c:pt>
                <c:pt idx="389">
                  <c:v>2023/8/17</c:v>
                </c:pt>
                <c:pt idx="390">
                  <c:v>2023/8/18</c:v>
                </c:pt>
                <c:pt idx="391">
                  <c:v>2023/8/21</c:v>
                </c:pt>
                <c:pt idx="392">
                  <c:v>2023/8/22</c:v>
                </c:pt>
                <c:pt idx="393">
                  <c:v>2023/8/23</c:v>
                </c:pt>
                <c:pt idx="394">
                  <c:v>2023/8/24</c:v>
                </c:pt>
                <c:pt idx="395">
                  <c:v>2023/8/25</c:v>
                </c:pt>
                <c:pt idx="396">
                  <c:v>2023/8/28</c:v>
                </c:pt>
                <c:pt idx="397">
                  <c:v>2023/8/29</c:v>
                </c:pt>
                <c:pt idx="398">
                  <c:v>2023/8/30</c:v>
                </c:pt>
                <c:pt idx="399">
                  <c:v>2023/8/31</c:v>
                </c:pt>
                <c:pt idx="400">
                  <c:v>2023/9/1</c:v>
                </c:pt>
                <c:pt idx="401">
                  <c:v>2023/9/4</c:v>
                </c:pt>
                <c:pt idx="402">
                  <c:v>2023/9/5</c:v>
                </c:pt>
                <c:pt idx="403">
                  <c:v>2023/9/6</c:v>
                </c:pt>
                <c:pt idx="404">
                  <c:v>2023/9/7</c:v>
                </c:pt>
                <c:pt idx="405">
                  <c:v>2023/9/8</c:v>
                </c:pt>
                <c:pt idx="406">
                  <c:v>2023/9/11</c:v>
                </c:pt>
                <c:pt idx="407">
                  <c:v>2023/9/12</c:v>
                </c:pt>
                <c:pt idx="408">
                  <c:v>2023/9/13</c:v>
                </c:pt>
                <c:pt idx="409">
                  <c:v>2023/9/14</c:v>
                </c:pt>
                <c:pt idx="410">
                  <c:v>2023/9/15</c:v>
                </c:pt>
                <c:pt idx="411">
                  <c:v>2023/9/18</c:v>
                </c:pt>
                <c:pt idx="412">
                  <c:v>2023/9/19</c:v>
                </c:pt>
                <c:pt idx="413">
                  <c:v>2023/9/20</c:v>
                </c:pt>
                <c:pt idx="414">
                  <c:v>2023/9/21</c:v>
                </c:pt>
                <c:pt idx="415">
                  <c:v>2023/9/22</c:v>
                </c:pt>
                <c:pt idx="416">
                  <c:v>2023/9/25</c:v>
                </c:pt>
                <c:pt idx="417">
                  <c:v>2023/9/26</c:v>
                </c:pt>
                <c:pt idx="418">
                  <c:v>2023/9/27</c:v>
                </c:pt>
                <c:pt idx="419">
                  <c:v>2023/9/28</c:v>
                </c:pt>
                <c:pt idx="420">
                  <c:v>2023/10/2</c:v>
                </c:pt>
                <c:pt idx="421">
                  <c:v>2023/10/3</c:v>
                </c:pt>
                <c:pt idx="422">
                  <c:v>2023/10/4</c:v>
                </c:pt>
                <c:pt idx="423">
                  <c:v>2023/10/5</c:v>
                </c:pt>
                <c:pt idx="424">
                  <c:v>2023/10/6</c:v>
                </c:pt>
                <c:pt idx="425">
                  <c:v>2023/10/11</c:v>
                </c:pt>
                <c:pt idx="426">
                  <c:v>2023/10/12</c:v>
                </c:pt>
                <c:pt idx="427">
                  <c:v>2023/10/13</c:v>
                </c:pt>
                <c:pt idx="428">
                  <c:v>2023/10/16</c:v>
                </c:pt>
                <c:pt idx="429">
                  <c:v>2023/10/17</c:v>
                </c:pt>
                <c:pt idx="430">
                  <c:v>2023/10/18</c:v>
                </c:pt>
                <c:pt idx="431">
                  <c:v>2023/10/19</c:v>
                </c:pt>
                <c:pt idx="432">
                  <c:v>2023/10/20</c:v>
                </c:pt>
                <c:pt idx="433">
                  <c:v>2023/10/23</c:v>
                </c:pt>
                <c:pt idx="434">
                  <c:v>2023/10/24</c:v>
                </c:pt>
                <c:pt idx="435">
                  <c:v>2023/10/25</c:v>
                </c:pt>
                <c:pt idx="436">
                  <c:v>2023/10/26</c:v>
                </c:pt>
                <c:pt idx="437">
                  <c:v>2023/10/27</c:v>
                </c:pt>
                <c:pt idx="438">
                  <c:v>2023/10/30</c:v>
                </c:pt>
                <c:pt idx="439">
                  <c:v>2023/10/31</c:v>
                </c:pt>
                <c:pt idx="440">
                  <c:v>2023/11/1</c:v>
                </c:pt>
                <c:pt idx="441">
                  <c:v>2023/11/2</c:v>
                </c:pt>
                <c:pt idx="442">
                  <c:v>2023/11/3</c:v>
                </c:pt>
                <c:pt idx="443">
                  <c:v>2023/11/6</c:v>
                </c:pt>
                <c:pt idx="444">
                  <c:v>2023/11/7</c:v>
                </c:pt>
                <c:pt idx="445">
                  <c:v>2023/11/8</c:v>
                </c:pt>
                <c:pt idx="446">
                  <c:v>2023/11/9</c:v>
                </c:pt>
                <c:pt idx="447">
                  <c:v>2023/11/10</c:v>
                </c:pt>
                <c:pt idx="448">
                  <c:v>2023/11/13</c:v>
                </c:pt>
                <c:pt idx="449">
                  <c:v>2023/11/14</c:v>
                </c:pt>
                <c:pt idx="450">
                  <c:v>2023/11/15</c:v>
                </c:pt>
                <c:pt idx="451">
                  <c:v>2023/11/16</c:v>
                </c:pt>
                <c:pt idx="452">
                  <c:v>2023/11/17</c:v>
                </c:pt>
                <c:pt idx="453">
                  <c:v>2023/11/20</c:v>
                </c:pt>
                <c:pt idx="454">
                  <c:v>2023/11/21</c:v>
                </c:pt>
                <c:pt idx="455">
                  <c:v>2023/11/22</c:v>
                </c:pt>
                <c:pt idx="456">
                  <c:v>2023/11/23</c:v>
                </c:pt>
                <c:pt idx="457">
                  <c:v>2023/11/24</c:v>
                </c:pt>
                <c:pt idx="458">
                  <c:v>2023/11/27</c:v>
                </c:pt>
                <c:pt idx="459">
                  <c:v>2023/11/28</c:v>
                </c:pt>
                <c:pt idx="460">
                  <c:v>2023/11/29</c:v>
                </c:pt>
                <c:pt idx="461">
                  <c:v>2023/11/30</c:v>
                </c:pt>
                <c:pt idx="462">
                  <c:v>2023/12/1</c:v>
                </c:pt>
                <c:pt idx="463">
                  <c:v>2023/12/4</c:v>
                </c:pt>
                <c:pt idx="464">
                  <c:v>2023/12/5</c:v>
                </c:pt>
                <c:pt idx="465">
                  <c:v>2023/12/6</c:v>
                </c:pt>
                <c:pt idx="466">
                  <c:v>2023/12/7</c:v>
                </c:pt>
                <c:pt idx="467">
                  <c:v>2023/12/8</c:v>
                </c:pt>
                <c:pt idx="468">
                  <c:v>2023/12/11</c:v>
                </c:pt>
                <c:pt idx="469">
                  <c:v>2023/12/12</c:v>
                </c:pt>
                <c:pt idx="470">
                  <c:v>2023/12/13</c:v>
                </c:pt>
                <c:pt idx="471">
                  <c:v>2023/12/14</c:v>
                </c:pt>
                <c:pt idx="472">
                  <c:v>2023/12/15</c:v>
                </c:pt>
                <c:pt idx="473">
                  <c:v>2023/12/18</c:v>
                </c:pt>
                <c:pt idx="474">
                  <c:v>2023/12/19</c:v>
                </c:pt>
                <c:pt idx="475">
                  <c:v>2023/12/20</c:v>
                </c:pt>
                <c:pt idx="476">
                  <c:v>2023/12/21</c:v>
                </c:pt>
                <c:pt idx="477">
                  <c:v>2023/12/22</c:v>
                </c:pt>
                <c:pt idx="478">
                  <c:v>2023/12/25</c:v>
                </c:pt>
                <c:pt idx="479">
                  <c:v>2023/12/26</c:v>
                </c:pt>
                <c:pt idx="480">
                  <c:v>2023/12/27</c:v>
                </c:pt>
                <c:pt idx="481">
                  <c:v>2023/12/28</c:v>
                </c:pt>
                <c:pt idx="482">
                  <c:v>2023/12/29</c:v>
                </c:pt>
                <c:pt idx="483">
                  <c:v>2024/1/2</c:v>
                </c:pt>
                <c:pt idx="484">
                  <c:v>2024/1/3</c:v>
                </c:pt>
                <c:pt idx="485">
                  <c:v>2024/1/4</c:v>
                </c:pt>
                <c:pt idx="486">
                  <c:v>2024/1/5</c:v>
                </c:pt>
                <c:pt idx="487">
                  <c:v>2024/1/8</c:v>
                </c:pt>
                <c:pt idx="488">
                  <c:v>2024/1/9</c:v>
                </c:pt>
                <c:pt idx="489">
                  <c:v>2024/1/10</c:v>
                </c:pt>
                <c:pt idx="490">
                  <c:v>2024/1/11</c:v>
                </c:pt>
                <c:pt idx="491">
                  <c:v>2024/1/12</c:v>
                </c:pt>
                <c:pt idx="492">
                  <c:v>2024/1/15</c:v>
                </c:pt>
                <c:pt idx="493">
                  <c:v>2024/1/16</c:v>
                </c:pt>
                <c:pt idx="494">
                  <c:v>2024/1/17</c:v>
                </c:pt>
                <c:pt idx="495">
                  <c:v>2024/1/18</c:v>
                </c:pt>
                <c:pt idx="496">
                  <c:v>2024/1/19</c:v>
                </c:pt>
                <c:pt idx="497">
                  <c:v>2024/1/22</c:v>
                </c:pt>
                <c:pt idx="498">
                  <c:v>2024/1/23</c:v>
                </c:pt>
                <c:pt idx="499">
                  <c:v>2024/1/24</c:v>
                </c:pt>
                <c:pt idx="500">
                  <c:v>2024/1/25</c:v>
                </c:pt>
                <c:pt idx="501">
                  <c:v>2024/1/26</c:v>
                </c:pt>
                <c:pt idx="502">
                  <c:v>2024/1/29</c:v>
                </c:pt>
                <c:pt idx="503">
                  <c:v>2024/1/30</c:v>
                </c:pt>
                <c:pt idx="504">
                  <c:v>2024/1/31</c:v>
                </c:pt>
                <c:pt idx="505">
                  <c:v>2024/2/1</c:v>
                </c:pt>
                <c:pt idx="506">
                  <c:v>2024/2/2</c:v>
                </c:pt>
                <c:pt idx="507">
                  <c:v>2024/2/5</c:v>
                </c:pt>
                <c:pt idx="508">
                  <c:v>2024/2/15</c:v>
                </c:pt>
                <c:pt idx="509">
                  <c:v>2024/2/16</c:v>
                </c:pt>
                <c:pt idx="510">
                  <c:v>2024/2/19</c:v>
                </c:pt>
                <c:pt idx="511">
                  <c:v>2024/2/20</c:v>
                </c:pt>
                <c:pt idx="512">
                  <c:v>2024/2/21</c:v>
                </c:pt>
                <c:pt idx="513">
                  <c:v>2024/2/22</c:v>
                </c:pt>
                <c:pt idx="514">
                  <c:v>2024/2/23</c:v>
                </c:pt>
                <c:pt idx="515">
                  <c:v>2024/2/26</c:v>
                </c:pt>
                <c:pt idx="516">
                  <c:v>2024/2/27</c:v>
                </c:pt>
                <c:pt idx="517">
                  <c:v>2024/2/29</c:v>
                </c:pt>
                <c:pt idx="518">
                  <c:v>2024/3/1</c:v>
                </c:pt>
                <c:pt idx="519">
                  <c:v>2024/3/4</c:v>
                </c:pt>
                <c:pt idx="520">
                  <c:v>2024/3/5</c:v>
                </c:pt>
                <c:pt idx="521">
                  <c:v>2024/3/6</c:v>
                </c:pt>
                <c:pt idx="522">
                  <c:v>2024/3/7</c:v>
                </c:pt>
                <c:pt idx="523">
                  <c:v>2024/3/8</c:v>
                </c:pt>
                <c:pt idx="524">
                  <c:v>2024/3/11</c:v>
                </c:pt>
                <c:pt idx="525">
                  <c:v>2024/3/12</c:v>
                </c:pt>
                <c:pt idx="526">
                  <c:v>2024/3/13</c:v>
                </c:pt>
                <c:pt idx="527">
                  <c:v>2024/3/14</c:v>
                </c:pt>
                <c:pt idx="528">
                  <c:v>2024/3/15</c:v>
                </c:pt>
                <c:pt idx="529">
                  <c:v>2024/3/18</c:v>
                </c:pt>
                <c:pt idx="530">
                  <c:v>2024/3/19</c:v>
                </c:pt>
                <c:pt idx="531">
                  <c:v>2024/3/20</c:v>
                </c:pt>
                <c:pt idx="532">
                  <c:v>2024/3/21</c:v>
                </c:pt>
                <c:pt idx="533">
                  <c:v>2024/3/22</c:v>
                </c:pt>
                <c:pt idx="534">
                  <c:v>2024/3/25</c:v>
                </c:pt>
                <c:pt idx="535">
                  <c:v>2024/3/26</c:v>
                </c:pt>
                <c:pt idx="536">
                  <c:v>2024/3/27</c:v>
                </c:pt>
                <c:pt idx="537">
                  <c:v>2024/3/28</c:v>
                </c:pt>
                <c:pt idx="538">
                  <c:v>2024/3/29</c:v>
                </c:pt>
                <c:pt idx="539">
                  <c:v>2024/4/1</c:v>
                </c:pt>
                <c:pt idx="540">
                  <c:v>2024/4/2</c:v>
                </c:pt>
                <c:pt idx="541">
                  <c:v>2024/4/3</c:v>
                </c:pt>
                <c:pt idx="542">
                  <c:v>2024/4/8</c:v>
                </c:pt>
                <c:pt idx="543">
                  <c:v>2024/4/9</c:v>
                </c:pt>
                <c:pt idx="544">
                  <c:v>2024/4/10</c:v>
                </c:pt>
                <c:pt idx="545">
                  <c:v>2024/4/11</c:v>
                </c:pt>
                <c:pt idx="546">
                  <c:v>2024/4/12</c:v>
                </c:pt>
                <c:pt idx="547">
                  <c:v>2024/4/15</c:v>
                </c:pt>
                <c:pt idx="548">
                  <c:v>2024/4/16</c:v>
                </c:pt>
                <c:pt idx="549">
                  <c:v>2024/4/17</c:v>
                </c:pt>
                <c:pt idx="550">
                  <c:v>2024/4/18</c:v>
                </c:pt>
                <c:pt idx="551">
                  <c:v>2024/4/19</c:v>
                </c:pt>
                <c:pt idx="552">
                  <c:v>2024/4/22</c:v>
                </c:pt>
                <c:pt idx="553">
                  <c:v>2024/4/23</c:v>
                </c:pt>
                <c:pt idx="554">
                  <c:v>2024/4/24</c:v>
                </c:pt>
                <c:pt idx="555">
                  <c:v>2024/4/25</c:v>
                </c:pt>
                <c:pt idx="556">
                  <c:v>2024/4/26</c:v>
                </c:pt>
                <c:pt idx="557">
                  <c:v>2024/4/29</c:v>
                </c:pt>
                <c:pt idx="558">
                  <c:v>2024/4/30</c:v>
                </c:pt>
                <c:pt idx="559">
                  <c:v>2024/5/2</c:v>
                </c:pt>
                <c:pt idx="560">
                  <c:v>2024/5/3</c:v>
                </c:pt>
                <c:pt idx="561">
                  <c:v>2024/5/6</c:v>
                </c:pt>
                <c:pt idx="562">
                  <c:v>2024/5/7</c:v>
                </c:pt>
                <c:pt idx="563">
                  <c:v>2024/5/8</c:v>
                </c:pt>
                <c:pt idx="564">
                  <c:v>2024/5/9</c:v>
                </c:pt>
                <c:pt idx="565">
                  <c:v>2024/5/10</c:v>
                </c:pt>
                <c:pt idx="566">
                  <c:v>2024/5/13</c:v>
                </c:pt>
                <c:pt idx="567">
                  <c:v>2024/5/14</c:v>
                </c:pt>
                <c:pt idx="568">
                  <c:v>2024/5/15</c:v>
                </c:pt>
                <c:pt idx="569">
                  <c:v>2024/5/16</c:v>
                </c:pt>
                <c:pt idx="570">
                  <c:v>2024/5/17</c:v>
                </c:pt>
                <c:pt idx="571">
                  <c:v>2024/5/20</c:v>
                </c:pt>
                <c:pt idx="572">
                  <c:v>2024/5/21</c:v>
                </c:pt>
                <c:pt idx="573">
                  <c:v>2024/5/22</c:v>
                </c:pt>
                <c:pt idx="574">
                  <c:v>2024/5/23</c:v>
                </c:pt>
                <c:pt idx="575">
                  <c:v>2024/5/24</c:v>
                </c:pt>
                <c:pt idx="576">
                  <c:v>2024/5/27</c:v>
                </c:pt>
                <c:pt idx="577">
                  <c:v>2024/5/28</c:v>
                </c:pt>
                <c:pt idx="578">
                  <c:v>2024/5/29</c:v>
                </c:pt>
                <c:pt idx="579">
                  <c:v>2024/5/30</c:v>
                </c:pt>
                <c:pt idx="580">
                  <c:v>2024/5/31</c:v>
                </c:pt>
                <c:pt idx="581">
                  <c:v>2024/6/3</c:v>
                </c:pt>
                <c:pt idx="582">
                  <c:v>2024/6/4</c:v>
                </c:pt>
                <c:pt idx="583">
                  <c:v>2024/6/5</c:v>
                </c:pt>
                <c:pt idx="584">
                  <c:v>2024/6/6</c:v>
                </c:pt>
                <c:pt idx="585">
                  <c:v>2024/6/7</c:v>
                </c:pt>
                <c:pt idx="586">
                  <c:v>2024/6/11</c:v>
                </c:pt>
                <c:pt idx="587">
                  <c:v>2024/6/12</c:v>
                </c:pt>
                <c:pt idx="588">
                  <c:v>2024/6/13</c:v>
                </c:pt>
                <c:pt idx="589">
                  <c:v>2024/6/14</c:v>
                </c:pt>
                <c:pt idx="590">
                  <c:v>2024/6/17</c:v>
                </c:pt>
                <c:pt idx="591">
                  <c:v>2024/6/18</c:v>
                </c:pt>
                <c:pt idx="592">
                  <c:v>2024/6/19</c:v>
                </c:pt>
                <c:pt idx="593">
                  <c:v>2024/6/20</c:v>
                </c:pt>
                <c:pt idx="594">
                  <c:v>2024/6/21</c:v>
                </c:pt>
                <c:pt idx="595">
                  <c:v>2024/6/24</c:v>
                </c:pt>
                <c:pt idx="596">
                  <c:v>2024/6/25</c:v>
                </c:pt>
                <c:pt idx="597">
                  <c:v>2024/6/26</c:v>
                </c:pt>
                <c:pt idx="598">
                  <c:v>2024/6/27</c:v>
                </c:pt>
                <c:pt idx="599">
                  <c:v>2024/6/28</c:v>
                </c:pt>
                <c:pt idx="600">
                  <c:v>2024/7/1</c:v>
                </c:pt>
                <c:pt idx="601">
                  <c:v>2024/7/2</c:v>
                </c:pt>
                <c:pt idx="602">
                  <c:v>2024/7/3</c:v>
                </c:pt>
                <c:pt idx="603">
                  <c:v>2024/7/4</c:v>
                </c:pt>
                <c:pt idx="604">
                  <c:v>2024/7/5</c:v>
                </c:pt>
                <c:pt idx="605">
                  <c:v>2024/7/8</c:v>
                </c:pt>
                <c:pt idx="606">
                  <c:v>2024/7/9</c:v>
                </c:pt>
                <c:pt idx="607">
                  <c:v>2024/7/10</c:v>
                </c:pt>
                <c:pt idx="608">
                  <c:v>2024/7/11</c:v>
                </c:pt>
                <c:pt idx="609">
                  <c:v>2024/7/12</c:v>
                </c:pt>
                <c:pt idx="610">
                  <c:v>2024/7/15</c:v>
                </c:pt>
                <c:pt idx="611">
                  <c:v>2024/7/16</c:v>
                </c:pt>
                <c:pt idx="612">
                  <c:v>2024/7/17</c:v>
                </c:pt>
                <c:pt idx="613">
                  <c:v>2024/7/18</c:v>
                </c:pt>
                <c:pt idx="614">
                  <c:v>2024/7/19</c:v>
                </c:pt>
                <c:pt idx="615">
                  <c:v>2024/7/22</c:v>
                </c:pt>
                <c:pt idx="616">
                  <c:v>2024/7/23</c:v>
                </c:pt>
                <c:pt idx="617">
                  <c:v>2024/7/26</c:v>
                </c:pt>
                <c:pt idx="618">
                  <c:v>2024/7/29</c:v>
                </c:pt>
                <c:pt idx="619">
                  <c:v>2024/7/30</c:v>
                </c:pt>
                <c:pt idx="620">
                  <c:v>2024/7/31</c:v>
                </c:pt>
                <c:pt idx="621">
                  <c:v>2024/8/1</c:v>
                </c:pt>
                <c:pt idx="622">
                  <c:v>2024/8/2</c:v>
                </c:pt>
                <c:pt idx="623">
                  <c:v>2024/8/5</c:v>
                </c:pt>
                <c:pt idx="624">
                  <c:v>2024/8/6</c:v>
                </c:pt>
                <c:pt idx="625">
                  <c:v>2024/8/7</c:v>
                </c:pt>
                <c:pt idx="626">
                  <c:v>2024/8/8</c:v>
                </c:pt>
                <c:pt idx="627">
                  <c:v>2024/8/9</c:v>
                </c:pt>
                <c:pt idx="628">
                  <c:v>2024/8/12</c:v>
                </c:pt>
                <c:pt idx="629">
                  <c:v>2024/8/13</c:v>
                </c:pt>
                <c:pt idx="630">
                  <c:v>2024/8/14</c:v>
                </c:pt>
                <c:pt idx="631">
                  <c:v>2024/8/15</c:v>
                </c:pt>
                <c:pt idx="632">
                  <c:v>2024/8/16</c:v>
                </c:pt>
                <c:pt idx="633">
                  <c:v>2024/8/19</c:v>
                </c:pt>
                <c:pt idx="634">
                  <c:v>2024/8/20</c:v>
                </c:pt>
                <c:pt idx="635">
                  <c:v>2024/8/21</c:v>
                </c:pt>
                <c:pt idx="636">
                  <c:v>2024/8/22</c:v>
                </c:pt>
                <c:pt idx="637">
                  <c:v>2024/8/23</c:v>
                </c:pt>
                <c:pt idx="638">
                  <c:v>2024/8/26</c:v>
                </c:pt>
                <c:pt idx="639">
                  <c:v>2024/8/27</c:v>
                </c:pt>
                <c:pt idx="640">
                  <c:v>2024/8/28</c:v>
                </c:pt>
                <c:pt idx="641">
                  <c:v>2024/8/29</c:v>
                </c:pt>
                <c:pt idx="642">
                  <c:v>2024/8/30</c:v>
                </c:pt>
                <c:pt idx="643">
                  <c:v>2024/9/2</c:v>
                </c:pt>
                <c:pt idx="644">
                  <c:v>2024/9/3</c:v>
                </c:pt>
                <c:pt idx="645">
                  <c:v>2024/9/4</c:v>
                </c:pt>
                <c:pt idx="646">
                  <c:v>2024/9/5</c:v>
                </c:pt>
                <c:pt idx="647">
                  <c:v>2024/9/6</c:v>
                </c:pt>
                <c:pt idx="648">
                  <c:v>2024/9/9</c:v>
                </c:pt>
                <c:pt idx="649">
                  <c:v>2024/9/10</c:v>
                </c:pt>
                <c:pt idx="650">
                  <c:v>2024/9/11</c:v>
                </c:pt>
                <c:pt idx="651">
                  <c:v>2024/9/12</c:v>
                </c:pt>
                <c:pt idx="652">
                  <c:v>2024/9/13</c:v>
                </c:pt>
                <c:pt idx="653">
                  <c:v>2024/9/16</c:v>
                </c:pt>
                <c:pt idx="654">
                  <c:v>2024/9/18</c:v>
                </c:pt>
                <c:pt idx="655">
                  <c:v>2024/9/19</c:v>
                </c:pt>
                <c:pt idx="656">
                  <c:v>2024/9/20</c:v>
                </c:pt>
                <c:pt idx="657">
                  <c:v>2024/9/23</c:v>
                </c:pt>
                <c:pt idx="658">
                  <c:v>2024/9/24</c:v>
                </c:pt>
                <c:pt idx="659">
                  <c:v>2024/9/25</c:v>
                </c:pt>
                <c:pt idx="660">
                  <c:v>2024/9/26</c:v>
                </c:pt>
                <c:pt idx="661">
                  <c:v>2024/9/27</c:v>
                </c:pt>
                <c:pt idx="662">
                  <c:v>2024/9/30</c:v>
                </c:pt>
                <c:pt idx="663">
                  <c:v>2024/10/01</c:v>
                </c:pt>
                <c:pt idx="664">
                  <c:v>2024/10/04</c:v>
                </c:pt>
                <c:pt idx="665">
                  <c:v>2024/10/07</c:v>
                </c:pt>
                <c:pt idx="666">
                  <c:v>2024/10/08</c:v>
                </c:pt>
                <c:pt idx="667">
                  <c:v>2024/10/09</c:v>
                </c:pt>
                <c:pt idx="668">
                  <c:v>2024/10/11</c:v>
                </c:pt>
                <c:pt idx="669">
                  <c:v>2024/10/14</c:v>
                </c:pt>
                <c:pt idx="670">
                  <c:v>2024/10/15</c:v>
                </c:pt>
                <c:pt idx="671">
                  <c:v>2024/10/16</c:v>
                </c:pt>
                <c:pt idx="672">
                  <c:v>2024/10/17</c:v>
                </c:pt>
                <c:pt idx="673">
                  <c:v>2024/10/18</c:v>
                </c:pt>
                <c:pt idx="674">
                  <c:v>2024/10/21</c:v>
                </c:pt>
                <c:pt idx="675">
                  <c:v>2024/10/22</c:v>
                </c:pt>
                <c:pt idx="676">
                  <c:v>2024/10/23</c:v>
                </c:pt>
                <c:pt idx="677">
                  <c:v>2024/10/24</c:v>
                </c:pt>
                <c:pt idx="678">
                  <c:v>2024/10/25</c:v>
                </c:pt>
                <c:pt idx="679">
                  <c:v>2024/10/28</c:v>
                </c:pt>
                <c:pt idx="680">
                  <c:v>2024/10/29</c:v>
                </c:pt>
                <c:pt idx="681">
                  <c:v>2024/10/30</c:v>
                </c:pt>
                <c:pt idx="682">
                  <c:v>2024/11/1</c:v>
                </c:pt>
                <c:pt idx="683">
                  <c:v>2024/11/4</c:v>
                </c:pt>
                <c:pt idx="684">
                  <c:v>2024/11/5</c:v>
                </c:pt>
                <c:pt idx="685">
                  <c:v>2024/11/6</c:v>
                </c:pt>
                <c:pt idx="686">
                  <c:v>2024/11/7</c:v>
                </c:pt>
                <c:pt idx="687">
                  <c:v>2024/11/8</c:v>
                </c:pt>
                <c:pt idx="688">
                  <c:v>2024/11/11</c:v>
                </c:pt>
                <c:pt idx="689">
                  <c:v>2024/11/12</c:v>
                </c:pt>
                <c:pt idx="690">
                  <c:v>2024/11/13</c:v>
                </c:pt>
                <c:pt idx="691">
                  <c:v>2024/11/14</c:v>
                </c:pt>
                <c:pt idx="692">
                  <c:v>2024/11/15</c:v>
                </c:pt>
                <c:pt idx="693">
                  <c:v>2024/11/18</c:v>
                </c:pt>
                <c:pt idx="694">
                  <c:v>2024/11/19</c:v>
                </c:pt>
                <c:pt idx="695">
                  <c:v>2024/11/20</c:v>
                </c:pt>
                <c:pt idx="696">
                  <c:v>2024/11/21</c:v>
                </c:pt>
                <c:pt idx="697">
                  <c:v>2024/11/22</c:v>
                </c:pt>
                <c:pt idx="698">
                  <c:v>2024/11/25</c:v>
                </c:pt>
                <c:pt idx="699">
                  <c:v>2024/11/26</c:v>
                </c:pt>
                <c:pt idx="700">
                  <c:v>2024/11/27</c:v>
                </c:pt>
                <c:pt idx="701">
                  <c:v>2024/11/28</c:v>
                </c:pt>
                <c:pt idx="702">
                  <c:v>2024/11/29</c:v>
                </c:pt>
                <c:pt idx="703">
                  <c:v>2024/12/2</c:v>
                </c:pt>
                <c:pt idx="704">
                  <c:v>2024/12/3</c:v>
                </c:pt>
                <c:pt idx="705">
                  <c:v>2024/12/4</c:v>
                </c:pt>
                <c:pt idx="706">
                  <c:v>2024/12/5</c:v>
                </c:pt>
                <c:pt idx="707">
                  <c:v>2024/12/6</c:v>
                </c:pt>
                <c:pt idx="708">
                  <c:v>2024/12/9</c:v>
                </c:pt>
                <c:pt idx="709">
                  <c:v>2024/12/10</c:v>
                </c:pt>
                <c:pt idx="710">
                  <c:v>2024/12/11</c:v>
                </c:pt>
                <c:pt idx="711">
                  <c:v>2024/12/12</c:v>
                </c:pt>
                <c:pt idx="712">
                  <c:v>2024/12/13</c:v>
                </c:pt>
                <c:pt idx="713">
                  <c:v>2024/12/16</c:v>
                </c:pt>
                <c:pt idx="714">
                  <c:v>2024/12/17</c:v>
                </c:pt>
                <c:pt idx="715">
                  <c:v>2024/12/18</c:v>
                </c:pt>
                <c:pt idx="716">
                  <c:v>2024/12/19</c:v>
                </c:pt>
                <c:pt idx="717">
                  <c:v>2024/12/20</c:v>
                </c:pt>
                <c:pt idx="718">
                  <c:v>2024/12/23</c:v>
                </c:pt>
                <c:pt idx="719">
                  <c:v>2024/12/24</c:v>
                </c:pt>
                <c:pt idx="720">
                  <c:v>2024/12/25</c:v>
                </c:pt>
                <c:pt idx="721">
                  <c:v>2024/12/26</c:v>
                </c:pt>
                <c:pt idx="722">
                  <c:v>2024/12/27</c:v>
                </c:pt>
                <c:pt idx="723">
                  <c:v>2024/12/30</c:v>
                </c:pt>
                <c:pt idx="724">
                  <c:v>2024/12/31</c:v>
                </c:pt>
                <c:pt idx="725">
                  <c:v>2025/1/2</c:v>
                </c:pt>
                <c:pt idx="726">
                  <c:v>2025/1/3</c:v>
                </c:pt>
                <c:pt idx="727">
                  <c:v>2025/1/6</c:v>
                </c:pt>
                <c:pt idx="728">
                  <c:v>2025/1/7</c:v>
                </c:pt>
                <c:pt idx="729">
                  <c:v>2025/1/8</c:v>
                </c:pt>
                <c:pt idx="730">
                  <c:v>2025/1/9</c:v>
                </c:pt>
                <c:pt idx="731">
                  <c:v>2025/1/10</c:v>
                </c:pt>
                <c:pt idx="732">
                  <c:v>2025/1/13</c:v>
                </c:pt>
                <c:pt idx="733">
                  <c:v>2025/1/14</c:v>
                </c:pt>
                <c:pt idx="734">
                  <c:v>2025/1/15</c:v>
                </c:pt>
                <c:pt idx="735">
                  <c:v>2025/1/16</c:v>
                </c:pt>
                <c:pt idx="736">
                  <c:v>2025/1/17</c:v>
                </c:pt>
                <c:pt idx="737">
                  <c:v>2025/1/20</c:v>
                </c:pt>
                <c:pt idx="738">
                  <c:v>2025/1/21</c:v>
                </c:pt>
                <c:pt idx="739">
                  <c:v>2025/1/22</c:v>
                </c:pt>
                <c:pt idx="740">
                  <c:v>2025/2/3</c:v>
                </c:pt>
                <c:pt idx="741">
                  <c:v>2025/2/4</c:v>
                </c:pt>
                <c:pt idx="742">
                  <c:v>2025/2/5</c:v>
                </c:pt>
                <c:pt idx="743">
                  <c:v>2025/2/6</c:v>
                </c:pt>
                <c:pt idx="744">
                  <c:v>2025/2/7</c:v>
                </c:pt>
                <c:pt idx="745">
                  <c:v>2025/2/10</c:v>
                </c:pt>
                <c:pt idx="746">
                  <c:v>2025/2/11</c:v>
                </c:pt>
                <c:pt idx="747">
                  <c:v>2025/2/12</c:v>
                </c:pt>
                <c:pt idx="748">
                  <c:v>2025/2/13</c:v>
                </c:pt>
                <c:pt idx="749">
                  <c:v>2025/2/14</c:v>
                </c:pt>
                <c:pt idx="750">
                  <c:v>2025/2/17</c:v>
                </c:pt>
                <c:pt idx="751">
                  <c:v>2025/2/18</c:v>
                </c:pt>
                <c:pt idx="752">
                  <c:v>2025/2/19</c:v>
                </c:pt>
                <c:pt idx="753">
                  <c:v>2025/2/20</c:v>
                </c:pt>
                <c:pt idx="754">
                  <c:v>2025/2/21</c:v>
                </c:pt>
                <c:pt idx="755">
                  <c:v>2025/2/24</c:v>
                </c:pt>
                <c:pt idx="756">
                  <c:v>2025/2/25</c:v>
                </c:pt>
                <c:pt idx="757">
                  <c:v>2025/2/26</c:v>
                </c:pt>
                <c:pt idx="758">
                  <c:v>2025/2/27</c:v>
                </c:pt>
                <c:pt idx="759">
                  <c:v>2025/3/3</c:v>
                </c:pt>
                <c:pt idx="760">
                  <c:v>2025/3/4</c:v>
                </c:pt>
                <c:pt idx="761">
                  <c:v>2025/3/5</c:v>
                </c:pt>
                <c:pt idx="762">
                  <c:v>2025/3/6</c:v>
                </c:pt>
                <c:pt idx="763">
                  <c:v>2025/3/7</c:v>
                </c:pt>
                <c:pt idx="764">
                  <c:v>2025/3/10</c:v>
                </c:pt>
                <c:pt idx="765">
                  <c:v>2025/3/11</c:v>
                </c:pt>
                <c:pt idx="766">
                  <c:v>2025/3/12</c:v>
                </c:pt>
                <c:pt idx="767">
                  <c:v>2025/3/13</c:v>
                </c:pt>
                <c:pt idx="768">
                  <c:v>2025/3/14</c:v>
                </c:pt>
                <c:pt idx="769">
                  <c:v>2025/3/17</c:v>
                </c:pt>
                <c:pt idx="770">
                  <c:v>2025/3/18</c:v>
                </c:pt>
                <c:pt idx="771">
                  <c:v>2025/3/19</c:v>
                </c:pt>
                <c:pt idx="772">
                  <c:v>2025/3/20</c:v>
                </c:pt>
                <c:pt idx="773">
                  <c:v>2025/3/21</c:v>
                </c:pt>
                <c:pt idx="774">
                  <c:v>2025/3/24</c:v>
                </c:pt>
                <c:pt idx="775">
                  <c:v>2025/3/25</c:v>
                </c:pt>
                <c:pt idx="776">
                  <c:v>2025/3/26</c:v>
                </c:pt>
                <c:pt idx="777">
                  <c:v>2025/3/27</c:v>
                </c:pt>
                <c:pt idx="778">
                  <c:v>2025/3/28</c:v>
                </c:pt>
                <c:pt idx="779">
                  <c:v>2025/3/31</c:v>
                </c:pt>
                <c:pt idx="780">
                  <c:v>2025/4/1</c:v>
                </c:pt>
                <c:pt idx="781">
                  <c:v>2025/4/2</c:v>
                </c:pt>
                <c:pt idx="782">
                  <c:v>2025/4/7</c:v>
                </c:pt>
                <c:pt idx="783">
                  <c:v>2025/4/8</c:v>
                </c:pt>
                <c:pt idx="784">
                  <c:v>2025/4/9</c:v>
                </c:pt>
                <c:pt idx="785">
                  <c:v>2025/4/10</c:v>
                </c:pt>
                <c:pt idx="786">
                  <c:v>2025/4/11</c:v>
                </c:pt>
                <c:pt idx="787">
                  <c:v>2025/4/14</c:v>
                </c:pt>
                <c:pt idx="788">
                  <c:v>2025/4/15</c:v>
                </c:pt>
                <c:pt idx="789">
                  <c:v>2025/4/16</c:v>
                </c:pt>
                <c:pt idx="790">
                  <c:v>2025/4/17</c:v>
                </c:pt>
                <c:pt idx="791">
                  <c:v>2025/4/18</c:v>
                </c:pt>
                <c:pt idx="792">
                  <c:v>2025/4/21</c:v>
                </c:pt>
                <c:pt idx="793">
                  <c:v>2025/4/22</c:v>
                </c:pt>
                <c:pt idx="794">
                  <c:v>2025/4/23</c:v>
                </c:pt>
                <c:pt idx="795">
                  <c:v>2025/4/24</c:v>
                </c:pt>
                <c:pt idx="796">
                  <c:v>2025/4/25</c:v>
                </c:pt>
                <c:pt idx="797">
                  <c:v>2025/4/28</c:v>
                </c:pt>
                <c:pt idx="798">
                  <c:v>2025/4/29</c:v>
                </c:pt>
                <c:pt idx="799">
                  <c:v>2025/4/30</c:v>
                </c:pt>
                <c:pt idx="800">
                  <c:v>2025/5/2</c:v>
                </c:pt>
                <c:pt idx="801">
                  <c:v>2025/5/5</c:v>
                </c:pt>
                <c:pt idx="802">
                  <c:v>2025/5/6</c:v>
                </c:pt>
                <c:pt idx="803">
                  <c:v>2025/5/7</c:v>
                </c:pt>
                <c:pt idx="804">
                  <c:v>2025/5/8</c:v>
                </c:pt>
                <c:pt idx="805">
                  <c:v>2025/5/9</c:v>
                </c:pt>
                <c:pt idx="806">
                  <c:v>2025/5/12</c:v>
                </c:pt>
                <c:pt idx="807">
                  <c:v>2025/5/13</c:v>
                </c:pt>
                <c:pt idx="808">
                  <c:v>2025/5/14</c:v>
                </c:pt>
                <c:pt idx="809">
                  <c:v>2025/5/15</c:v>
                </c:pt>
                <c:pt idx="810">
                  <c:v>2025/5/16</c:v>
                </c:pt>
                <c:pt idx="811">
                  <c:v>2025/5/19</c:v>
                </c:pt>
                <c:pt idx="812">
                  <c:v>2025/5/20</c:v>
                </c:pt>
                <c:pt idx="813">
                  <c:v>2025/5/21</c:v>
                </c:pt>
                <c:pt idx="814">
                  <c:v>2025/5/22</c:v>
                </c:pt>
                <c:pt idx="815">
                  <c:v>2025/5/23</c:v>
                </c:pt>
                <c:pt idx="816">
                  <c:v>2025/5/26</c:v>
                </c:pt>
                <c:pt idx="817">
                  <c:v>2025/5/27</c:v>
                </c:pt>
                <c:pt idx="818">
                  <c:v>2025/5/28</c:v>
                </c:pt>
                <c:pt idx="819">
                  <c:v>2025/5/29</c:v>
                </c:pt>
                <c:pt idx="820">
                  <c:v>2025/6/2</c:v>
                </c:pt>
                <c:pt idx="821">
                  <c:v>2025/6/3</c:v>
                </c:pt>
                <c:pt idx="822">
                  <c:v>2025/6/4</c:v>
                </c:pt>
                <c:pt idx="823">
                  <c:v>2025/6/5</c:v>
                </c:pt>
                <c:pt idx="824">
                  <c:v>2025/6/6</c:v>
                </c:pt>
                <c:pt idx="825">
                  <c:v>2025/6/9</c:v>
                </c:pt>
                <c:pt idx="826">
                  <c:v>2025/6/10</c:v>
                </c:pt>
                <c:pt idx="827">
                  <c:v>2025/6/11</c:v>
                </c:pt>
                <c:pt idx="828">
                  <c:v>2025/6/12</c:v>
                </c:pt>
                <c:pt idx="829">
                  <c:v>2025/6/13</c:v>
                </c:pt>
                <c:pt idx="830">
                  <c:v>2025/6/16</c:v>
                </c:pt>
                <c:pt idx="831">
                  <c:v>2025/6/17</c:v>
                </c:pt>
                <c:pt idx="832">
                  <c:v>2025/6/18</c:v>
                </c:pt>
                <c:pt idx="833">
                  <c:v>2025/6/19</c:v>
                </c:pt>
                <c:pt idx="834">
                  <c:v>2025/6/20</c:v>
                </c:pt>
                <c:pt idx="835">
                  <c:v>2025/6/23</c:v>
                </c:pt>
                <c:pt idx="836">
                  <c:v>2025/6/24</c:v>
                </c:pt>
                <c:pt idx="837">
                  <c:v>2025/6/25</c:v>
                </c:pt>
                <c:pt idx="838">
                  <c:v>2025/6/26</c:v>
                </c:pt>
                <c:pt idx="839">
                  <c:v>2025/6/27</c:v>
                </c:pt>
                <c:pt idx="840">
                  <c:v>2025/6/30</c:v>
                </c:pt>
                <c:pt idx="841">
                  <c:v>2025/7/1</c:v>
                </c:pt>
                <c:pt idx="842">
                  <c:v>2025/7/2</c:v>
                </c:pt>
                <c:pt idx="843">
                  <c:v>2025/7/3</c:v>
                </c:pt>
                <c:pt idx="844">
                  <c:v>2025/7/4</c:v>
                </c:pt>
                <c:pt idx="845">
                  <c:v>2025/7/7</c:v>
                </c:pt>
                <c:pt idx="846">
                  <c:v>2025/7/8</c:v>
                </c:pt>
                <c:pt idx="847">
                  <c:v>2025/7/9</c:v>
                </c:pt>
                <c:pt idx="848">
                  <c:v>2025/7/10</c:v>
                </c:pt>
                <c:pt idx="849">
                  <c:v>2025/7/11</c:v>
                </c:pt>
                <c:pt idx="850">
                  <c:v>2025/7/14</c:v>
                </c:pt>
                <c:pt idx="851">
                  <c:v>2025/7/15</c:v>
                </c:pt>
                <c:pt idx="852">
                  <c:v>2025/7/16</c:v>
                </c:pt>
                <c:pt idx="853">
                  <c:v>2025/7/17</c:v>
                </c:pt>
                <c:pt idx="854">
                  <c:v>2025/7/18</c:v>
                </c:pt>
                <c:pt idx="855">
                  <c:v>2025/7/21</c:v>
                </c:pt>
                <c:pt idx="856">
                  <c:v>2025/7/22</c:v>
                </c:pt>
                <c:pt idx="857">
                  <c:v>2025/7/23</c:v>
                </c:pt>
                <c:pt idx="858">
                  <c:v>2025/7/24</c:v>
                </c:pt>
                <c:pt idx="859">
                  <c:v>2025/7/25</c:v>
                </c:pt>
                <c:pt idx="860">
                  <c:v>2025/7/28</c:v>
                </c:pt>
                <c:pt idx="861">
                  <c:v>2025/7/29</c:v>
                </c:pt>
                <c:pt idx="862">
                  <c:v>2025/7/30</c:v>
                </c:pt>
                <c:pt idx="863">
                  <c:v>2025/7/31</c:v>
                </c:pt>
                <c:pt idx="864">
                  <c:v>2025/8/1</c:v>
                </c:pt>
                <c:pt idx="865">
                  <c:v>2025/8/4</c:v>
                </c:pt>
                <c:pt idx="866">
                  <c:v>2025/8/5</c:v>
                </c:pt>
                <c:pt idx="867">
                  <c:v>2025/8/6</c:v>
                </c:pt>
                <c:pt idx="868">
                  <c:v>2025/8/7</c:v>
                </c:pt>
                <c:pt idx="869">
                  <c:v>2025/8/8</c:v>
                </c:pt>
                <c:pt idx="870">
                  <c:v>2025/8/11</c:v>
                </c:pt>
                <c:pt idx="871">
                  <c:v>2025/8/12</c:v>
                </c:pt>
                <c:pt idx="872">
                  <c:v>2025/8/13</c:v>
                </c:pt>
                <c:pt idx="873">
                  <c:v>2025/8/14</c:v>
                </c:pt>
                <c:pt idx="874">
                  <c:v>2025/8/15</c:v>
                </c:pt>
                <c:pt idx="875">
                  <c:v>2025/8/18</c:v>
                </c:pt>
                <c:pt idx="876">
                  <c:v>2025/8/19</c:v>
                </c:pt>
                <c:pt idx="877">
                  <c:v>2025/8/20</c:v>
                </c:pt>
                <c:pt idx="878">
                  <c:v>2025/8/21</c:v>
                </c:pt>
                <c:pt idx="879">
                  <c:v>2025/8/22</c:v>
                </c:pt>
                <c:pt idx="880">
                  <c:v>2025/8/25</c:v>
                </c:pt>
                <c:pt idx="881">
                  <c:v>2025/8/26</c:v>
                </c:pt>
                <c:pt idx="882">
                  <c:v>2025/8/27</c:v>
                </c:pt>
                <c:pt idx="883">
                  <c:v>2025/8/28</c:v>
                </c:pt>
                <c:pt idx="884">
                  <c:v>2025/8/29</c:v>
                </c:pt>
                <c:pt idx="885">
                  <c:v>2025/9/1</c:v>
                </c:pt>
                <c:pt idx="886">
                  <c:v>2025/9/2</c:v>
                </c:pt>
                <c:pt idx="887">
                  <c:v>2025/9/3</c:v>
                </c:pt>
                <c:pt idx="888">
                  <c:v>2025/9/4</c:v>
                </c:pt>
                <c:pt idx="889">
                  <c:v>2025/9/5</c:v>
                </c:pt>
                <c:pt idx="890">
                  <c:v>2025/9/8</c:v>
                </c:pt>
                <c:pt idx="891">
                  <c:v>2025/9/9</c:v>
                </c:pt>
                <c:pt idx="892">
                  <c:v>2025/9/10</c:v>
                </c:pt>
                <c:pt idx="893">
                  <c:v>2025/9/11</c:v>
                </c:pt>
                <c:pt idx="894">
                  <c:v>2025/9/12</c:v>
                </c:pt>
                <c:pt idx="895">
                  <c:v>2025/9/15</c:v>
                </c:pt>
                <c:pt idx="896">
                  <c:v>2025/9/16</c:v>
                </c:pt>
                <c:pt idx="897">
                  <c:v>2025/9/17</c:v>
                </c:pt>
                <c:pt idx="898">
                  <c:v>2025/9/18</c:v>
                </c:pt>
                <c:pt idx="899">
                  <c:v>2025/9/19</c:v>
                </c:pt>
                <c:pt idx="900">
                  <c:v>2025/9/22</c:v>
                </c:pt>
                <c:pt idx="901">
                  <c:v>2025/9/23</c:v>
                </c:pt>
                <c:pt idx="902">
                  <c:v>2025/9/24</c:v>
                </c:pt>
                <c:pt idx="903">
                  <c:v>2025/9/25</c:v>
                </c:pt>
                <c:pt idx="904">
                  <c:v>2025/9/26</c:v>
                </c:pt>
              </c:strCache>
              <c:extLst/>
            </c:strRef>
          </c:cat>
          <c:val>
            <c:numRef>
              <c:f>(Sheet1!$Y$2460:$Y$2462,Sheet1!$Y$2464:$Y$3365)</c:f>
              <c:numCache>
                <c:formatCode>#,##0.00</c:formatCode>
                <c:ptCount val="905"/>
                <c:pt idx="0">
                  <c:v>18270.509999999998</c:v>
                </c:pt>
                <c:pt idx="1">
                  <c:v>18526.349999999999</c:v>
                </c:pt>
                <c:pt idx="2">
                  <c:v>18499.96</c:v>
                </c:pt>
                <c:pt idx="3">
                  <c:v>18169.759999999998</c:v>
                </c:pt>
                <c:pt idx="4">
                  <c:v>18239.38</c:v>
                </c:pt>
                <c:pt idx="5">
                  <c:v>18288.21</c:v>
                </c:pt>
                <c:pt idx="6">
                  <c:v>18375.400000000001</c:v>
                </c:pt>
                <c:pt idx="7">
                  <c:v>18436.93</c:v>
                </c:pt>
                <c:pt idx="8">
                  <c:v>18403.330000000002</c:v>
                </c:pt>
                <c:pt idx="9">
                  <c:v>18525.439999999999</c:v>
                </c:pt>
                <c:pt idx="10">
                  <c:v>18378.64</c:v>
                </c:pt>
                <c:pt idx="11">
                  <c:v>18227.46</c:v>
                </c:pt>
                <c:pt idx="12">
                  <c:v>18218.28</c:v>
                </c:pt>
                <c:pt idx="13">
                  <c:v>17899.3</c:v>
                </c:pt>
                <c:pt idx="14">
                  <c:v>17989.04</c:v>
                </c:pt>
                <c:pt idx="15">
                  <c:v>17701.12</c:v>
                </c:pt>
                <c:pt idx="16">
                  <c:v>17674.400000000001</c:v>
                </c:pt>
                <c:pt idx="17">
                  <c:v>17900.3</c:v>
                </c:pt>
                <c:pt idx="18">
                  <c:v>17966.560000000001</c:v>
                </c:pt>
                <c:pt idx="19">
                  <c:v>18151.759999999998</c:v>
                </c:pt>
                <c:pt idx="20">
                  <c:v>18338.05</c:v>
                </c:pt>
                <c:pt idx="21">
                  <c:v>18310.939999999999</c:v>
                </c:pt>
                <c:pt idx="22">
                  <c:v>17997.669999999998</c:v>
                </c:pt>
                <c:pt idx="23">
                  <c:v>17951.810000000001</c:v>
                </c:pt>
                <c:pt idx="24">
                  <c:v>18231.47</c:v>
                </c:pt>
                <c:pt idx="25">
                  <c:v>18268.57</c:v>
                </c:pt>
                <c:pt idx="26">
                  <c:v>18232.349999999999</c:v>
                </c:pt>
                <c:pt idx="27">
                  <c:v>18221.490000000002</c:v>
                </c:pt>
                <c:pt idx="28">
                  <c:v>17969.29</c:v>
                </c:pt>
                <c:pt idx="29">
                  <c:v>18055.73</c:v>
                </c:pt>
                <c:pt idx="30">
                  <c:v>17594.55</c:v>
                </c:pt>
                <c:pt idx="31">
                  <c:v>17652.18</c:v>
                </c:pt>
                <c:pt idx="32">
                  <c:v>17898.25</c:v>
                </c:pt>
                <c:pt idx="33">
                  <c:v>17867.599999999999</c:v>
                </c:pt>
                <c:pt idx="34">
                  <c:v>17934.400000000001</c:v>
                </c:pt>
                <c:pt idx="35">
                  <c:v>17178.689999999999</c:v>
                </c:pt>
                <c:pt idx="36">
                  <c:v>16825.25</c:v>
                </c:pt>
                <c:pt idx="37">
                  <c:v>17015.36</c:v>
                </c:pt>
                <c:pt idx="38">
                  <c:v>17433.2</c:v>
                </c:pt>
                <c:pt idx="39">
                  <c:v>17264.740000000002</c:v>
                </c:pt>
                <c:pt idx="40">
                  <c:v>17263.04</c:v>
                </c:pt>
                <c:pt idx="41">
                  <c:v>16926.060000000001</c:v>
                </c:pt>
                <c:pt idx="42">
                  <c:v>16940.830000000002</c:v>
                </c:pt>
                <c:pt idx="43">
                  <c:v>17448.22</c:v>
                </c:pt>
                <c:pt idx="44">
                  <c:v>17456.52</c:v>
                </c:pt>
                <c:pt idx="45">
                  <c:v>17560.36</c:v>
                </c:pt>
                <c:pt idx="46">
                  <c:v>17559.71</c:v>
                </c:pt>
                <c:pt idx="47">
                  <c:v>17731.37</c:v>
                </c:pt>
                <c:pt idx="48">
                  <c:v>17699.060000000001</c:v>
                </c:pt>
                <c:pt idx="49">
                  <c:v>17676.95</c:v>
                </c:pt>
                <c:pt idx="50">
                  <c:v>17520.009999999998</c:v>
                </c:pt>
                <c:pt idx="51">
                  <c:v>17548.66</c:v>
                </c:pt>
                <c:pt idx="52">
                  <c:v>17740.560000000001</c:v>
                </c:pt>
                <c:pt idx="53">
                  <c:v>17693.47</c:v>
                </c:pt>
                <c:pt idx="54">
                  <c:v>17625.59</c:v>
                </c:pt>
                <c:pt idx="55">
                  <c:v>17522.5</c:v>
                </c:pt>
                <c:pt idx="56">
                  <c:v>17178.63</c:v>
                </c:pt>
                <c:pt idx="57">
                  <c:v>17284.54</c:v>
                </c:pt>
                <c:pt idx="58">
                  <c:v>17048.37</c:v>
                </c:pt>
                <c:pt idx="59">
                  <c:v>16990.91</c:v>
                </c:pt>
                <c:pt idx="60">
                  <c:v>17301.650000000001</c:v>
                </c:pt>
                <c:pt idx="61">
                  <c:v>17245.650000000001</c:v>
                </c:pt>
                <c:pt idx="62">
                  <c:v>17004.18</c:v>
                </c:pt>
                <c:pt idx="63">
                  <c:v>16898.87</c:v>
                </c:pt>
                <c:pt idx="64">
                  <c:v>16993.400000000001</c:v>
                </c:pt>
                <c:pt idx="65">
                  <c:v>17148.88</c:v>
                </c:pt>
                <c:pt idx="66">
                  <c:v>17127.95</c:v>
                </c:pt>
                <c:pt idx="67">
                  <c:v>17025.09</c:v>
                </c:pt>
                <c:pt idx="68">
                  <c:v>16620.900000000001</c:v>
                </c:pt>
                <c:pt idx="69">
                  <c:v>16644.79</c:v>
                </c:pt>
                <c:pt idx="70">
                  <c:v>16303.35</c:v>
                </c:pt>
                <c:pt idx="71">
                  <c:v>16419.38</c:v>
                </c:pt>
                <c:pt idx="72">
                  <c:v>16592.18</c:v>
                </c:pt>
                <c:pt idx="73">
                  <c:v>16498.900000000001</c:v>
                </c:pt>
                <c:pt idx="74">
                  <c:v>16565.830000000002</c:v>
                </c:pt>
                <c:pt idx="75">
                  <c:v>16696.12</c:v>
                </c:pt>
                <c:pt idx="76">
                  <c:v>16408.2</c:v>
                </c:pt>
                <c:pt idx="77">
                  <c:v>16048.92</c:v>
                </c:pt>
                <c:pt idx="78">
                  <c:v>16061.7</c:v>
                </c:pt>
                <c:pt idx="79">
                  <c:v>16006.25</c:v>
                </c:pt>
                <c:pt idx="80">
                  <c:v>15616.68</c:v>
                </c:pt>
                <c:pt idx="81">
                  <c:v>15832.54</c:v>
                </c:pt>
                <c:pt idx="82">
                  <c:v>15901.04</c:v>
                </c:pt>
                <c:pt idx="83">
                  <c:v>16056.09</c:v>
                </c:pt>
                <c:pt idx="84">
                  <c:v>16296.86</c:v>
                </c:pt>
                <c:pt idx="85">
                  <c:v>16020.32</c:v>
                </c:pt>
                <c:pt idx="86">
                  <c:v>16144.85</c:v>
                </c:pt>
                <c:pt idx="87">
                  <c:v>16156.41</c:v>
                </c:pt>
                <c:pt idx="88">
                  <c:v>15963.63</c:v>
                </c:pt>
                <c:pt idx="89">
                  <c:v>16104.03</c:v>
                </c:pt>
                <c:pt idx="90">
                  <c:v>15968.83</c:v>
                </c:pt>
                <c:pt idx="91">
                  <c:v>16266.22</c:v>
                </c:pt>
                <c:pt idx="92">
                  <c:v>16610.62</c:v>
                </c:pt>
                <c:pt idx="93">
                  <c:v>16807.77</c:v>
                </c:pt>
                <c:pt idx="94">
                  <c:v>16675.09</c:v>
                </c:pt>
                <c:pt idx="95">
                  <c:v>16552.57</c:v>
                </c:pt>
                <c:pt idx="96">
                  <c:v>16605.96</c:v>
                </c:pt>
                <c:pt idx="97">
                  <c:v>16512.88</c:v>
                </c:pt>
                <c:pt idx="98">
                  <c:v>16670.509999999998</c:v>
                </c:pt>
                <c:pt idx="99">
                  <c:v>16621.34</c:v>
                </c:pt>
                <c:pt idx="100">
                  <c:v>16460.12</c:v>
                </c:pt>
                <c:pt idx="101">
                  <c:v>16070.98</c:v>
                </c:pt>
                <c:pt idx="102">
                  <c:v>16047.37</c:v>
                </c:pt>
                <c:pt idx="103">
                  <c:v>15999.25</c:v>
                </c:pt>
                <c:pt idx="104" formatCode="General">
                  <c:v>15838.61</c:v>
                </c:pt>
                <c:pt idx="105">
                  <c:v>15641.26</c:v>
                </c:pt>
                <c:pt idx="106">
                  <c:v>15367.58</c:v>
                </c:pt>
                <c:pt idx="107">
                  <c:v>15728.64</c:v>
                </c:pt>
                <c:pt idx="108">
                  <c:v>15347.75</c:v>
                </c:pt>
                <c:pt idx="109">
                  <c:v>15176.44</c:v>
                </c:pt>
                <c:pt idx="110">
                  <c:v>15303.32</c:v>
                </c:pt>
                <c:pt idx="111">
                  <c:v>15548.01</c:v>
                </c:pt>
                <c:pt idx="112">
                  <c:v>15439.92</c:v>
                </c:pt>
                <c:pt idx="113">
                  <c:v>15240.13</c:v>
                </c:pt>
                <c:pt idx="114">
                  <c:v>14825.73</c:v>
                </c:pt>
                <c:pt idx="115">
                  <c:v>14343.08</c:v>
                </c:pt>
                <c:pt idx="116">
                  <c:v>14217.06</c:v>
                </c:pt>
                <c:pt idx="117">
                  <c:v>14349.2</c:v>
                </c:pt>
                <c:pt idx="118">
                  <c:v>13985.51</c:v>
                </c:pt>
                <c:pt idx="119">
                  <c:v>14336.27</c:v>
                </c:pt>
                <c:pt idx="120">
                  <c:v>14464.53</c:v>
                </c:pt>
                <c:pt idx="121">
                  <c:v>14340.53</c:v>
                </c:pt>
                <c:pt idx="122">
                  <c:v>13950.62</c:v>
                </c:pt>
                <c:pt idx="123">
                  <c:v>14324.68</c:v>
                </c:pt>
                <c:pt idx="124">
                  <c:v>14438.52</c:v>
                </c:pt>
                <c:pt idx="125">
                  <c:v>14550.62</c:v>
                </c:pt>
                <c:pt idx="126">
                  <c:v>14719.64</c:v>
                </c:pt>
                <c:pt idx="127">
                  <c:v>14694.08</c:v>
                </c:pt>
                <c:pt idx="128">
                  <c:v>14733.22</c:v>
                </c:pt>
                <c:pt idx="129">
                  <c:v>14937.7</c:v>
                </c:pt>
                <c:pt idx="130">
                  <c:v>14949.36</c:v>
                </c:pt>
                <c:pt idx="131">
                  <c:v>14936.33</c:v>
                </c:pt>
                <c:pt idx="132">
                  <c:v>14806.78</c:v>
                </c:pt>
                <c:pt idx="133">
                  <c:v>14921.59</c:v>
                </c:pt>
                <c:pt idx="134">
                  <c:v>14891.9</c:v>
                </c:pt>
                <c:pt idx="135">
                  <c:v>15000.07</c:v>
                </c:pt>
                <c:pt idx="136">
                  <c:v>14981.69</c:v>
                </c:pt>
                <c:pt idx="137">
                  <c:v>14747.23</c:v>
                </c:pt>
                <c:pt idx="138">
                  <c:v>14777.02</c:v>
                </c:pt>
                <c:pt idx="139">
                  <c:v>14702.2</c:v>
                </c:pt>
                <c:pt idx="140">
                  <c:v>15036.04</c:v>
                </c:pt>
                <c:pt idx="141">
                  <c:v>15020.41</c:v>
                </c:pt>
                <c:pt idx="142">
                  <c:v>15050.28</c:v>
                </c:pt>
                <c:pt idx="143">
                  <c:v>14939.02</c:v>
                </c:pt>
                <c:pt idx="144">
                  <c:v>15197.85</c:v>
                </c:pt>
                <c:pt idx="145">
                  <c:v>15288.97</c:v>
                </c:pt>
                <c:pt idx="146">
                  <c:v>15417.35</c:v>
                </c:pt>
                <c:pt idx="147">
                  <c:v>15420.57</c:v>
                </c:pt>
                <c:pt idx="148">
                  <c:v>15465.45</c:v>
                </c:pt>
                <c:pt idx="149">
                  <c:v>15396.76</c:v>
                </c:pt>
                <c:pt idx="150">
                  <c:v>15408.78</c:v>
                </c:pt>
                <c:pt idx="151">
                  <c:v>15245.14</c:v>
                </c:pt>
                <c:pt idx="152">
                  <c:v>15095.89</c:v>
                </c:pt>
                <c:pt idx="153">
                  <c:v>15069.19</c:v>
                </c:pt>
                <c:pt idx="154">
                  <c:v>15200.04</c:v>
                </c:pt>
                <c:pt idx="155">
                  <c:v>15278.44</c:v>
                </c:pt>
                <c:pt idx="156">
                  <c:v>14926.19</c:v>
                </c:pt>
                <c:pt idx="157">
                  <c:v>14953.63</c:v>
                </c:pt>
                <c:pt idx="158">
                  <c:v>15095.44</c:v>
                </c:pt>
                <c:pt idx="159">
                  <c:v>14801.86</c:v>
                </c:pt>
                <c:pt idx="160">
                  <c:v>14673.04</c:v>
                </c:pt>
                <c:pt idx="161">
                  <c:v>14661.1</c:v>
                </c:pt>
                <c:pt idx="162">
                  <c:v>14677.2</c:v>
                </c:pt>
                <c:pt idx="163">
                  <c:v>14410.05</c:v>
                </c:pt>
                <c:pt idx="164">
                  <c:v>14583.42</c:v>
                </c:pt>
                <c:pt idx="165">
                  <c:v>14807.43</c:v>
                </c:pt>
                <c:pt idx="166">
                  <c:v>14894.41</c:v>
                </c:pt>
                <c:pt idx="167">
                  <c:v>14658.31</c:v>
                </c:pt>
                <c:pt idx="168">
                  <c:v>14670.04</c:v>
                </c:pt>
                <c:pt idx="169">
                  <c:v>14561.76</c:v>
                </c:pt>
                <c:pt idx="170">
                  <c:v>14425.68</c:v>
                </c:pt>
                <c:pt idx="171">
                  <c:v>14549.3</c:v>
                </c:pt>
                <c:pt idx="172">
                  <c:v>14424.52</c:v>
                </c:pt>
                <c:pt idx="173">
                  <c:v>14284.63</c:v>
                </c:pt>
                <c:pt idx="174">
                  <c:v>14118.38</c:v>
                </c:pt>
                <c:pt idx="175">
                  <c:v>13778.19</c:v>
                </c:pt>
                <c:pt idx="176">
                  <c:v>13826.59</c:v>
                </c:pt>
                <c:pt idx="177">
                  <c:v>13466.07</c:v>
                </c:pt>
                <c:pt idx="178">
                  <c:v>13534.26</c:v>
                </c:pt>
                <c:pt idx="179">
                  <c:v>13424.58</c:v>
                </c:pt>
                <c:pt idx="180">
                  <c:v>13300.48</c:v>
                </c:pt>
                <c:pt idx="181">
                  <c:v>13576.52</c:v>
                </c:pt>
                <c:pt idx="182">
                  <c:v>13801.43</c:v>
                </c:pt>
                <c:pt idx="183">
                  <c:v>13892.05</c:v>
                </c:pt>
                <c:pt idx="184">
                  <c:v>13702.28</c:v>
                </c:pt>
                <c:pt idx="185">
                  <c:v>13106.03</c:v>
                </c:pt>
                <c:pt idx="186">
                  <c:v>13081.24</c:v>
                </c:pt>
                <c:pt idx="187">
                  <c:v>12810.73</c:v>
                </c:pt>
                <c:pt idx="188">
                  <c:v>13128.12</c:v>
                </c:pt>
                <c:pt idx="189">
                  <c:v>12966.05</c:v>
                </c:pt>
                <c:pt idx="190">
                  <c:v>13124.68</c:v>
                </c:pt>
                <c:pt idx="191">
                  <c:v>12976.76</c:v>
                </c:pt>
                <c:pt idx="192">
                  <c:v>12946.1</c:v>
                </c:pt>
                <c:pt idx="193">
                  <c:v>12819.2</c:v>
                </c:pt>
                <c:pt idx="194">
                  <c:v>12856.98</c:v>
                </c:pt>
                <c:pt idx="195">
                  <c:v>12666.12</c:v>
                </c:pt>
                <c:pt idx="196">
                  <c:v>12729.05</c:v>
                </c:pt>
                <c:pt idx="197">
                  <c:v>12926.37</c:v>
                </c:pt>
                <c:pt idx="198">
                  <c:v>12788.42</c:v>
                </c:pt>
                <c:pt idx="199">
                  <c:v>12949.75</c:v>
                </c:pt>
                <c:pt idx="200">
                  <c:v>13037.21</c:v>
                </c:pt>
                <c:pt idx="201">
                  <c:v>13100.17</c:v>
                </c:pt>
                <c:pt idx="202">
                  <c:v>12986.6</c:v>
                </c:pt>
                <c:pt idx="203">
                  <c:v>13026.71</c:v>
                </c:pt>
                <c:pt idx="204">
                  <c:v>13223.73</c:v>
                </c:pt>
                <c:pt idx="205">
                  <c:v>13347.76</c:v>
                </c:pt>
                <c:pt idx="206">
                  <c:v>13638.81</c:v>
                </c:pt>
                <c:pt idx="207">
                  <c:v>13503.76</c:v>
                </c:pt>
                <c:pt idx="208">
                  <c:v>14007.56</c:v>
                </c:pt>
                <c:pt idx="209">
                  <c:v>14174.9</c:v>
                </c:pt>
                <c:pt idx="210">
                  <c:v>14546.31</c:v>
                </c:pt>
                <c:pt idx="211">
                  <c:v>14537.35</c:v>
                </c:pt>
                <c:pt idx="212">
                  <c:v>14535.23</c:v>
                </c:pt>
                <c:pt idx="213">
                  <c:v>14504.99</c:v>
                </c:pt>
                <c:pt idx="214">
                  <c:v>14449.39</c:v>
                </c:pt>
                <c:pt idx="215">
                  <c:v>14542.2</c:v>
                </c:pt>
                <c:pt idx="216">
                  <c:v>14608.54</c:v>
                </c:pt>
                <c:pt idx="217" formatCode="General">
                  <c:v>14784</c:v>
                </c:pt>
                <c:pt idx="218" formatCode="General">
                  <c:v>14778.51</c:v>
                </c:pt>
                <c:pt idx="219" formatCode="General">
                  <c:v>14556.87</c:v>
                </c:pt>
                <c:pt idx="220" formatCode="General">
                  <c:v>14709.64</c:v>
                </c:pt>
                <c:pt idx="221" formatCode="General">
                  <c:v>14879.55</c:v>
                </c:pt>
                <c:pt idx="222" formatCode="General">
                  <c:v>15012.8</c:v>
                </c:pt>
                <c:pt idx="223" formatCode="General">
                  <c:v>14970.68</c:v>
                </c:pt>
                <c:pt idx="224" formatCode="General">
                  <c:v>14980.74</c:v>
                </c:pt>
                <c:pt idx="225" formatCode="General">
                  <c:v>14728.88</c:v>
                </c:pt>
                <c:pt idx="226" formatCode="General">
                  <c:v>14630.01</c:v>
                </c:pt>
                <c:pt idx="227" formatCode="General">
                  <c:v>14553.04</c:v>
                </c:pt>
                <c:pt idx="228" formatCode="General">
                  <c:v>14705.43</c:v>
                </c:pt>
                <c:pt idx="229" formatCode="General">
                  <c:v>14612.59</c:v>
                </c:pt>
                <c:pt idx="230" formatCode="General">
                  <c:v>14522.96</c:v>
                </c:pt>
                <c:pt idx="231" formatCode="General">
                  <c:v>14739.36</c:v>
                </c:pt>
                <c:pt idx="232" formatCode="General">
                  <c:v>14734.13</c:v>
                </c:pt>
                <c:pt idx="233" formatCode="General">
                  <c:v>14528.55</c:v>
                </c:pt>
                <c:pt idx="234" formatCode="General">
                  <c:v>14433.32</c:v>
                </c:pt>
                <c:pt idx="235" formatCode="General">
                  <c:v>14170.03</c:v>
                </c:pt>
                <c:pt idx="236" formatCode="General">
                  <c:v>14234.4</c:v>
                </c:pt>
                <c:pt idx="237" formatCode="General">
                  <c:v>14442.94</c:v>
                </c:pt>
                <c:pt idx="238" formatCode="General">
                  <c:v>14271.63</c:v>
                </c:pt>
                <c:pt idx="239" formatCode="General">
                  <c:v>14285.13</c:v>
                </c:pt>
                <c:pt idx="240" formatCode="General">
                  <c:v>14328.43</c:v>
                </c:pt>
                <c:pt idx="241" formatCode="General">
                  <c:v>14173.1</c:v>
                </c:pt>
                <c:pt idx="242" formatCode="General">
                  <c:v>14085.02</c:v>
                </c:pt>
                <c:pt idx="243" formatCode="General">
                  <c:v>14137.69</c:v>
                </c:pt>
                <c:pt idx="244" formatCode="General">
                  <c:v>14224.12</c:v>
                </c:pt>
                <c:pt idx="245" formatCode="General">
                  <c:v>14199.13</c:v>
                </c:pt>
                <c:pt idx="246" formatCode="General">
                  <c:v>14301.05</c:v>
                </c:pt>
                <c:pt idx="247" formatCode="General">
                  <c:v>14373.34</c:v>
                </c:pt>
                <c:pt idx="248" formatCode="General">
                  <c:v>14752.21</c:v>
                </c:pt>
                <c:pt idx="249" formatCode="General">
                  <c:v>14802.96</c:v>
                </c:pt>
                <c:pt idx="250" formatCode="General">
                  <c:v>14751.44</c:v>
                </c:pt>
                <c:pt idx="251" formatCode="General">
                  <c:v>14731.64</c:v>
                </c:pt>
                <c:pt idx="252" formatCode="General">
                  <c:v>14824.13</c:v>
                </c:pt>
                <c:pt idx="253" formatCode="General">
                  <c:v>14927.01</c:v>
                </c:pt>
                <c:pt idx="254" formatCode="General">
                  <c:v>14932.93</c:v>
                </c:pt>
                <c:pt idx="255" formatCode="General">
                  <c:v>15493.82</c:v>
                </c:pt>
                <c:pt idx="256" formatCode="General">
                  <c:v>15265.2</c:v>
                </c:pt>
                <c:pt idx="257" formatCode="General">
                  <c:v>15420.13</c:v>
                </c:pt>
                <c:pt idx="258" formatCode="General">
                  <c:v>15595.16</c:v>
                </c:pt>
                <c:pt idx="259" formatCode="General">
                  <c:v>15602.66</c:v>
                </c:pt>
                <c:pt idx="260" formatCode="General">
                  <c:v>15392.82</c:v>
                </c:pt>
                <c:pt idx="261" formatCode="General">
                  <c:v>15400.91</c:v>
                </c:pt>
                <c:pt idx="262" formatCode="General">
                  <c:v>15618.17</c:v>
                </c:pt>
                <c:pt idx="263" formatCode="General">
                  <c:v>15598.71</c:v>
                </c:pt>
                <c:pt idx="264" formatCode="General">
                  <c:v>15586.65</c:v>
                </c:pt>
                <c:pt idx="265" formatCode="General">
                  <c:v>15544.28</c:v>
                </c:pt>
                <c:pt idx="266" formatCode="General">
                  <c:v>15654.48</c:v>
                </c:pt>
                <c:pt idx="267" formatCode="General">
                  <c:v>15432.89</c:v>
                </c:pt>
                <c:pt idx="268" formatCode="General">
                  <c:v>15550.5</c:v>
                </c:pt>
                <c:pt idx="269" formatCode="General">
                  <c:v>15479.7</c:v>
                </c:pt>
                <c:pt idx="270" formatCode="General">
                  <c:v>15551.23</c:v>
                </c:pt>
                <c:pt idx="271" formatCode="General">
                  <c:v>15563</c:v>
                </c:pt>
                <c:pt idx="272" formatCode="General">
                  <c:v>15418.77</c:v>
                </c:pt>
                <c:pt idx="273" formatCode="General">
                  <c:v>15615.41</c:v>
                </c:pt>
                <c:pt idx="274" formatCode="General">
                  <c:v>15503.79</c:v>
                </c:pt>
                <c:pt idx="275" formatCode="General">
                  <c:v>15598.49</c:v>
                </c:pt>
                <c:pt idx="276" formatCode="General">
                  <c:v>15598.72</c:v>
                </c:pt>
                <c:pt idx="277" formatCode="General">
                  <c:v>15608.42</c:v>
                </c:pt>
                <c:pt idx="278" formatCode="General">
                  <c:v>15763.51</c:v>
                </c:pt>
                <c:pt idx="279" formatCode="General">
                  <c:v>15857.89</c:v>
                </c:pt>
                <c:pt idx="280" formatCode="General">
                  <c:v>15818.2</c:v>
                </c:pt>
                <c:pt idx="281" formatCode="General">
                  <c:v>15770.66</c:v>
                </c:pt>
                <c:pt idx="282" formatCode="General">
                  <c:v>15526.2</c:v>
                </c:pt>
                <c:pt idx="283" formatCode="General">
                  <c:v>15560.49</c:v>
                </c:pt>
                <c:pt idx="284" formatCode="General">
                  <c:v>15360.42</c:v>
                </c:pt>
                <c:pt idx="285" formatCode="General">
                  <c:v>15387.59</c:v>
                </c:pt>
                <c:pt idx="286" formatCode="General">
                  <c:v>15221.12</c:v>
                </c:pt>
                <c:pt idx="287" formatCode="General">
                  <c:v>15452.96</c:v>
                </c:pt>
                <c:pt idx="288" formatCode="General">
                  <c:v>15419.97</c:v>
                </c:pt>
                <c:pt idx="289" formatCode="General">
                  <c:v>15513.45</c:v>
                </c:pt>
                <c:pt idx="290" formatCode="General">
                  <c:v>15760.46</c:v>
                </c:pt>
                <c:pt idx="291" formatCode="General">
                  <c:v>15863.95</c:v>
                </c:pt>
                <c:pt idx="292" formatCode="General">
                  <c:v>15914.7</c:v>
                </c:pt>
                <c:pt idx="293" formatCode="General">
                  <c:v>15830.31</c:v>
                </c:pt>
                <c:pt idx="294" formatCode="General">
                  <c:v>15701.48</c:v>
                </c:pt>
                <c:pt idx="295" formatCode="General">
                  <c:v>15769.76</c:v>
                </c:pt>
                <c:pt idx="296" formatCode="General">
                  <c:v>15849.43</c:v>
                </c:pt>
                <c:pt idx="297" formatCode="General">
                  <c:v>15868.06</c:v>
                </c:pt>
                <c:pt idx="298" formatCode="General">
                  <c:v>15810.77</c:v>
                </c:pt>
                <c:pt idx="299" formatCode="General">
                  <c:v>15836.5</c:v>
                </c:pt>
                <c:pt idx="300" formatCode="General">
                  <c:v>15876.17</c:v>
                </c:pt>
                <c:pt idx="301" formatCode="General">
                  <c:v>15913.88</c:v>
                </c:pt>
                <c:pt idx="302" formatCode="General">
                  <c:v>15932.97</c:v>
                </c:pt>
                <c:pt idx="303" formatCode="General">
                  <c:v>15804.76</c:v>
                </c:pt>
                <c:pt idx="304" formatCode="General">
                  <c:v>15929.43</c:v>
                </c:pt>
                <c:pt idx="305" formatCode="General">
                  <c:v>15963.55</c:v>
                </c:pt>
                <c:pt idx="306" formatCode="General">
                  <c:v>15869.44</c:v>
                </c:pt>
                <c:pt idx="307" formatCode="General">
                  <c:v>15770.47</c:v>
                </c:pt>
                <c:pt idx="308" formatCode="General">
                  <c:v>15707.52</c:v>
                </c:pt>
                <c:pt idx="309" formatCode="General">
                  <c:v>15602.99</c:v>
                </c:pt>
                <c:pt idx="310" formatCode="General">
                  <c:v>15626.87</c:v>
                </c:pt>
                <c:pt idx="311" formatCode="General">
                  <c:v>15370.73</c:v>
                </c:pt>
                <c:pt idx="312" formatCode="General">
                  <c:v>15374.63</c:v>
                </c:pt>
                <c:pt idx="313" formatCode="General">
                  <c:v>15411.49</c:v>
                </c:pt>
                <c:pt idx="314" formatCode="General">
                  <c:v>15579.18</c:v>
                </c:pt>
                <c:pt idx="315" formatCode="General">
                  <c:v>15636.48</c:v>
                </c:pt>
                <c:pt idx="316" formatCode="General">
                  <c:v>15553.41</c:v>
                </c:pt>
                <c:pt idx="317" formatCode="General">
                  <c:v>15609.03</c:v>
                </c:pt>
                <c:pt idx="318" formatCode="General">
                  <c:v>15626.07</c:v>
                </c:pt>
                <c:pt idx="319" formatCode="General">
                  <c:v>15699.57</c:v>
                </c:pt>
                <c:pt idx="320" formatCode="General">
                  <c:v>15727.7</c:v>
                </c:pt>
                <c:pt idx="321" formatCode="General">
                  <c:v>15641.76</c:v>
                </c:pt>
                <c:pt idx="322" formatCode="General">
                  <c:v>15514.64</c:v>
                </c:pt>
                <c:pt idx="323" formatCode="General">
                  <c:v>15502.36</c:v>
                </c:pt>
                <c:pt idx="324" formatCode="General">
                  <c:v>15475.05</c:v>
                </c:pt>
                <c:pt idx="325" formatCode="General">
                  <c:v>15673.9</c:v>
                </c:pt>
                <c:pt idx="326" formatCode="General">
                  <c:v>15925.29</c:v>
                </c:pt>
                <c:pt idx="327" formatCode="General">
                  <c:v>16101.88</c:v>
                </c:pt>
                <c:pt idx="328" formatCode="General">
                  <c:v>16174.92</c:v>
                </c:pt>
                <c:pt idx="329" formatCode="General">
                  <c:v>16180.89</c:v>
                </c:pt>
                <c:pt idx="330" formatCode="General">
                  <c:v>16188.03</c:v>
                </c:pt>
                <c:pt idx="331" formatCode="General">
                  <c:v>16159.32</c:v>
                </c:pt>
                <c:pt idx="332" formatCode="General">
                  <c:v>16292</c:v>
                </c:pt>
                <c:pt idx="333" formatCode="General">
                  <c:v>16505.05</c:v>
                </c:pt>
                <c:pt idx="334" formatCode="General">
                  <c:v>16636.3</c:v>
                </c:pt>
                <c:pt idx="335" formatCode="General">
                  <c:v>16622.740000000002</c:v>
                </c:pt>
                <c:pt idx="336" formatCode="General">
                  <c:v>16578.96</c:v>
                </c:pt>
                <c:pt idx="337" formatCode="General">
                  <c:v>16512.650000000001</c:v>
                </c:pt>
                <c:pt idx="338" formatCode="General">
                  <c:v>16706.91</c:v>
                </c:pt>
                <c:pt idx="339" formatCode="General">
                  <c:v>16714.43</c:v>
                </c:pt>
                <c:pt idx="340" formatCode="General">
                  <c:v>16761.66</c:v>
                </c:pt>
                <c:pt idx="341" formatCode="General">
                  <c:v>16922.48</c:v>
                </c:pt>
                <c:pt idx="342" formatCode="General">
                  <c:v>16733.689999999999</c:v>
                </c:pt>
                <c:pt idx="343" formatCode="General">
                  <c:v>16886.400000000001</c:v>
                </c:pt>
                <c:pt idx="344" formatCode="General">
                  <c:v>16955.37</c:v>
                </c:pt>
                <c:pt idx="345" formatCode="General">
                  <c:v>17216.599999999999</c:v>
                </c:pt>
                <c:pt idx="346" formatCode="General">
                  <c:v>17238.14</c:v>
                </c:pt>
                <c:pt idx="347" formatCode="General">
                  <c:v>17334.98</c:v>
                </c:pt>
                <c:pt idx="348" formatCode="General">
                  <c:v>17288.91</c:v>
                </c:pt>
                <c:pt idx="349" formatCode="General">
                  <c:v>17274.560000000001</c:v>
                </c:pt>
                <c:pt idx="350" formatCode="General">
                  <c:v>17184.91</c:v>
                </c:pt>
                <c:pt idx="351" formatCode="General">
                  <c:v>17202.400000000001</c:v>
                </c:pt>
                <c:pt idx="352" formatCode="General">
                  <c:v>17059.240000000002</c:v>
                </c:pt>
                <c:pt idx="353" formatCode="General">
                  <c:v>16887.900000000001</c:v>
                </c:pt>
                <c:pt idx="354" formatCode="General">
                  <c:v>16935.63</c:v>
                </c:pt>
                <c:pt idx="355" formatCode="General">
                  <c:v>16942.3</c:v>
                </c:pt>
                <c:pt idx="356" formatCode="General">
                  <c:v>16915.54</c:v>
                </c:pt>
                <c:pt idx="357" formatCode="General">
                  <c:v>17084.2</c:v>
                </c:pt>
                <c:pt idx="358" formatCode="General">
                  <c:v>17140.77</c:v>
                </c:pt>
                <c:pt idx="359" formatCode="General">
                  <c:v>17056.43</c:v>
                </c:pt>
                <c:pt idx="360" formatCode="General">
                  <c:v>16762.169999999998</c:v>
                </c:pt>
                <c:pt idx="361" formatCode="General">
                  <c:v>16664.21</c:v>
                </c:pt>
                <c:pt idx="362" formatCode="General">
                  <c:v>16652.8</c:v>
                </c:pt>
                <c:pt idx="363" formatCode="General">
                  <c:v>16898.91</c:v>
                </c:pt>
                <c:pt idx="364" formatCode="General">
                  <c:v>16962.03</c:v>
                </c:pt>
                <c:pt idx="365" formatCode="General">
                  <c:v>17061.400000000001</c:v>
                </c:pt>
                <c:pt idx="366" formatCode="General">
                  <c:v>17283.71</c:v>
                </c:pt>
                <c:pt idx="367" formatCode="General">
                  <c:v>17334.29</c:v>
                </c:pt>
                <c:pt idx="368" formatCode="General">
                  <c:v>17227.91</c:v>
                </c:pt>
                <c:pt idx="369" formatCode="General">
                  <c:v>17116.439999999999</c:v>
                </c:pt>
                <c:pt idx="370" formatCode="General">
                  <c:v>17164.89</c:v>
                </c:pt>
                <c:pt idx="371" formatCode="General">
                  <c:v>17030.7</c:v>
                </c:pt>
                <c:pt idx="372" formatCode="General">
                  <c:v>17033.61</c:v>
                </c:pt>
                <c:pt idx="373" formatCode="General">
                  <c:v>17198.89</c:v>
                </c:pt>
                <c:pt idx="374" formatCode="General">
                  <c:v>17162.55</c:v>
                </c:pt>
                <c:pt idx="375" formatCode="General">
                  <c:v>17241.82</c:v>
                </c:pt>
                <c:pt idx="376" formatCode="General">
                  <c:v>17292.93</c:v>
                </c:pt>
                <c:pt idx="377" formatCode="General">
                  <c:v>17145.43</c:v>
                </c:pt>
                <c:pt idx="378" formatCode="General">
                  <c:v>17212.87</c:v>
                </c:pt>
                <c:pt idx="379" formatCode="General">
                  <c:v>16893.73</c:v>
                </c:pt>
                <c:pt idx="380" formatCode="General">
                  <c:v>16843.68</c:v>
                </c:pt>
                <c:pt idx="381" formatCode="General">
                  <c:v>16996</c:v>
                </c:pt>
                <c:pt idx="382" formatCode="General">
                  <c:v>16877.07</c:v>
                </c:pt>
                <c:pt idx="383" formatCode="General">
                  <c:v>16870.939999999999</c:v>
                </c:pt>
                <c:pt idx="384" formatCode="General">
                  <c:v>16634.7</c:v>
                </c:pt>
                <c:pt idx="385" formatCode="General">
                  <c:v>16601.25</c:v>
                </c:pt>
                <c:pt idx="386" formatCode="General">
                  <c:v>16393.66</c:v>
                </c:pt>
                <c:pt idx="387" formatCode="General">
                  <c:v>16454.8</c:v>
                </c:pt>
                <c:pt idx="388" formatCode="General">
                  <c:v>16446.78</c:v>
                </c:pt>
                <c:pt idx="389" formatCode="General">
                  <c:v>16516.66</c:v>
                </c:pt>
                <c:pt idx="390" formatCode="General">
                  <c:v>16381.31</c:v>
                </c:pt>
                <c:pt idx="391" formatCode="General">
                  <c:v>16381.49</c:v>
                </c:pt>
                <c:pt idx="392" formatCode="General">
                  <c:v>16437.61</c:v>
                </c:pt>
                <c:pt idx="393" formatCode="General">
                  <c:v>16576.900000000001</c:v>
                </c:pt>
                <c:pt idx="394" formatCode="General">
                  <c:v>16770.87</c:v>
                </c:pt>
                <c:pt idx="395" formatCode="General">
                  <c:v>16481.580000000002</c:v>
                </c:pt>
                <c:pt idx="396" formatCode="General">
                  <c:v>16509.259999999998</c:v>
                </c:pt>
                <c:pt idx="397" formatCode="General">
                  <c:v>16623.650000000001</c:v>
                </c:pt>
                <c:pt idx="398" formatCode="General">
                  <c:v>16719.82</c:v>
                </c:pt>
                <c:pt idx="399" formatCode="General">
                  <c:v>16634.509999999998</c:v>
                </c:pt>
                <c:pt idx="400" formatCode="General">
                  <c:v>16644.939999999999</c:v>
                </c:pt>
                <c:pt idx="401" formatCode="General">
                  <c:v>16789.689999999999</c:v>
                </c:pt>
                <c:pt idx="402" formatCode="General">
                  <c:v>16791.61</c:v>
                </c:pt>
                <c:pt idx="403" formatCode="General">
                  <c:v>16738.16</c:v>
                </c:pt>
                <c:pt idx="404" formatCode="General">
                  <c:v>16619.14</c:v>
                </c:pt>
                <c:pt idx="405" formatCode="General">
                  <c:v>16576.02</c:v>
                </c:pt>
                <c:pt idx="406" formatCode="General">
                  <c:v>16432.95</c:v>
                </c:pt>
                <c:pt idx="407" formatCode="General">
                  <c:v>16572.71</c:v>
                </c:pt>
                <c:pt idx="408" formatCode="General">
                  <c:v>16581.509999999998</c:v>
                </c:pt>
                <c:pt idx="409" formatCode="General">
                  <c:v>16807.560000000001</c:v>
                </c:pt>
                <c:pt idx="410" formatCode="General">
                  <c:v>16920.919999999998</c:v>
                </c:pt>
                <c:pt idx="411" formatCode="General">
                  <c:v>16698.240000000002</c:v>
                </c:pt>
                <c:pt idx="412" formatCode="General">
                  <c:v>16636.32</c:v>
                </c:pt>
                <c:pt idx="413" formatCode="General">
                  <c:v>16534.75</c:v>
                </c:pt>
                <c:pt idx="414" formatCode="General">
                  <c:v>16316.67</c:v>
                </c:pt>
                <c:pt idx="415" formatCode="General">
                  <c:v>16344.48</c:v>
                </c:pt>
                <c:pt idx="416" formatCode="General">
                  <c:v>16452.23</c:v>
                </c:pt>
                <c:pt idx="417" formatCode="General">
                  <c:v>16276.07</c:v>
                </c:pt>
                <c:pt idx="418" formatCode="General">
                  <c:v>16310.36</c:v>
                </c:pt>
                <c:pt idx="419" formatCode="General">
                  <c:v>16353.74</c:v>
                </c:pt>
                <c:pt idx="420" formatCode="General">
                  <c:v>16557.310000000001</c:v>
                </c:pt>
                <c:pt idx="421" formatCode="General">
                  <c:v>16454.34</c:v>
                </c:pt>
                <c:pt idx="422" formatCode="General">
                  <c:v>16273.38</c:v>
                </c:pt>
                <c:pt idx="423" formatCode="General">
                  <c:v>16453.52</c:v>
                </c:pt>
                <c:pt idx="424" formatCode="General">
                  <c:v>16520.57</c:v>
                </c:pt>
                <c:pt idx="425" formatCode="General">
                  <c:v>16672.03</c:v>
                </c:pt>
                <c:pt idx="426" formatCode="General">
                  <c:v>16825.91</c:v>
                </c:pt>
                <c:pt idx="427" formatCode="General">
                  <c:v>16782.57</c:v>
                </c:pt>
                <c:pt idx="428" formatCode="General">
                  <c:v>16652.240000000002</c:v>
                </c:pt>
                <c:pt idx="429" formatCode="General">
                  <c:v>16642.55</c:v>
                </c:pt>
                <c:pt idx="430" formatCode="General">
                  <c:v>16440.91</c:v>
                </c:pt>
                <c:pt idx="431" formatCode="General">
                  <c:v>16452.73</c:v>
                </c:pt>
                <c:pt idx="432" formatCode="General">
                  <c:v>16440.72</c:v>
                </c:pt>
                <c:pt idx="433" formatCode="General">
                  <c:v>16251.36</c:v>
                </c:pt>
                <c:pt idx="434" formatCode="General">
                  <c:v>16309.76</c:v>
                </c:pt>
                <c:pt idx="435" formatCode="General">
                  <c:v>16358.89</c:v>
                </c:pt>
                <c:pt idx="436" formatCode="General">
                  <c:v>16073.74</c:v>
                </c:pt>
                <c:pt idx="437" formatCode="General">
                  <c:v>16134.61</c:v>
                </c:pt>
                <c:pt idx="438" formatCode="General">
                  <c:v>16149.68</c:v>
                </c:pt>
                <c:pt idx="439" formatCode="General">
                  <c:v>16001.27</c:v>
                </c:pt>
                <c:pt idx="440" formatCode="General">
                  <c:v>16038.56</c:v>
                </c:pt>
                <c:pt idx="441" formatCode="General">
                  <c:v>16396.95</c:v>
                </c:pt>
                <c:pt idx="442" formatCode="General">
                  <c:v>16507.650000000001</c:v>
                </c:pt>
                <c:pt idx="443" formatCode="General">
                  <c:v>16649.36</c:v>
                </c:pt>
                <c:pt idx="444" formatCode="General">
                  <c:v>16684.95</c:v>
                </c:pt>
                <c:pt idx="445" formatCode="General">
                  <c:v>16740.830000000002</c:v>
                </c:pt>
                <c:pt idx="446" formatCode="General">
                  <c:v>16745.650000000001</c:v>
                </c:pt>
                <c:pt idx="447" formatCode="General">
                  <c:v>16682.669999999998</c:v>
                </c:pt>
                <c:pt idx="448" formatCode="General">
                  <c:v>16839.29</c:v>
                </c:pt>
                <c:pt idx="449" formatCode="General">
                  <c:v>16915.71</c:v>
                </c:pt>
                <c:pt idx="450" formatCode="General">
                  <c:v>17128.78</c:v>
                </c:pt>
                <c:pt idx="451" formatCode="General">
                  <c:v>17171.18</c:v>
                </c:pt>
                <c:pt idx="452" formatCode="General">
                  <c:v>17208.95</c:v>
                </c:pt>
                <c:pt idx="453" formatCode="General">
                  <c:v>17210.47</c:v>
                </c:pt>
                <c:pt idx="454" formatCode="General">
                  <c:v>17416.7</c:v>
                </c:pt>
                <c:pt idx="455" formatCode="General">
                  <c:v>17310.259999999998</c:v>
                </c:pt>
                <c:pt idx="456" formatCode="General">
                  <c:v>17294.55</c:v>
                </c:pt>
                <c:pt idx="457" formatCode="General">
                  <c:v>17287.419999999998</c:v>
                </c:pt>
                <c:pt idx="458" formatCode="General">
                  <c:v>17137.419999999998</c:v>
                </c:pt>
                <c:pt idx="459" formatCode="General">
                  <c:v>17341.25</c:v>
                </c:pt>
                <c:pt idx="460" formatCode="General">
                  <c:v>17370.560000000001</c:v>
                </c:pt>
                <c:pt idx="461" formatCode="General">
                  <c:v>17433.849999999999</c:v>
                </c:pt>
                <c:pt idx="462" formatCode="General">
                  <c:v>17438.349999999999</c:v>
                </c:pt>
                <c:pt idx="463" formatCode="General">
                  <c:v>17421.48</c:v>
                </c:pt>
                <c:pt idx="464" formatCode="General">
                  <c:v>17328.009999999998</c:v>
                </c:pt>
                <c:pt idx="465" formatCode="General">
                  <c:v>17360.72</c:v>
                </c:pt>
                <c:pt idx="466" formatCode="General">
                  <c:v>17278.740000000002</c:v>
                </c:pt>
                <c:pt idx="467" formatCode="General">
                  <c:v>17383.990000000002</c:v>
                </c:pt>
                <c:pt idx="468" formatCode="General">
                  <c:v>17418.34</c:v>
                </c:pt>
                <c:pt idx="469" formatCode="General">
                  <c:v>17450.63</c:v>
                </c:pt>
                <c:pt idx="470" formatCode="General">
                  <c:v>17468.93</c:v>
                </c:pt>
                <c:pt idx="471" formatCode="General">
                  <c:v>17653.11</c:v>
                </c:pt>
                <c:pt idx="472" formatCode="General">
                  <c:v>17673.87</c:v>
                </c:pt>
                <c:pt idx="473" formatCode="General">
                  <c:v>17652.03</c:v>
                </c:pt>
                <c:pt idx="474" formatCode="General">
                  <c:v>17576.55</c:v>
                </c:pt>
                <c:pt idx="475" formatCode="General">
                  <c:v>17635.2</c:v>
                </c:pt>
                <c:pt idx="476" formatCode="General">
                  <c:v>17543.740000000002</c:v>
                </c:pt>
                <c:pt idx="477" formatCode="General">
                  <c:v>17596.63</c:v>
                </c:pt>
                <c:pt idx="478" formatCode="General">
                  <c:v>17604.84</c:v>
                </c:pt>
                <c:pt idx="479" formatCode="General">
                  <c:v>17751.73</c:v>
                </c:pt>
                <c:pt idx="480" formatCode="General">
                  <c:v>17891.5</c:v>
                </c:pt>
                <c:pt idx="481" formatCode="General">
                  <c:v>17910.37</c:v>
                </c:pt>
                <c:pt idx="482" formatCode="General">
                  <c:v>17930.810000000001</c:v>
                </c:pt>
                <c:pt idx="483" formatCode="General">
                  <c:v>17853.759999999998</c:v>
                </c:pt>
                <c:pt idx="484" formatCode="General">
                  <c:v>17559.310000000001</c:v>
                </c:pt>
                <c:pt idx="485" formatCode="General">
                  <c:v>17549.650000000001</c:v>
                </c:pt>
                <c:pt idx="486" formatCode="General">
                  <c:v>17519.14</c:v>
                </c:pt>
                <c:pt idx="487" formatCode="General">
                  <c:v>17572.66</c:v>
                </c:pt>
                <c:pt idx="488" formatCode="General">
                  <c:v>17535.490000000002</c:v>
                </c:pt>
                <c:pt idx="489" formatCode="General">
                  <c:v>17465.63</c:v>
                </c:pt>
                <c:pt idx="490" formatCode="General">
                  <c:v>17545.32</c:v>
                </c:pt>
                <c:pt idx="491" formatCode="General">
                  <c:v>17512.830000000002</c:v>
                </c:pt>
                <c:pt idx="492" formatCode="General">
                  <c:v>17546.82</c:v>
                </c:pt>
                <c:pt idx="493" formatCode="General">
                  <c:v>17346.87</c:v>
                </c:pt>
                <c:pt idx="494" formatCode="General">
                  <c:v>17161.79</c:v>
                </c:pt>
                <c:pt idx="495" formatCode="General">
                  <c:v>17227.79</c:v>
                </c:pt>
                <c:pt idx="496" formatCode="General">
                  <c:v>17681.52</c:v>
                </c:pt>
                <c:pt idx="497" formatCode="General">
                  <c:v>17815.099999999999</c:v>
                </c:pt>
                <c:pt idx="498" formatCode="General">
                  <c:v>17874.59</c:v>
                </c:pt>
                <c:pt idx="499" formatCode="General">
                  <c:v>17875.830000000002</c:v>
                </c:pt>
                <c:pt idx="500" formatCode="General">
                  <c:v>18002.62</c:v>
                </c:pt>
                <c:pt idx="501" formatCode="General">
                  <c:v>17995.03</c:v>
                </c:pt>
                <c:pt idx="502" formatCode="General">
                  <c:v>18119.63</c:v>
                </c:pt>
                <c:pt idx="503" formatCode="General">
                  <c:v>18034.63</c:v>
                </c:pt>
                <c:pt idx="504" formatCode="General">
                  <c:v>17889.560000000001</c:v>
                </c:pt>
                <c:pt idx="505" formatCode="General">
                  <c:v>17968.11</c:v>
                </c:pt>
                <c:pt idx="506" formatCode="General">
                  <c:v>18059.93</c:v>
                </c:pt>
                <c:pt idx="507" formatCode="General">
                  <c:v>18096.07</c:v>
                </c:pt>
                <c:pt idx="508" formatCode="General">
                  <c:v>18644.57</c:v>
                </c:pt>
                <c:pt idx="509" formatCode="General">
                  <c:v>18607.25</c:v>
                </c:pt>
                <c:pt idx="510" formatCode="General">
                  <c:v>18635.8</c:v>
                </c:pt>
                <c:pt idx="511" formatCode="General">
                  <c:v>18753.16</c:v>
                </c:pt>
                <c:pt idx="512" formatCode="General">
                  <c:v>18676.310000000001</c:v>
                </c:pt>
                <c:pt idx="513" formatCode="General">
                  <c:v>18852.78</c:v>
                </c:pt>
                <c:pt idx="514" formatCode="General">
                  <c:v>18889.189999999999</c:v>
                </c:pt>
                <c:pt idx="515" formatCode="General">
                  <c:v>18948.05</c:v>
                </c:pt>
                <c:pt idx="516" formatCode="General">
                  <c:v>18854.41</c:v>
                </c:pt>
                <c:pt idx="517" formatCode="General">
                  <c:v>18966.77</c:v>
                </c:pt>
                <c:pt idx="518" formatCode="General">
                  <c:v>18935.93</c:v>
                </c:pt>
                <c:pt idx="519" formatCode="General">
                  <c:v>19305.310000000001</c:v>
                </c:pt>
                <c:pt idx="520" formatCode="General">
                  <c:v>19386.919999999998</c:v>
                </c:pt>
                <c:pt idx="521" formatCode="General">
                  <c:v>19499.45</c:v>
                </c:pt>
                <c:pt idx="522" formatCode="General">
                  <c:v>19693.52</c:v>
                </c:pt>
                <c:pt idx="523" formatCode="General">
                  <c:v>19785.32</c:v>
                </c:pt>
                <c:pt idx="524" formatCode="General">
                  <c:v>19726.080000000002</c:v>
                </c:pt>
                <c:pt idx="525" formatCode="General">
                  <c:v>19914.55</c:v>
                </c:pt>
                <c:pt idx="526" formatCode="General">
                  <c:v>19928.509999999998</c:v>
                </c:pt>
                <c:pt idx="527" formatCode="General">
                  <c:v>19937.919999999998</c:v>
                </c:pt>
                <c:pt idx="528" formatCode="General">
                  <c:v>19682.5</c:v>
                </c:pt>
                <c:pt idx="529" formatCode="General">
                  <c:v>19879.849999999999</c:v>
                </c:pt>
                <c:pt idx="530" formatCode="General">
                  <c:v>19857.2</c:v>
                </c:pt>
                <c:pt idx="531" formatCode="General">
                  <c:v>19784.45</c:v>
                </c:pt>
                <c:pt idx="532" formatCode="General">
                  <c:v>20199.09</c:v>
                </c:pt>
                <c:pt idx="533" formatCode="General">
                  <c:v>20228.43</c:v>
                </c:pt>
                <c:pt idx="534" formatCode="General">
                  <c:v>20192.25</c:v>
                </c:pt>
                <c:pt idx="535" formatCode="General">
                  <c:v>20126.490000000002</c:v>
                </c:pt>
                <c:pt idx="536" formatCode="General">
                  <c:v>20200.12</c:v>
                </c:pt>
                <c:pt idx="537" formatCode="General">
                  <c:v>20146.55</c:v>
                </c:pt>
                <c:pt idx="538" formatCode="General">
                  <c:v>20294.45</c:v>
                </c:pt>
                <c:pt idx="539" formatCode="General">
                  <c:v>20222.330000000002</c:v>
                </c:pt>
                <c:pt idx="540" formatCode="General">
                  <c:v>20466.57</c:v>
                </c:pt>
                <c:pt idx="541" formatCode="General">
                  <c:v>20337.599999999999</c:v>
                </c:pt>
                <c:pt idx="542" formatCode="General">
                  <c:v>20417.7</c:v>
                </c:pt>
                <c:pt idx="543" formatCode="General">
                  <c:v>20796.2</c:v>
                </c:pt>
                <c:pt idx="544" formatCode="General">
                  <c:v>20763.53</c:v>
                </c:pt>
                <c:pt idx="545" formatCode="General">
                  <c:v>20753.22</c:v>
                </c:pt>
                <c:pt idx="546" formatCode="General">
                  <c:v>20736.57</c:v>
                </c:pt>
                <c:pt idx="547" formatCode="General">
                  <c:v>20449.77</c:v>
                </c:pt>
                <c:pt idx="548" formatCode="0.00_ ">
                  <c:v>19901.96</c:v>
                </c:pt>
                <c:pt idx="549" formatCode="General">
                  <c:v>20213.330000000002</c:v>
                </c:pt>
                <c:pt idx="550" formatCode="General">
                  <c:v>20301.2</c:v>
                </c:pt>
                <c:pt idx="551" formatCode="General">
                  <c:v>19527.12</c:v>
                </c:pt>
                <c:pt idx="552" formatCode="General">
                  <c:v>19411.22</c:v>
                </c:pt>
                <c:pt idx="553" formatCode="General">
                  <c:v>19599.28</c:v>
                </c:pt>
                <c:pt idx="554" formatCode="General">
                  <c:v>20131.740000000002</c:v>
                </c:pt>
                <c:pt idx="555" formatCode="General">
                  <c:v>19857.419999999998</c:v>
                </c:pt>
                <c:pt idx="556" formatCode="General">
                  <c:v>20120.509999999998</c:v>
                </c:pt>
                <c:pt idx="557" formatCode="General">
                  <c:v>20495.52</c:v>
                </c:pt>
                <c:pt idx="558" formatCode="General">
                  <c:v>20396.599999999999</c:v>
                </c:pt>
                <c:pt idx="559" formatCode="General">
                  <c:v>20222.439999999999</c:v>
                </c:pt>
                <c:pt idx="560" formatCode="General">
                  <c:v>20330.32</c:v>
                </c:pt>
                <c:pt idx="561" formatCode="General">
                  <c:v>20523.310000000001</c:v>
                </c:pt>
                <c:pt idx="562" formatCode="General">
                  <c:v>20653.53</c:v>
                </c:pt>
                <c:pt idx="563" formatCode="General">
                  <c:v>20700.509999999998</c:v>
                </c:pt>
                <c:pt idx="564" formatCode="General">
                  <c:v>20560.77</c:v>
                </c:pt>
                <c:pt idx="565" formatCode="General">
                  <c:v>20708.84</c:v>
                </c:pt>
                <c:pt idx="566" formatCode="General">
                  <c:v>20857.71</c:v>
                </c:pt>
                <c:pt idx="567" formatCode="General">
                  <c:v>20985.85</c:v>
                </c:pt>
                <c:pt idx="568" formatCode="General">
                  <c:v>21147.21</c:v>
                </c:pt>
                <c:pt idx="569" formatCode="General">
                  <c:v>21304.26</c:v>
                </c:pt>
                <c:pt idx="570" formatCode="General">
                  <c:v>21258.47</c:v>
                </c:pt>
                <c:pt idx="571" formatCode="General">
                  <c:v>21271.63</c:v>
                </c:pt>
                <c:pt idx="572" formatCode="General">
                  <c:v>21236.75</c:v>
                </c:pt>
                <c:pt idx="573" formatCode="General">
                  <c:v>21551.83</c:v>
                </c:pt>
                <c:pt idx="574" formatCode="General">
                  <c:v>21607.43</c:v>
                </c:pt>
                <c:pt idx="575" formatCode="General">
                  <c:v>21565.34</c:v>
                </c:pt>
                <c:pt idx="576" formatCode="General">
                  <c:v>21803.77</c:v>
                </c:pt>
                <c:pt idx="577" formatCode="General">
                  <c:v>21858.41</c:v>
                </c:pt>
                <c:pt idx="578" formatCode="General">
                  <c:v>21662.5</c:v>
                </c:pt>
                <c:pt idx="579" formatCode="General">
                  <c:v>21364.48</c:v>
                </c:pt>
                <c:pt idx="580" formatCode="General">
                  <c:v>21174.22</c:v>
                </c:pt>
                <c:pt idx="581" formatCode="General">
                  <c:v>21536.76</c:v>
                </c:pt>
                <c:pt idx="582" formatCode="General">
                  <c:v>21356.62</c:v>
                </c:pt>
                <c:pt idx="583" formatCode="General">
                  <c:v>21484.880000000001</c:v>
                </c:pt>
                <c:pt idx="584" formatCode="General">
                  <c:v>21902.7</c:v>
                </c:pt>
                <c:pt idx="585" formatCode="General">
                  <c:v>21858.38</c:v>
                </c:pt>
                <c:pt idx="586" formatCode="General">
                  <c:v>21792.12</c:v>
                </c:pt>
                <c:pt idx="587" formatCode="General">
                  <c:v>22048.959999999999</c:v>
                </c:pt>
                <c:pt idx="588" formatCode="General">
                  <c:v>22312.04</c:v>
                </c:pt>
                <c:pt idx="589" formatCode="General">
                  <c:v>22504.720000000001</c:v>
                </c:pt>
                <c:pt idx="590" formatCode="General">
                  <c:v>22496.53</c:v>
                </c:pt>
                <c:pt idx="591" formatCode="General">
                  <c:v>22757.43</c:v>
                </c:pt>
                <c:pt idx="592" formatCode="General">
                  <c:v>23209.54</c:v>
                </c:pt>
                <c:pt idx="593" formatCode="General">
                  <c:v>23406.1</c:v>
                </c:pt>
                <c:pt idx="594" formatCode="General">
                  <c:v>23253.39</c:v>
                </c:pt>
                <c:pt idx="595" formatCode="General">
                  <c:v>22813.7</c:v>
                </c:pt>
                <c:pt idx="596" formatCode="General">
                  <c:v>22875.97</c:v>
                </c:pt>
                <c:pt idx="597" formatCode="General">
                  <c:v>22986.69</c:v>
                </c:pt>
                <c:pt idx="598" formatCode="General">
                  <c:v>22905.98</c:v>
                </c:pt>
                <c:pt idx="599" formatCode="General">
                  <c:v>23032.25</c:v>
                </c:pt>
                <c:pt idx="600" formatCode="General">
                  <c:v>23058.57</c:v>
                </c:pt>
                <c:pt idx="601" formatCode="General">
                  <c:v>22879.37</c:v>
                </c:pt>
                <c:pt idx="602" formatCode="General">
                  <c:v>23172.43</c:v>
                </c:pt>
                <c:pt idx="603" formatCode="General">
                  <c:v>23522.53</c:v>
                </c:pt>
                <c:pt idx="604" formatCode="General">
                  <c:v>23556.59</c:v>
                </c:pt>
                <c:pt idx="605" formatCode="General">
                  <c:v>23878.15</c:v>
                </c:pt>
                <c:pt idx="606" formatCode="General">
                  <c:v>23900.080000000002</c:v>
                </c:pt>
                <c:pt idx="607" formatCode="General">
                  <c:v>24007.08</c:v>
                </c:pt>
                <c:pt idx="608" formatCode="General">
                  <c:v>24390.03</c:v>
                </c:pt>
                <c:pt idx="609" formatCode="General">
                  <c:v>23916.93</c:v>
                </c:pt>
                <c:pt idx="610" formatCode="General">
                  <c:v>23879.360000000001</c:v>
                </c:pt>
                <c:pt idx="611" formatCode="General">
                  <c:v>23997.25</c:v>
                </c:pt>
                <c:pt idx="612" formatCode="General">
                  <c:v>23769.82</c:v>
                </c:pt>
                <c:pt idx="613" formatCode="General">
                  <c:v>23398.47</c:v>
                </c:pt>
                <c:pt idx="614" formatCode="General">
                  <c:v>22869.26</c:v>
                </c:pt>
                <c:pt idx="615" formatCode="General">
                  <c:v>22256.99</c:v>
                </c:pt>
                <c:pt idx="616" formatCode="General">
                  <c:v>22871.84</c:v>
                </c:pt>
                <c:pt idx="617" formatCode="General">
                  <c:v>22119.21</c:v>
                </c:pt>
                <c:pt idx="618" formatCode="General">
                  <c:v>22164.49</c:v>
                </c:pt>
                <c:pt idx="619" formatCode="General">
                  <c:v>22223.57</c:v>
                </c:pt>
                <c:pt idx="620" formatCode="General">
                  <c:v>22199.35</c:v>
                </c:pt>
                <c:pt idx="621" formatCode="General">
                  <c:v>22642.1</c:v>
                </c:pt>
                <c:pt idx="622" formatCode="General">
                  <c:v>21638.09</c:v>
                </c:pt>
                <c:pt idx="623" formatCode="General">
                  <c:v>19830.88</c:v>
                </c:pt>
                <c:pt idx="624" formatCode="General">
                  <c:v>20501.02</c:v>
                </c:pt>
                <c:pt idx="625" formatCode="General">
                  <c:v>21295.279999999999</c:v>
                </c:pt>
                <c:pt idx="626" formatCode="General">
                  <c:v>20870.099999999999</c:v>
                </c:pt>
                <c:pt idx="627" formatCode="General">
                  <c:v>21469</c:v>
                </c:pt>
                <c:pt idx="628" formatCode="General">
                  <c:v>21773.26</c:v>
                </c:pt>
                <c:pt idx="629" formatCode="General">
                  <c:v>21796.57</c:v>
                </c:pt>
                <c:pt idx="630" formatCode="General">
                  <c:v>22027.25</c:v>
                </c:pt>
                <c:pt idx="631" formatCode="General">
                  <c:v>21895.17</c:v>
                </c:pt>
                <c:pt idx="632" formatCode="General">
                  <c:v>22349.33</c:v>
                </c:pt>
                <c:pt idx="633" formatCode="General">
                  <c:v>22409.63</c:v>
                </c:pt>
                <c:pt idx="634" formatCode="General">
                  <c:v>22429.1</c:v>
                </c:pt>
                <c:pt idx="635" formatCode="General">
                  <c:v>22237.89</c:v>
                </c:pt>
                <c:pt idx="636" formatCode="General">
                  <c:v>22148.83</c:v>
                </c:pt>
                <c:pt idx="637" formatCode="General">
                  <c:v>22158.05</c:v>
                </c:pt>
                <c:pt idx="638" formatCode="General">
                  <c:v>22240.12</c:v>
                </c:pt>
                <c:pt idx="639" formatCode="General">
                  <c:v>22185</c:v>
                </c:pt>
                <c:pt idx="640" formatCode="General">
                  <c:v>22370.66</c:v>
                </c:pt>
                <c:pt idx="641" formatCode="General">
                  <c:v>22201.85</c:v>
                </c:pt>
                <c:pt idx="642" formatCode="General">
                  <c:v>22268.09</c:v>
                </c:pt>
                <c:pt idx="643" formatCode="General">
                  <c:v>22235.1</c:v>
                </c:pt>
                <c:pt idx="644" formatCode="General">
                  <c:v>22092.21</c:v>
                </c:pt>
                <c:pt idx="645" formatCode="General">
                  <c:v>21092.75</c:v>
                </c:pt>
                <c:pt idx="646" formatCode="General">
                  <c:v>21187.71</c:v>
                </c:pt>
                <c:pt idx="647" formatCode="General">
                  <c:v>21435.19</c:v>
                </c:pt>
                <c:pt idx="648" formatCode="General">
                  <c:v>21144.44</c:v>
                </c:pt>
                <c:pt idx="649" formatCode="General">
                  <c:v>21064.080000000002</c:v>
                </c:pt>
                <c:pt idx="650" formatCode="General">
                  <c:v>21031</c:v>
                </c:pt>
                <c:pt idx="651" formatCode="General">
                  <c:v>21653.25</c:v>
                </c:pt>
                <c:pt idx="652" formatCode="General">
                  <c:v>21759.65</c:v>
                </c:pt>
                <c:pt idx="653" formatCode="General">
                  <c:v>21850.080000000002</c:v>
                </c:pt>
                <c:pt idx="654" formatCode="General">
                  <c:v>21678.84</c:v>
                </c:pt>
                <c:pt idx="655" formatCode="General">
                  <c:v>22042.69</c:v>
                </c:pt>
                <c:pt idx="656" formatCode="General">
                  <c:v>22159.42</c:v>
                </c:pt>
                <c:pt idx="657" formatCode="General">
                  <c:v>22285.53</c:v>
                </c:pt>
                <c:pt idx="658" formatCode="General">
                  <c:v>22431.78</c:v>
                </c:pt>
                <c:pt idx="659" formatCode="General">
                  <c:v>22761.599999999999</c:v>
                </c:pt>
                <c:pt idx="660" formatCode="General">
                  <c:v>22858.81</c:v>
                </c:pt>
                <c:pt idx="661" formatCode="General">
                  <c:v>22822.79</c:v>
                </c:pt>
                <c:pt idx="662" formatCode="General">
                  <c:v>22224.54</c:v>
                </c:pt>
                <c:pt idx="663" formatCode="General">
                  <c:v>22390.39</c:v>
                </c:pt>
                <c:pt idx="664" formatCode="General">
                  <c:v>22302.71</c:v>
                </c:pt>
                <c:pt idx="665" formatCode="General">
                  <c:v>22702.560000000001</c:v>
                </c:pt>
                <c:pt idx="666" formatCode="General">
                  <c:v>22611.39</c:v>
                </c:pt>
                <c:pt idx="667" formatCode="General">
                  <c:v>22659.08</c:v>
                </c:pt>
                <c:pt idx="668" formatCode="General">
                  <c:v>22901.64</c:v>
                </c:pt>
                <c:pt idx="669" formatCode="General">
                  <c:v>22975.29</c:v>
                </c:pt>
                <c:pt idx="670" formatCode="General">
                  <c:v>23292.04</c:v>
                </c:pt>
                <c:pt idx="671" formatCode="General">
                  <c:v>23010.98</c:v>
                </c:pt>
                <c:pt idx="672" formatCode="General">
                  <c:v>23053.84</c:v>
                </c:pt>
                <c:pt idx="673" formatCode="General">
                  <c:v>23487.27</c:v>
                </c:pt>
                <c:pt idx="674" formatCode="General">
                  <c:v>23542.53</c:v>
                </c:pt>
                <c:pt idx="675" formatCode="General">
                  <c:v>23535.43</c:v>
                </c:pt>
                <c:pt idx="676" formatCode="General">
                  <c:v>23334.76</c:v>
                </c:pt>
                <c:pt idx="677" formatCode="General">
                  <c:v>23192.52</c:v>
                </c:pt>
                <c:pt idx="678" formatCode="General">
                  <c:v>23348.45</c:v>
                </c:pt>
                <c:pt idx="679" formatCode="General">
                  <c:v>23198.07</c:v>
                </c:pt>
                <c:pt idx="680" formatCode="General">
                  <c:v>22926.59</c:v>
                </c:pt>
                <c:pt idx="681" formatCode="General">
                  <c:v>22820.43</c:v>
                </c:pt>
                <c:pt idx="682" formatCode="General">
                  <c:v>22780.080000000002</c:v>
                </c:pt>
                <c:pt idx="683" formatCode="General">
                  <c:v>22965.39</c:v>
                </c:pt>
                <c:pt idx="684" formatCode="General">
                  <c:v>23106.79</c:v>
                </c:pt>
                <c:pt idx="685" formatCode="General">
                  <c:v>23217.38</c:v>
                </c:pt>
                <c:pt idx="686" formatCode="General">
                  <c:v>23408.82</c:v>
                </c:pt>
                <c:pt idx="687" formatCode="General">
                  <c:v>23553.89</c:v>
                </c:pt>
                <c:pt idx="688" formatCode="General">
                  <c:v>23529.64</c:v>
                </c:pt>
                <c:pt idx="689" formatCode="General">
                  <c:v>22981.77</c:v>
                </c:pt>
                <c:pt idx="690" formatCode="General">
                  <c:v>22860.23</c:v>
                </c:pt>
                <c:pt idx="691" formatCode="General">
                  <c:v>22715.38</c:v>
                </c:pt>
                <c:pt idx="692" formatCode="General">
                  <c:v>22742.77</c:v>
                </c:pt>
                <c:pt idx="693" formatCode="General">
                  <c:v>22546.54</c:v>
                </c:pt>
                <c:pt idx="694" formatCode="General">
                  <c:v>22848.799999999999</c:v>
                </c:pt>
                <c:pt idx="695" formatCode="General">
                  <c:v>22688.36</c:v>
                </c:pt>
                <c:pt idx="696" formatCode="General">
                  <c:v>22555.66</c:v>
                </c:pt>
                <c:pt idx="697" formatCode="General">
                  <c:v>22904.32</c:v>
                </c:pt>
                <c:pt idx="698" formatCode="General">
                  <c:v>22948.37</c:v>
                </c:pt>
                <c:pt idx="699" formatCode="General">
                  <c:v>22678.76</c:v>
                </c:pt>
                <c:pt idx="700" formatCode="General">
                  <c:v>22334.78</c:v>
                </c:pt>
                <c:pt idx="701" formatCode="General">
                  <c:v>22298.9</c:v>
                </c:pt>
                <c:pt idx="702" formatCode="General">
                  <c:v>22262.5</c:v>
                </c:pt>
                <c:pt idx="703" formatCode="General">
                  <c:v>22736.93</c:v>
                </c:pt>
                <c:pt idx="704" formatCode="General">
                  <c:v>23027.46</c:v>
                </c:pt>
                <c:pt idx="705" formatCode="General">
                  <c:v>23255.33</c:v>
                </c:pt>
                <c:pt idx="706" formatCode="General">
                  <c:v>23267.94</c:v>
                </c:pt>
                <c:pt idx="707" formatCode="General">
                  <c:v>23193.27</c:v>
                </c:pt>
                <c:pt idx="708" formatCode="General">
                  <c:v>23273.25</c:v>
                </c:pt>
                <c:pt idx="709" formatCode="General">
                  <c:v>23125.08</c:v>
                </c:pt>
                <c:pt idx="710" formatCode="General">
                  <c:v>22903.63</c:v>
                </c:pt>
                <c:pt idx="711" formatCode="General">
                  <c:v>23046.799999999999</c:v>
                </c:pt>
                <c:pt idx="712" formatCode="General">
                  <c:v>23020.48</c:v>
                </c:pt>
                <c:pt idx="713" formatCode="General">
                  <c:v>23039.9</c:v>
                </c:pt>
                <c:pt idx="714" formatCode="General">
                  <c:v>23018.01</c:v>
                </c:pt>
                <c:pt idx="715" formatCode="General">
                  <c:v>23168.67</c:v>
                </c:pt>
                <c:pt idx="716" formatCode="General">
                  <c:v>22932.25</c:v>
                </c:pt>
                <c:pt idx="717" formatCode="General">
                  <c:v>22510.25</c:v>
                </c:pt>
                <c:pt idx="718" formatCode="General">
                  <c:v>23104.54</c:v>
                </c:pt>
                <c:pt idx="719" formatCode="General">
                  <c:v>23120.240000000002</c:v>
                </c:pt>
                <c:pt idx="720" formatCode="General">
                  <c:v>23220.13</c:v>
                </c:pt>
                <c:pt idx="721" formatCode="General">
                  <c:v>23246.94</c:v>
                </c:pt>
                <c:pt idx="722" formatCode="General">
                  <c:v>23275.68</c:v>
                </c:pt>
                <c:pt idx="723" formatCode="General">
                  <c:v>23190.2</c:v>
                </c:pt>
                <c:pt idx="724" formatCode="General">
                  <c:v>23035.1</c:v>
                </c:pt>
                <c:pt idx="725" formatCode="General">
                  <c:v>22832.06</c:v>
                </c:pt>
                <c:pt idx="726" formatCode="General">
                  <c:v>22908.3</c:v>
                </c:pt>
                <c:pt idx="727" formatCode="General">
                  <c:v>23547.71</c:v>
                </c:pt>
                <c:pt idx="728" formatCode="General">
                  <c:v>23651.27</c:v>
                </c:pt>
                <c:pt idx="729" formatCode="General">
                  <c:v>23407.33</c:v>
                </c:pt>
                <c:pt idx="730" formatCode="General">
                  <c:v>23081.13</c:v>
                </c:pt>
                <c:pt idx="731" formatCode="General">
                  <c:v>23011.86</c:v>
                </c:pt>
                <c:pt idx="732" formatCode="General">
                  <c:v>22488.33</c:v>
                </c:pt>
                <c:pt idx="733" formatCode="General">
                  <c:v>22797.52</c:v>
                </c:pt>
                <c:pt idx="734" formatCode="General">
                  <c:v>22514.57</c:v>
                </c:pt>
                <c:pt idx="735" formatCode="General">
                  <c:v>23025.1</c:v>
                </c:pt>
                <c:pt idx="736" formatCode="General">
                  <c:v>23148.080000000002</c:v>
                </c:pt>
                <c:pt idx="737" formatCode="General">
                  <c:v>23266.82</c:v>
                </c:pt>
                <c:pt idx="738" formatCode="General">
                  <c:v>23300.01</c:v>
                </c:pt>
                <c:pt idx="739" formatCode="General">
                  <c:v>23525.41</c:v>
                </c:pt>
                <c:pt idx="740" formatCode="General">
                  <c:v>22694.71</c:v>
                </c:pt>
                <c:pt idx="741" formatCode="General">
                  <c:v>22793.96</c:v>
                </c:pt>
                <c:pt idx="742" formatCode="General">
                  <c:v>23161.58</c:v>
                </c:pt>
                <c:pt idx="743" formatCode="General">
                  <c:v>23316.6</c:v>
                </c:pt>
                <c:pt idx="744" formatCode="General">
                  <c:v>23478.27</c:v>
                </c:pt>
                <c:pt idx="745" formatCode="General">
                  <c:v>23252.14</c:v>
                </c:pt>
                <c:pt idx="746" formatCode="General">
                  <c:v>23384.05</c:v>
                </c:pt>
                <c:pt idx="747" formatCode="General">
                  <c:v>23289.75</c:v>
                </c:pt>
                <c:pt idx="748" formatCode="General">
                  <c:v>23399.41</c:v>
                </c:pt>
                <c:pt idx="749" formatCode="General">
                  <c:v>23152.61</c:v>
                </c:pt>
                <c:pt idx="750" formatCode="General">
                  <c:v>23505.33</c:v>
                </c:pt>
                <c:pt idx="751" formatCode="General">
                  <c:v>23666.11</c:v>
                </c:pt>
                <c:pt idx="752" formatCode="General">
                  <c:v>23604.080000000002</c:v>
                </c:pt>
                <c:pt idx="753" formatCode="General">
                  <c:v>23487.46</c:v>
                </c:pt>
                <c:pt idx="754" formatCode="General">
                  <c:v>23730.25</c:v>
                </c:pt>
                <c:pt idx="755" formatCode="General">
                  <c:v>23565.31</c:v>
                </c:pt>
                <c:pt idx="756" formatCode="General">
                  <c:v>23285.72</c:v>
                </c:pt>
                <c:pt idx="757" formatCode="General">
                  <c:v>23402.55</c:v>
                </c:pt>
                <c:pt idx="758" formatCode="General">
                  <c:v>23053.18</c:v>
                </c:pt>
                <c:pt idx="759" formatCode="General">
                  <c:v>22756.25</c:v>
                </c:pt>
                <c:pt idx="760" formatCode="General">
                  <c:v>22596.880000000001</c:v>
                </c:pt>
                <c:pt idx="761" formatCode="General">
                  <c:v>22871.9</c:v>
                </c:pt>
                <c:pt idx="762" formatCode="General">
                  <c:v>22715.43</c:v>
                </c:pt>
                <c:pt idx="763" formatCode="General">
                  <c:v>22576.07</c:v>
                </c:pt>
                <c:pt idx="764" formatCode="General">
                  <c:v>22459.15</c:v>
                </c:pt>
                <c:pt idx="765" formatCode="General">
                  <c:v>22071.09</c:v>
                </c:pt>
                <c:pt idx="766" formatCode="General">
                  <c:v>22278.36</c:v>
                </c:pt>
                <c:pt idx="767" formatCode="General">
                  <c:v>21961.68</c:v>
                </c:pt>
                <c:pt idx="768" formatCode="General">
                  <c:v>21968.05</c:v>
                </c:pt>
                <c:pt idx="769" formatCode="General">
                  <c:v>22118.63</c:v>
                </c:pt>
                <c:pt idx="770" formatCode="General">
                  <c:v>22271.67</c:v>
                </c:pt>
                <c:pt idx="771" formatCode="General">
                  <c:v>21960.83</c:v>
                </c:pt>
                <c:pt idx="772" formatCode="General">
                  <c:v>22377.26</c:v>
                </c:pt>
                <c:pt idx="773" formatCode="General">
                  <c:v>22209.1</c:v>
                </c:pt>
                <c:pt idx="774" formatCode="General">
                  <c:v>22106.639999999999</c:v>
                </c:pt>
                <c:pt idx="775" formatCode="General">
                  <c:v>22273.19</c:v>
                </c:pt>
                <c:pt idx="776" formatCode="General">
                  <c:v>22260.29</c:v>
                </c:pt>
                <c:pt idx="777" formatCode="General">
                  <c:v>21951.759999999998</c:v>
                </c:pt>
                <c:pt idx="778" formatCode="General">
                  <c:v>21602.89</c:v>
                </c:pt>
                <c:pt idx="779" formatCode="General">
                  <c:v>20695.900000000001</c:v>
                </c:pt>
                <c:pt idx="780" formatCode="General">
                  <c:v>21280.17</c:v>
                </c:pt>
                <c:pt idx="781" formatCode="General">
                  <c:v>21298.22</c:v>
                </c:pt>
                <c:pt idx="782" formatCode="General">
                  <c:v>19232.349999999999</c:v>
                </c:pt>
                <c:pt idx="783" formatCode="General">
                  <c:v>18459.95</c:v>
                </c:pt>
                <c:pt idx="784" formatCode="General">
                  <c:v>17391.759999999998</c:v>
                </c:pt>
                <c:pt idx="785" formatCode="General">
                  <c:v>19000.03</c:v>
                </c:pt>
                <c:pt idx="786" formatCode="General">
                  <c:v>19528.77</c:v>
                </c:pt>
                <c:pt idx="787" formatCode="General">
                  <c:v>19513.09</c:v>
                </c:pt>
                <c:pt idx="788" formatCode="General">
                  <c:v>19857.669999999998</c:v>
                </c:pt>
                <c:pt idx="789" formatCode="General">
                  <c:v>19468</c:v>
                </c:pt>
                <c:pt idx="790" formatCode="General">
                  <c:v>19338.73</c:v>
                </c:pt>
                <c:pt idx="791" formatCode="General">
                  <c:v>19395.03</c:v>
                </c:pt>
                <c:pt idx="792" formatCode="General">
                  <c:v>19106.2</c:v>
                </c:pt>
                <c:pt idx="793" formatCode="General">
                  <c:v>18793.43</c:v>
                </c:pt>
                <c:pt idx="794" formatCode="General">
                  <c:v>19639.14</c:v>
                </c:pt>
                <c:pt idx="795" formatCode="General">
                  <c:v>19478.810000000001</c:v>
                </c:pt>
                <c:pt idx="796" formatCode="General">
                  <c:v>19872.73</c:v>
                </c:pt>
                <c:pt idx="797" formatCode="General">
                  <c:v>20034.41</c:v>
                </c:pt>
                <c:pt idx="798" formatCode="General">
                  <c:v>20232.63</c:v>
                </c:pt>
                <c:pt idx="799" formatCode="General">
                  <c:v>20235.03</c:v>
                </c:pt>
                <c:pt idx="800" formatCode="General">
                  <c:v>20787.64</c:v>
                </c:pt>
                <c:pt idx="801" formatCode="General">
                  <c:v>20532.990000000002</c:v>
                </c:pt>
                <c:pt idx="802" formatCode="General">
                  <c:v>20522.59</c:v>
                </c:pt>
                <c:pt idx="803" formatCode="General">
                  <c:v>20546.490000000002</c:v>
                </c:pt>
                <c:pt idx="804" formatCode="General">
                  <c:v>20543.400000000001</c:v>
                </c:pt>
                <c:pt idx="805" formatCode="General">
                  <c:v>20915.04</c:v>
                </c:pt>
                <c:pt idx="806" formatCode="General">
                  <c:v>21129.54</c:v>
                </c:pt>
                <c:pt idx="807" formatCode="General">
                  <c:v>21330.14</c:v>
                </c:pt>
                <c:pt idx="808" formatCode="General">
                  <c:v>21782.87</c:v>
                </c:pt>
                <c:pt idx="809" formatCode="General">
                  <c:v>21730.25</c:v>
                </c:pt>
                <c:pt idx="810" formatCode="General">
                  <c:v>21843.69</c:v>
                </c:pt>
                <c:pt idx="811" formatCode="General">
                  <c:v>21523.83</c:v>
                </c:pt>
                <c:pt idx="812" formatCode="General">
                  <c:v>21526.03</c:v>
                </c:pt>
                <c:pt idx="813" formatCode="General">
                  <c:v>21803.91</c:v>
                </c:pt>
                <c:pt idx="814" formatCode="General">
                  <c:v>21670.959999999999</c:v>
                </c:pt>
                <c:pt idx="815" formatCode="General">
                  <c:v>21652.240000000002</c:v>
                </c:pt>
                <c:pt idx="816" formatCode="General">
                  <c:v>21536.57</c:v>
                </c:pt>
                <c:pt idx="817" formatCode="General">
                  <c:v>21336.54</c:v>
                </c:pt>
                <c:pt idx="818" formatCode="General">
                  <c:v>21357.72</c:v>
                </c:pt>
                <c:pt idx="819" formatCode="General">
                  <c:v>21347.3</c:v>
                </c:pt>
                <c:pt idx="820" formatCode="General">
                  <c:v>21002.71</c:v>
                </c:pt>
                <c:pt idx="821" formatCode="General">
                  <c:v>21126.93</c:v>
                </c:pt>
                <c:pt idx="822" formatCode="General">
                  <c:v>21618.09</c:v>
                </c:pt>
                <c:pt idx="823" formatCode="General">
                  <c:v>21674.43</c:v>
                </c:pt>
                <c:pt idx="824" formatCode="General">
                  <c:v>21660.66</c:v>
                </c:pt>
                <c:pt idx="825" formatCode="General">
                  <c:v>21790.29</c:v>
                </c:pt>
                <c:pt idx="826" formatCode="General">
                  <c:v>22242.14</c:v>
                </c:pt>
                <c:pt idx="827" formatCode="General">
                  <c:v>22470.1</c:v>
                </c:pt>
                <c:pt idx="828" formatCode="General">
                  <c:v>22287.82</c:v>
                </c:pt>
                <c:pt idx="829" formatCode="General">
                  <c:v>22072.95</c:v>
                </c:pt>
                <c:pt idx="830" formatCode="General">
                  <c:v>22049.9</c:v>
                </c:pt>
                <c:pt idx="831" formatCode="General">
                  <c:v>22211.59</c:v>
                </c:pt>
                <c:pt idx="832" formatCode="General">
                  <c:v>22356.73</c:v>
                </c:pt>
                <c:pt idx="833" formatCode="General">
                  <c:v>22003.5</c:v>
                </c:pt>
                <c:pt idx="834" formatCode="General">
                  <c:v>22045.74</c:v>
                </c:pt>
                <c:pt idx="835" formatCode="General">
                  <c:v>21732.02</c:v>
                </c:pt>
                <c:pt idx="836" formatCode="General">
                  <c:v>22188.76</c:v>
                </c:pt>
                <c:pt idx="837" formatCode="General">
                  <c:v>22430.61</c:v>
                </c:pt>
                <c:pt idx="838" formatCode="General">
                  <c:v>22492.34</c:v>
                </c:pt>
                <c:pt idx="839" formatCode="General">
                  <c:v>22580.080000000002</c:v>
                </c:pt>
                <c:pt idx="840" formatCode="General">
                  <c:v>22256.02</c:v>
                </c:pt>
                <c:pt idx="841" formatCode="General">
                  <c:v>22553.72</c:v>
                </c:pt>
                <c:pt idx="842" formatCode="General">
                  <c:v>22577.74</c:v>
                </c:pt>
                <c:pt idx="843" formatCode="General">
                  <c:v>22712.97</c:v>
                </c:pt>
                <c:pt idx="844" formatCode="General">
                  <c:v>22547.5</c:v>
                </c:pt>
                <c:pt idx="845" formatCode="General">
                  <c:v>22428.720000000001</c:v>
                </c:pt>
                <c:pt idx="846" formatCode="General">
                  <c:v>22362.27</c:v>
                </c:pt>
                <c:pt idx="847" formatCode="General">
                  <c:v>22527.01</c:v>
                </c:pt>
                <c:pt idx="848" formatCode="General">
                  <c:v>22693.25</c:v>
                </c:pt>
                <c:pt idx="849" formatCode="General">
                  <c:v>22751.03</c:v>
                </c:pt>
                <c:pt idx="850" formatCode="General">
                  <c:v>22614.97</c:v>
                </c:pt>
                <c:pt idx="851" formatCode="General">
                  <c:v>22835.94</c:v>
                </c:pt>
                <c:pt idx="852" formatCode="General">
                  <c:v>23042.9</c:v>
                </c:pt>
                <c:pt idx="853" formatCode="General">
                  <c:v>23113.279999999999</c:v>
                </c:pt>
                <c:pt idx="854" formatCode="General">
                  <c:v>23383.13</c:v>
                </c:pt>
                <c:pt idx="855" formatCode="General">
                  <c:v>23340.560000000001</c:v>
                </c:pt>
                <c:pt idx="856" formatCode="General">
                  <c:v>22987.919999999998</c:v>
                </c:pt>
                <c:pt idx="857" formatCode="General">
                  <c:v>23318.67</c:v>
                </c:pt>
                <c:pt idx="858" formatCode="#,##0.00_);[Red]\(#,##0.00\)">
                  <c:v>23373.73</c:v>
                </c:pt>
                <c:pt idx="859" formatCode="General">
                  <c:v>23364.38</c:v>
                </c:pt>
                <c:pt idx="860" formatCode="General">
                  <c:v>23412.98</c:v>
                </c:pt>
                <c:pt idx="861" formatCode="General">
                  <c:v>23201.52</c:v>
                </c:pt>
                <c:pt idx="862" formatCode="General">
                  <c:v>23461.72</c:v>
                </c:pt>
                <c:pt idx="863" formatCode="General">
                  <c:v>23542.52</c:v>
                </c:pt>
                <c:pt idx="864" formatCode="General">
                  <c:v>23434.38</c:v>
                </c:pt>
                <c:pt idx="865" formatCode="General">
                  <c:v>23378.94</c:v>
                </c:pt>
                <c:pt idx="866" formatCode="General">
                  <c:v>23660.59</c:v>
                </c:pt>
                <c:pt idx="867" formatCode="General">
                  <c:v>23447.360000000001</c:v>
                </c:pt>
                <c:pt idx="868" formatCode="General">
                  <c:v>24003.77</c:v>
                </c:pt>
                <c:pt idx="869" formatCode="General">
                  <c:v>24021.26</c:v>
                </c:pt>
                <c:pt idx="870" formatCode="General">
                  <c:v>24135.5</c:v>
                </c:pt>
                <c:pt idx="871" formatCode="General">
                  <c:v>24158.36</c:v>
                </c:pt>
                <c:pt idx="872" formatCode="General">
                  <c:v>24370.02</c:v>
                </c:pt>
                <c:pt idx="873" formatCode="General">
                  <c:v>24238.1</c:v>
                </c:pt>
                <c:pt idx="874" formatCode="General">
                  <c:v>24334.48</c:v>
                </c:pt>
                <c:pt idx="875" formatCode="General">
                  <c:v>24482.52</c:v>
                </c:pt>
                <c:pt idx="876" formatCode="General">
                  <c:v>24353.5</c:v>
                </c:pt>
                <c:pt idx="877" formatCode="General">
                  <c:v>23625.439999999999</c:v>
                </c:pt>
                <c:pt idx="878" formatCode="General">
                  <c:v>23962.13</c:v>
                </c:pt>
                <c:pt idx="879" formatCode="General">
                  <c:v>23764.47</c:v>
                </c:pt>
                <c:pt idx="880" formatCode="General">
                  <c:v>24277.38</c:v>
                </c:pt>
                <c:pt idx="881" formatCode="General">
                  <c:v>24305.1</c:v>
                </c:pt>
                <c:pt idx="882" formatCode="General">
                  <c:v>24519.9</c:v>
                </c:pt>
                <c:pt idx="883" formatCode="General">
                  <c:v>24236.45</c:v>
                </c:pt>
                <c:pt idx="884" formatCode="General">
                  <c:v>24233.1</c:v>
                </c:pt>
                <c:pt idx="885" formatCode="General">
                  <c:v>24071.73</c:v>
                </c:pt>
                <c:pt idx="886" formatCode="General">
                  <c:v>24016.78</c:v>
                </c:pt>
                <c:pt idx="887" formatCode="General">
                  <c:v>24100.3</c:v>
                </c:pt>
                <c:pt idx="888" formatCode="General">
                  <c:v>24179.85</c:v>
                </c:pt>
                <c:pt idx="889" formatCode="General">
                  <c:v>24494.58</c:v>
                </c:pt>
                <c:pt idx="890" formatCode="General">
                  <c:v>24547.38</c:v>
                </c:pt>
                <c:pt idx="891" formatCode="General">
                  <c:v>24855.18</c:v>
                </c:pt>
                <c:pt idx="892" formatCode="General">
                  <c:v>25192.59</c:v>
                </c:pt>
                <c:pt idx="893" formatCode="General">
                  <c:v>25215.71</c:v>
                </c:pt>
                <c:pt idx="894" formatCode="General">
                  <c:v>25474.639999999999</c:v>
                </c:pt>
                <c:pt idx="895" formatCode="General">
                  <c:v>25357.16</c:v>
                </c:pt>
                <c:pt idx="896" formatCode="General">
                  <c:v>25629.64</c:v>
                </c:pt>
                <c:pt idx="897" formatCode="General">
                  <c:v>25438.25</c:v>
                </c:pt>
                <c:pt idx="898" formatCode="General">
                  <c:v>25769.360000000001</c:v>
                </c:pt>
                <c:pt idx="899" formatCode="General">
                  <c:v>25578.37</c:v>
                </c:pt>
                <c:pt idx="900" formatCode="General">
                  <c:v>25880.6</c:v>
                </c:pt>
                <c:pt idx="901" formatCode="General">
                  <c:v>26247.37</c:v>
                </c:pt>
                <c:pt idx="902" formatCode="General">
                  <c:v>26196.73</c:v>
                </c:pt>
                <c:pt idx="903" formatCode="General">
                  <c:v>26023.85</c:v>
                </c:pt>
                <c:pt idx="904" formatCode="General">
                  <c:v>25580.32</c:v>
                </c:pt>
              </c:numCache>
              <c:extLst/>
            </c:numRef>
          </c:val>
          <c:smooth val="0"/>
          <c:extLst>
            <c:ext xmlns:c16="http://schemas.microsoft.com/office/drawing/2014/chart" uri="{C3380CC4-5D6E-409C-BE32-E72D297353CC}">
              <c16:uniqueId val="{00000003-AC54-4149-9223-5AEC2A37B491}"/>
            </c:ext>
          </c:extLst>
        </c:ser>
        <c:dLbls>
          <c:showLegendKey val="0"/>
          <c:showVal val="0"/>
          <c:showCatName val="0"/>
          <c:showSerName val="0"/>
          <c:showPercent val="0"/>
          <c:showBubbleSize val="0"/>
        </c:dLbls>
        <c:marker val="1"/>
        <c:smooth val="0"/>
        <c:axId val="3"/>
        <c:axId val="4"/>
      </c:lineChart>
      <c:dateAx>
        <c:axId val="574964048"/>
        <c:scaling>
          <c:orientation val="minMax"/>
        </c:scaling>
        <c:delete val="0"/>
        <c:axPos val="b"/>
        <c:majorGridlines/>
        <c:numFmt formatCode="e&quot;年&quot;m&quot;月&quot;d&quot;日&quot;" sourceLinked="0"/>
        <c:majorTickMark val="out"/>
        <c:minorTickMark val="none"/>
        <c:tickLblPos val="nextTo"/>
        <c:txPr>
          <a:bodyPr/>
          <a:lstStyle/>
          <a:p>
            <a:pPr>
              <a:defRPr sz="1200"/>
            </a:pPr>
            <a:endParaRPr lang="zh-TW"/>
          </a:p>
        </c:txPr>
        <c:crossAx val="1"/>
        <c:crosses val="autoZero"/>
        <c:auto val="0"/>
        <c:lblOffset val="100"/>
        <c:baseTimeUnit val="days"/>
        <c:majorUnit val="2"/>
        <c:majorTimeUnit val="days"/>
        <c:minorUnit val="7"/>
        <c:minorTimeUnit val="days"/>
      </c:dateAx>
      <c:valAx>
        <c:axId val="1"/>
        <c:scaling>
          <c:orientation val="minMax"/>
        </c:scaling>
        <c:delete val="0"/>
        <c:axPos val="l"/>
        <c:majorGridlines>
          <c:spPr>
            <a:ln>
              <a:solidFill>
                <a:schemeClr val="bg1"/>
              </a:solidFill>
            </a:ln>
          </c:spPr>
        </c:majorGridlines>
        <c:title>
          <c:tx>
            <c:rich>
              <a:bodyPr rot="0" vert="horz"/>
              <a:lstStyle/>
              <a:p>
                <a:pPr>
                  <a:defRPr/>
                </a:pPr>
                <a:r>
                  <a:rPr lang="zh-TW"/>
                  <a:t>借券餘額</a:t>
                </a:r>
              </a:p>
            </c:rich>
          </c:tx>
          <c:layout>
            <c:manualLayout>
              <c:xMode val="edge"/>
              <c:yMode val="edge"/>
              <c:x val="2.3597824472105056E-2"/>
              <c:y val="3.6298124480671073E-2"/>
            </c:manualLayout>
          </c:layout>
          <c:overlay val="0"/>
        </c:title>
        <c:numFmt formatCode="#,##0_ " sourceLinked="1"/>
        <c:majorTickMark val="out"/>
        <c:minorTickMark val="none"/>
        <c:tickLblPos val="nextTo"/>
        <c:txPr>
          <a:bodyPr/>
          <a:lstStyle/>
          <a:p>
            <a:pPr>
              <a:defRPr sz="1200"/>
            </a:pPr>
            <a:endParaRPr lang="zh-TW"/>
          </a:p>
        </c:txPr>
        <c:crossAx val="574964048"/>
        <c:crosses val="autoZero"/>
        <c:crossBetween val="between"/>
        <c:majorUnit val="50000000000"/>
        <c:minorUnit val="50000000000"/>
        <c:dispUnits>
          <c:builtInUnit val="billions"/>
          <c:dispUnitsLbl>
            <c:layout>
              <c:manualLayout>
                <c:xMode val="edge"/>
                <c:yMode val="edge"/>
                <c:x val="1.3612400092698885E-2"/>
                <c:y val="0.13341048408228839"/>
              </c:manualLayout>
            </c:layout>
            <c:tx>
              <c:rich>
                <a:bodyPr rot="0" vert="wordArtVertRtl"/>
                <a:lstStyle/>
                <a:p>
                  <a:pPr>
                    <a:defRPr/>
                  </a:pPr>
                  <a:endParaRPr lang="en-US"/>
                </a:p>
                <a:p>
                  <a:pPr>
                    <a:defRPr/>
                  </a:pPr>
                  <a:r>
                    <a:rPr lang="en-US"/>
                    <a:t>(</a:t>
                  </a:r>
                  <a:r>
                    <a:rPr lang="zh-TW"/>
                    <a:t>十億</a:t>
                  </a:r>
                  <a:r>
                    <a:rPr lang="en-US"/>
                    <a:t>)</a:t>
                  </a:r>
                  <a:endParaRPr lang="zh-TW"/>
                </a:p>
              </c:rich>
            </c:tx>
          </c:dispUnitsLbl>
        </c:dispUnits>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6000"/>
        </c:scaling>
        <c:delete val="0"/>
        <c:axPos val="r"/>
        <c:majorGridlines/>
        <c:title>
          <c:tx>
            <c:rich>
              <a:bodyPr rot="0" vert="horz"/>
              <a:lstStyle/>
              <a:p>
                <a:pPr algn="ctr" rtl="0">
                  <a:defRPr/>
                </a:pPr>
                <a:r>
                  <a:rPr lang="en-US"/>
                  <a:t>TAIEX</a:t>
                </a:r>
                <a:endParaRPr lang="zh-TW"/>
              </a:p>
              <a:p>
                <a:pPr algn="ctr" rtl="0">
                  <a:defRPr/>
                </a:pPr>
                <a:endParaRPr lang="zh-TW"/>
              </a:p>
            </c:rich>
          </c:tx>
          <c:layout>
            <c:manualLayout>
              <c:xMode val="edge"/>
              <c:yMode val="edge"/>
              <c:x val="0.7716621558482385"/>
              <c:y val="3.6298124480671073E-2"/>
            </c:manualLayout>
          </c:layout>
          <c:overlay val="0"/>
        </c:title>
        <c:numFmt formatCode="#,##0.00" sourceLinked="1"/>
        <c:majorTickMark val="out"/>
        <c:minorTickMark val="none"/>
        <c:tickLblPos val="nextTo"/>
        <c:txPr>
          <a:bodyPr rot="-60000"/>
          <a:lstStyle/>
          <a:p>
            <a:pPr>
              <a:defRPr sz="1200"/>
            </a:pPr>
            <a:endParaRPr lang="zh-TW"/>
          </a:p>
        </c:txPr>
        <c:crossAx val="3"/>
        <c:crosses val="max"/>
        <c:crossBetween val="between"/>
        <c:majorUnit val="500"/>
      </c:valAx>
    </c:plotArea>
    <c:legend>
      <c:legendPos val="r"/>
      <c:layout>
        <c:manualLayout>
          <c:xMode val="edge"/>
          <c:yMode val="edge"/>
          <c:x val="0.84975368132305862"/>
          <c:y val="0.13358195175351825"/>
          <c:w val="0.12068958463867163"/>
          <c:h val="0.7522706147561169"/>
        </c:manualLayout>
      </c:layout>
      <c:overlay val="0"/>
      <c:txPr>
        <a:bodyPr/>
        <a:lstStyle/>
        <a:p>
          <a:pPr>
            <a:defRPr sz="1200" b="1"/>
          </a:pPr>
          <a:endParaRPr lang="zh-TW"/>
        </a:p>
      </c:txPr>
    </c:legend>
    <c:plotVisOnly val="1"/>
    <c:dispBlanksAs val="zero"/>
    <c:showDLblsOverMax val="0"/>
  </c:chart>
  <c:txPr>
    <a:bodyPr/>
    <a:lstStyle/>
    <a:p>
      <a:pPr>
        <a:defRPr sz="1100"/>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A4A06D-A2F8-4527-B561-6D8A378EDBA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zh-TW" altLang="en-US"/>
        </a:p>
      </dgm:t>
    </dgm:pt>
    <dgm:pt modelId="{684BE748-06B3-4171-836B-C6791DE45D5D}">
      <dgm:prSet phldrT="[文字]"/>
      <dgm:spPr>
        <a:solidFill>
          <a:srgbClr val="0F4372"/>
        </a:solidFill>
      </dgm:spPr>
      <dgm:t>
        <a:bodyPr/>
        <a:lstStyle/>
        <a:p>
          <a:pPr>
            <a:buClrTx/>
            <a:buSzTx/>
            <a:buNone/>
          </a:pPr>
          <a:r>
            <a:rPr lang="zh-TW" altLang="en-US" b="1" dirty="0">
              <a:solidFill>
                <a:schemeClr val="bg1"/>
              </a:solidFill>
              <a:latin typeface="Constantia"/>
              <a:ea typeface="標楷體" panose="03000509000000000000" pitchFamily="65" charset="-120"/>
            </a:rPr>
            <a:t>壹、制度介紹</a:t>
          </a:r>
          <a:endParaRPr lang="zh-TW" altLang="en-US" dirty="0">
            <a:solidFill>
              <a:schemeClr val="bg1"/>
            </a:solidFill>
          </a:endParaRPr>
        </a:p>
      </dgm:t>
    </dgm:pt>
    <dgm:pt modelId="{B0F5B346-98C6-4CAB-9A18-FE5F362B5DAD}" type="parTrans" cxnId="{9D961EAF-C3AD-438B-8862-5CACF4F0060C}">
      <dgm:prSet/>
      <dgm:spPr/>
      <dgm:t>
        <a:bodyPr/>
        <a:lstStyle/>
        <a:p>
          <a:endParaRPr lang="zh-TW" altLang="en-US"/>
        </a:p>
      </dgm:t>
    </dgm:pt>
    <dgm:pt modelId="{60698122-DDD7-4FEE-B3FF-99C9E7DD35B2}" type="sibTrans" cxnId="{9D961EAF-C3AD-438B-8862-5CACF4F0060C}">
      <dgm:prSet/>
      <dgm:spPr/>
      <dgm:t>
        <a:bodyPr/>
        <a:lstStyle/>
        <a:p>
          <a:endParaRPr lang="zh-TW" altLang="en-US"/>
        </a:p>
      </dgm:t>
    </dgm:pt>
    <dgm:pt modelId="{DD908C75-CC13-443D-B45F-0308EEFBF290}">
      <dgm:prSet phldrT="[文字]"/>
      <dgm:spPr>
        <a:solidFill>
          <a:srgbClr val="0066A0"/>
        </a:solidFill>
      </dgm:spPr>
      <dgm:t>
        <a:bodyPr/>
        <a:lstStyle/>
        <a:p>
          <a:pPr>
            <a:buClrTx/>
            <a:buSzTx/>
            <a:buNone/>
          </a:pPr>
          <a:r>
            <a:rPr lang="zh-TW" altLang="en-US" b="1" dirty="0">
              <a:solidFill>
                <a:schemeClr val="bg1"/>
              </a:solidFill>
              <a:latin typeface="Constantia"/>
              <a:ea typeface="標楷體" panose="03000509000000000000" pitchFamily="65" charset="-120"/>
            </a:rPr>
            <a:t>貳、</a:t>
          </a:r>
          <a:r>
            <a:rPr kumimoji="1" lang="zh-TW" altLang="en-US" b="1" dirty="0">
              <a:solidFill>
                <a:schemeClr val="bg1"/>
              </a:solidFill>
              <a:latin typeface="Times New Roman" charset="0"/>
              <a:ea typeface="標楷體" pitchFamily="65" charset="-120"/>
            </a:rPr>
            <a:t>相關法規</a:t>
          </a:r>
          <a:endParaRPr lang="zh-TW" altLang="en-US" dirty="0">
            <a:solidFill>
              <a:schemeClr val="bg1"/>
            </a:solidFill>
          </a:endParaRPr>
        </a:p>
      </dgm:t>
    </dgm:pt>
    <dgm:pt modelId="{AF29E2A5-46D3-4808-9388-7FB73283433D}" type="parTrans" cxnId="{3841392D-1A03-4465-87D0-AFA6F678C014}">
      <dgm:prSet/>
      <dgm:spPr/>
      <dgm:t>
        <a:bodyPr/>
        <a:lstStyle/>
        <a:p>
          <a:endParaRPr lang="zh-TW" altLang="en-US"/>
        </a:p>
      </dgm:t>
    </dgm:pt>
    <dgm:pt modelId="{87DCC8B3-C399-40A2-84B7-A50D0D26E8D0}" type="sibTrans" cxnId="{3841392D-1A03-4465-87D0-AFA6F678C014}">
      <dgm:prSet/>
      <dgm:spPr/>
      <dgm:t>
        <a:bodyPr/>
        <a:lstStyle/>
        <a:p>
          <a:endParaRPr lang="zh-TW" altLang="en-US"/>
        </a:p>
      </dgm:t>
    </dgm:pt>
    <dgm:pt modelId="{AAE24736-165E-413B-B929-0F43A3CCB087}">
      <dgm:prSet phldrT="[文字]"/>
      <dgm:spPr>
        <a:solidFill>
          <a:srgbClr val="0587BB"/>
        </a:solidFill>
      </dgm:spPr>
      <dgm:t>
        <a:bodyPr/>
        <a:lstStyle/>
        <a:p>
          <a:pPr>
            <a:buClrTx/>
            <a:buSzTx/>
            <a:buNone/>
          </a:pPr>
          <a:r>
            <a:rPr lang="zh-TW" altLang="en-US" b="1" dirty="0">
              <a:solidFill>
                <a:schemeClr val="bg1"/>
              </a:solidFill>
              <a:latin typeface="Constantia"/>
              <a:ea typeface="標楷體" panose="03000509000000000000" pitchFamily="65" charset="-120"/>
            </a:rPr>
            <a:t>參、</a:t>
          </a:r>
          <a:r>
            <a:rPr kumimoji="1" lang="zh-TW" altLang="en-US" b="1" dirty="0">
              <a:solidFill>
                <a:schemeClr val="bg1"/>
              </a:solidFill>
              <a:latin typeface="標楷體" panose="03000509000000000000" pitchFamily="65" charset="-120"/>
              <a:ea typeface="標楷體" panose="03000509000000000000" pitchFamily="65" charset="-120"/>
              <a:cs typeface="+mj-cs"/>
            </a:rPr>
            <a:t>業務概況</a:t>
          </a:r>
          <a:endParaRPr lang="zh-TW" altLang="en-US" dirty="0">
            <a:solidFill>
              <a:schemeClr val="bg1"/>
            </a:solidFill>
          </a:endParaRPr>
        </a:p>
      </dgm:t>
    </dgm:pt>
    <dgm:pt modelId="{29038420-0B2C-4A3F-8BB8-31F8415E2355}" type="parTrans" cxnId="{C58FE764-3D3F-41A4-B4DE-EAFA68A52D71}">
      <dgm:prSet/>
      <dgm:spPr/>
      <dgm:t>
        <a:bodyPr/>
        <a:lstStyle/>
        <a:p>
          <a:endParaRPr lang="zh-TW" altLang="en-US"/>
        </a:p>
      </dgm:t>
    </dgm:pt>
    <dgm:pt modelId="{1D830509-595F-4BD5-9D2A-862107BF1AED}" type="sibTrans" cxnId="{C58FE764-3D3F-41A4-B4DE-EAFA68A52D71}">
      <dgm:prSet/>
      <dgm:spPr/>
      <dgm:t>
        <a:bodyPr/>
        <a:lstStyle/>
        <a:p>
          <a:endParaRPr lang="zh-TW" altLang="en-US"/>
        </a:p>
      </dgm:t>
    </dgm:pt>
    <dgm:pt modelId="{83BF2027-C383-4CFC-90DD-114BFB9A2A67}">
      <dgm:prSet phldrT="[文字]"/>
      <dgm:spPr>
        <a:solidFill>
          <a:srgbClr val="15A1CD"/>
        </a:solidFill>
      </dgm:spPr>
      <dgm:t>
        <a:bodyPr/>
        <a:lstStyle/>
        <a:p>
          <a:pPr>
            <a:buClrTx/>
            <a:buSzTx/>
            <a:buNone/>
          </a:pPr>
          <a:r>
            <a:rPr lang="zh-TW" altLang="en-US" b="1" dirty="0">
              <a:solidFill>
                <a:schemeClr val="bg1"/>
              </a:solidFill>
              <a:latin typeface="Constantia"/>
              <a:ea typeface="標楷體" panose="03000509000000000000" pitchFamily="65" charset="-120"/>
            </a:rPr>
            <a:t>肆、作業流程</a:t>
          </a:r>
          <a:endParaRPr lang="zh-TW" altLang="en-US" dirty="0">
            <a:solidFill>
              <a:schemeClr val="bg1"/>
            </a:solidFill>
          </a:endParaRPr>
        </a:p>
      </dgm:t>
    </dgm:pt>
    <dgm:pt modelId="{ACAD03C9-37CF-46CC-942A-5E2FDF057186}" type="parTrans" cxnId="{D90921EE-142A-4820-AE36-75787B1EAC70}">
      <dgm:prSet/>
      <dgm:spPr/>
      <dgm:t>
        <a:bodyPr/>
        <a:lstStyle/>
        <a:p>
          <a:endParaRPr lang="zh-TW" altLang="en-US"/>
        </a:p>
      </dgm:t>
    </dgm:pt>
    <dgm:pt modelId="{D4E5E016-1EC5-4ED0-A212-0B47E6C2024C}" type="sibTrans" cxnId="{D90921EE-142A-4820-AE36-75787B1EAC70}">
      <dgm:prSet/>
      <dgm:spPr/>
      <dgm:t>
        <a:bodyPr/>
        <a:lstStyle/>
        <a:p>
          <a:endParaRPr lang="zh-TW" altLang="en-US"/>
        </a:p>
      </dgm:t>
    </dgm:pt>
    <dgm:pt modelId="{0A1B08C2-2E47-4538-91D5-23334C94D685}">
      <dgm:prSet phldrT="[文字]" custT="1"/>
      <dgm:spPr>
        <a:solidFill>
          <a:srgbClr val="15A1CD"/>
        </a:solidFill>
      </dgm:spPr>
      <dgm:t>
        <a:bodyPr/>
        <a:lstStyle/>
        <a:p>
          <a:pPr>
            <a:buClrTx/>
            <a:buSzTx/>
            <a:buNone/>
          </a:pPr>
          <a:r>
            <a:rPr lang="zh-TW" altLang="en-US" sz="2900" b="1" dirty="0">
              <a:solidFill>
                <a:schemeClr val="bg1"/>
              </a:solidFill>
              <a:latin typeface="標楷體" panose="03000509000000000000" pitchFamily="65" charset="-120"/>
              <a:ea typeface="標楷體" panose="03000509000000000000" pitchFamily="65" charset="-120"/>
            </a:rPr>
            <a:t>伍、實務問題與回答</a:t>
          </a:r>
        </a:p>
      </dgm:t>
    </dgm:pt>
    <dgm:pt modelId="{2D95F590-46BA-40FA-B51F-08DA94FD5A3D}" type="parTrans" cxnId="{FC12D13D-EEC4-4AEB-B996-6DD7A4C27BE9}">
      <dgm:prSet/>
      <dgm:spPr/>
      <dgm:t>
        <a:bodyPr/>
        <a:lstStyle/>
        <a:p>
          <a:endParaRPr lang="zh-TW" altLang="en-US"/>
        </a:p>
      </dgm:t>
    </dgm:pt>
    <dgm:pt modelId="{83C4C251-5B1B-41B7-9445-698624708EFF}" type="sibTrans" cxnId="{FC12D13D-EEC4-4AEB-B996-6DD7A4C27BE9}">
      <dgm:prSet/>
      <dgm:spPr/>
      <dgm:t>
        <a:bodyPr/>
        <a:lstStyle/>
        <a:p>
          <a:endParaRPr lang="zh-TW" altLang="en-US"/>
        </a:p>
      </dgm:t>
    </dgm:pt>
    <dgm:pt modelId="{701660D4-8A08-4139-86F3-7132846433EA}">
      <dgm:prSet/>
      <dgm:spPr/>
      <dgm:t>
        <a:bodyPr/>
        <a:lstStyle/>
        <a:p>
          <a:pPr>
            <a:buClrTx/>
            <a:buSzTx/>
            <a:buNone/>
          </a:pPr>
          <a:endParaRPr lang="zh-TW" altLang="en-US" dirty="0">
            <a:solidFill>
              <a:schemeClr val="bg1"/>
            </a:solidFill>
          </a:endParaRPr>
        </a:p>
      </dgm:t>
    </dgm:pt>
    <dgm:pt modelId="{AC2FF603-BF00-4136-BC2D-4C0541B2388B}" type="parTrans" cxnId="{BCEE0762-3C77-4D9F-88C3-BB0CB95714FE}">
      <dgm:prSet/>
      <dgm:spPr/>
      <dgm:t>
        <a:bodyPr/>
        <a:lstStyle/>
        <a:p>
          <a:endParaRPr lang="zh-TW" altLang="en-US"/>
        </a:p>
      </dgm:t>
    </dgm:pt>
    <dgm:pt modelId="{31C18F2F-BF3C-4B34-9E1C-FE9FB23B2440}" type="sibTrans" cxnId="{BCEE0762-3C77-4D9F-88C3-BB0CB95714FE}">
      <dgm:prSet/>
      <dgm:spPr/>
      <dgm:t>
        <a:bodyPr/>
        <a:lstStyle/>
        <a:p>
          <a:endParaRPr lang="zh-TW" altLang="en-US"/>
        </a:p>
      </dgm:t>
    </dgm:pt>
    <dgm:pt modelId="{A138C305-C630-435B-8683-C627D784D4ED}" type="pres">
      <dgm:prSet presAssocID="{E9A4A06D-A2F8-4527-B561-6D8A378EDBAA}" presName="outerComposite" presStyleCnt="0">
        <dgm:presLayoutVars>
          <dgm:chMax val="5"/>
          <dgm:dir/>
          <dgm:resizeHandles val="exact"/>
        </dgm:presLayoutVars>
      </dgm:prSet>
      <dgm:spPr/>
    </dgm:pt>
    <dgm:pt modelId="{63F91E30-B702-4C47-881F-42F37261AF94}" type="pres">
      <dgm:prSet presAssocID="{E9A4A06D-A2F8-4527-B561-6D8A378EDBAA}" presName="dummyMaxCanvas" presStyleCnt="0">
        <dgm:presLayoutVars/>
      </dgm:prSet>
      <dgm:spPr/>
    </dgm:pt>
    <dgm:pt modelId="{38AA957B-036C-47FE-816F-8FAE91314F41}" type="pres">
      <dgm:prSet presAssocID="{E9A4A06D-A2F8-4527-B561-6D8A378EDBAA}" presName="FiveNodes_1" presStyleLbl="node1" presStyleIdx="0" presStyleCnt="5">
        <dgm:presLayoutVars>
          <dgm:bulletEnabled val="1"/>
        </dgm:presLayoutVars>
      </dgm:prSet>
      <dgm:spPr/>
    </dgm:pt>
    <dgm:pt modelId="{BB4FD4DB-E55D-488B-860B-D9CC0FF3ABB1}" type="pres">
      <dgm:prSet presAssocID="{E9A4A06D-A2F8-4527-B561-6D8A378EDBAA}" presName="FiveNodes_2" presStyleLbl="node1" presStyleIdx="1" presStyleCnt="5">
        <dgm:presLayoutVars>
          <dgm:bulletEnabled val="1"/>
        </dgm:presLayoutVars>
      </dgm:prSet>
      <dgm:spPr/>
    </dgm:pt>
    <dgm:pt modelId="{84C08976-3E43-491C-BB7A-0911FC9A6A8E}" type="pres">
      <dgm:prSet presAssocID="{E9A4A06D-A2F8-4527-B561-6D8A378EDBAA}" presName="FiveNodes_3" presStyleLbl="node1" presStyleIdx="2" presStyleCnt="5">
        <dgm:presLayoutVars>
          <dgm:bulletEnabled val="1"/>
        </dgm:presLayoutVars>
      </dgm:prSet>
      <dgm:spPr/>
    </dgm:pt>
    <dgm:pt modelId="{84D86FB7-6516-4975-BD82-80BBD9CC4CA8}" type="pres">
      <dgm:prSet presAssocID="{E9A4A06D-A2F8-4527-B561-6D8A378EDBAA}" presName="FiveNodes_4" presStyleLbl="node1" presStyleIdx="3" presStyleCnt="5">
        <dgm:presLayoutVars>
          <dgm:bulletEnabled val="1"/>
        </dgm:presLayoutVars>
      </dgm:prSet>
      <dgm:spPr/>
    </dgm:pt>
    <dgm:pt modelId="{9DA36829-4FCB-4012-875D-55F2F036BC3A}" type="pres">
      <dgm:prSet presAssocID="{E9A4A06D-A2F8-4527-B561-6D8A378EDBAA}" presName="FiveNodes_5" presStyleLbl="node1" presStyleIdx="4" presStyleCnt="5">
        <dgm:presLayoutVars>
          <dgm:bulletEnabled val="1"/>
        </dgm:presLayoutVars>
      </dgm:prSet>
      <dgm:spPr/>
    </dgm:pt>
    <dgm:pt modelId="{283DA41D-83D1-4E92-8E1E-D3E7D6EB087A}" type="pres">
      <dgm:prSet presAssocID="{E9A4A06D-A2F8-4527-B561-6D8A378EDBAA}" presName="FiveConn_1-2" presStyleLbl="fgAccFollowNode1" presStyleIdx="0" presStyleCnt="4">
        <dgm:presLayoutVars>
          <dgm:bulletEnabled val="1"/>
        </dgm:presLayoutVars>
      </dgm:prSet>
      <dgm:spPr/>
    </dgm:pt>
    <dgm:pt modelId="{9C09AEEC-A75F-4A18-AFDB-2BC8B1CEBAF8}" type="pres">
      <dgm:prSet presAssocID="{E9A4A06D-A2F8-4527-B561-6D8A378EDBAA}" presName="FiveConn_2-3" presStyleLbl="fgAccFollowNode1" presStyleIdx="1" presStyleCnt="4">
        <dgm:presLayoutVars>
          <dgm:bulletEnabled val="1"/>
        </dgm:presLayoutVars>
      </dgm:prSet>
      <dgm:spPr/>
    </dgm:pt>
    <dgm:pt modelId="{82C3BFFB-6DD9-4FAC-8AD7-89AA6E788CB6}" type="pres">
      <dgm:prSet presAssocID="{E9A4A06D-A2F8-4527-B561-6D8A378EDBAA}" presName="FiveConn_3-4" presStyleLbl="fgAccFollowNode1" presStyleIdx="2" presStyleCnt="4">
        <dgm:presLayoutVars>
          <dgm:bulletEnabled val="1"/>
        </dgm:presLayoutVars>
      </dgm:prSet>
      <dgm:spPr/>
    </dgm:pt>
    <dgm:pt modelId="{A987A557-E2BA-4A40-821A-87CFD0DCE1F1}" type="pres">
      <dgm:prSet presAssocID="{E9A4A06D-A2F8-4527-B561-6D8A378EDBAA}" presName="FiveConn_4-5" presStyleLbl="fgAccFollowNode1" presStyleIdx="3" presStyleCnt="4">
        <dgm:presLayoutVars>
          <dgm:bulletEnabled val="1"/>
        </dgm:presLayoutVars>
      </dgm:prSet>
      <dgm:spPr/>
    </dgm:pt>
    <dgm:pt modelId="{3BA1BAF9-3C40-4BBD-926A-79AEFC9289D8}" type="pres">
      <dgm:prSet presAssocID="{E9A4A06D-A2F8-4527-B561-6D8A378EDBAA}" presName="FiveNodes_1_text" presStyleLbl="node1" presStyleIdx="4" presStyleCnt="5">
        <dgm:presLayoutVars>
          <dgm:bulletEnabled val="1"/>
        </dgm:presLayoutVars>
      </dgm:prSet>
      <dgm:spPr/>
    </dgm:pt>
    <dgm:pt modelId="{5A9AB618-9A1C-4A50-9DBB-DCDF48EC4ACD}" type="pres">
      <dgm:prSet presAssocID="{E9A4A06D-A2F8-4527-B561-6D8A378EDBAA}" presName="FiveNodes_2_text" presStyleLbl="node1" presStyleIdx="4" presStyleCnt="5">
        <dgm:presLayoutVars>
          <dgm:bulletEnabled val="1"/>
        </dgm:presLayoutVars>
      </dgm:prSet>
      <dgm:spPr/>
    </dgm:pt>
    <dgm:pt modelId="{2BA78851-63F3-459B-ACBE-C4E48C7A70F2}" type="pres">
      <dgm:prSet presAssocID="{E9A4A06D-A2F8-4527-B561-6D8A378EDBAA}" presName="FiveNodes_3_text" presStyleLbl="node1" presStyleIdx="4" presStyleCnt="5">
        <dgm:presLayoutVars>
          <dgm:bulletEnabled val="1"/>
        </dgm:presLayoutVars>
      </dgm:prSet>
      <dgm:spPr/>
    </dgm:pt>
    <dgm:pt modelId="{F1106ACE-9B60-41A0-8041-DA12A23CC118}" type="pres">
      <dgm:prSet presAssocID="{E9A4A06D-A2F8-4527-B561-6D8A378EDBAA}" presName="FiveNodes_4_text" presStyleLbl="node1" presStyleIdx="4" presStyleCnt="5">
        <dgm:presLayoutVars>
          <dgm:bulletEnabled val="1"/>
        </dgm:presLayoutVars>
      </dgm:prSet>
      <dgm:spPr/>
    </dgm:pt>
    <dgm:pt modelId="{732F0451-4A4E-4040-9511-331170B9960E}" type="pres">
      <dgm:prSet presAssocID="{E9A4A06D-A2F8-4527-B561-6D8A378EDBAA}" presName="FiveNodes_5_text" presStyleLbl="node1" presStyleIdx="4" presStyleCnt="5">
        <dgm:presLayoutVars>
          <dgm:bulletEnabled val="1"/>
        </dgm:presLayoutVars>
      </dgm:prSet>
      <dgm:spPr/>
    </dgm:pt>
  </dgm:ptLst>
  <dgm:cxnLst>
    <dgm:cxn modelId="{3989CF08-8703-4451-9C67-61D1479074D6}" type="presOf" srcId="{DD908C75-CC13-443D-B45F-0308EEFBF290}" destId="{5A9AB618-9A1C-4A50-9DBB-DCDF48EC4ACD}" srcOrd="1" destOrd="0" presId="urn:microsoft.com/office/officeart/2005/8/layout/vProcess5"/>
    <dgm:cxn modelId="{A3E0E720-74E3-4BC8-9119-6BC71DAB9798}" type="presOf" srcId="{0A1B08C2-2E47-4538-91D5-23334C94D685}" destId="{9DA36829-4FCB-4012-875D-55F2F036BC3A}" srcOrd="0" destOrd="0" presId="urn:microsoft.com/office/officeart/2005/8/layout/vProcess5"/>
    <dgm:cxn modelId="{F7939926-8A49-4B13-975D-DB7D264EC8C7}" type="presOf" srcId="{AAE24736-165E-413B-B929-0F43A3CCB087}" destId="{2BA78851-63F3-459B-ACBE-C4E48C7A70F2}" srcOrd="1" destOrd="0" presId="urn:microsoft.com/office/officeart/2005/8/layout/vProcess5"/>
    <dgm:cxn modelId="{3841392D-1A03-4465-87D0-AFA6F678C014}" srcId="{E9A4A06D-A2F8-4527-B561-6D8A378EDBAA}" destId="{DD908C75-CC13-443D-B45F-0308EEFBF290}" srcOrd="1" destOrd="0" parTransId="{AF29E2A5-46D3-4808-9388-7FB73283433D}" sibTransId="{87DCC8B3-C399-40A2-84B7-A50D0D26E8D0}"/>
    <dgm:cxn modelId="{D6EC6636-752C-4D97-B828-DDF1B8AA595D}" type="presOf" srcId="{D4E5E016-1EC5-4ED0-A212-0B47E6C2024C}" destId="{A987A557-E2BA-4A40-821A-87CFD0DCE1F1}" srcOrd="0" destOrd="0" presId="urn:microsoft.com/office/officeart/2005/8/layout/vProcess5"/>
    <dgm:cxn modelId="{FC12D13D-EEC4-4AEB-B996-6DD7A4C27BE9}" srcId="{E9A4A06D-A2F8-4527-B561-6D8A378EDBAA}" destId="{0A1B08C2-2E47-4538-91D5-23334C94D685}" srcOrd="4" destOrd="0" parTransId="{2D95F590-46BA-40FA-B51F-08DA94FD5A3D}" sibTransId="{83C4C251-5B1B-41B7-9445-698624708EFF}"/>
    <dgm:cxn modelId="{BCEE0762-3C77-4D9F-88C3-BB0CB95714FE}" srcId="{E9A4A06D-A2F8-4527-B561-6D8A378EDBAA}" destId="{701660D4-8A08-4139-86F3-7132846433EA}" srcOrd="5" destOrd="0" parTransId="{AC2FF603-BF00-4136-BC2D-4C0541B2388B}" sibTransId="{31C18F2F-BF3C-4B34-9E1C-FE9FB23B2440}"/>
    <dgm:cxn modelId="{6F82EC43-597C-45E2-85A8-483A246BCB6D}" type="presOf" srcId="{87DCC8B3-C399-40A2-84B7-A50D0D26E8D0}" destId="{9C09AEEC-A75F-4A18-AFDB-2BC8B1CEBAF8}" srcOrd="0" destOrd="0" presId="urn:microsoft.com/office/officeart/2005/8/layout/vProcess5"/>
    <dgm:cxn modelId="{C58FE764-3D3F-41A4-B4DE-EAFA68A52D71}" srcId="{E9A4A06D-A2F8-4527-B561-6D8A378EDBAA}" destId="{AAE24736-165E-413B-B929-0F43A3CCB087}" srcOrd="2" destOrd="0" parTransId="{29038420-0B2C-4A3F-8BB8-31F8415E2355}" sibTransId="{1D830509-595F-4BD5-9D2A-862107BF1AED}"/>
    <dgm:cxn modelId="{38897A4F-C1D0-493E-92AD-03211021A941}" type="presOf" srcId="{1D830509-595F-4BD5-9D2A-862107BF1AED}" destId="{82C3BFFB-6DD9-4FAC-8AD7-89AA6E788CB6}" srcOrd="0" destOrd="0" presId="urn:microsoft.com/office/officeart/2005/8/layout/vProcess5"/>
    <dgm:cxn modelId="{A9610B58-4D70-4A65-91B8-2FD232D19DCF}" type="presOf" srcId="{684BE748-06B3-4171-836B-C6791DE45D5D}" destId="{38AA957B-036C-47FE-816F-8FAE91314F41}" srcOrd="0" destOrd="0" presId="urn:microsoft.com/office/officeart/2005/8/layout/vProcess5"/>
    <dgm:cxn modelId="{444B7984-2734-4CDA-B469-947C24FB8F12}" type="presOf" srcId="{684BE748-06B3-4171-836B-C6791DE45D5D}" destId="{3BA1BAF9-3C40-4BBD-926A-79AEFC9289D8}" srcOrd="1" destOrd="0" presId="urn:microsoft.com/office/officeart/2005/8/layout/vProcess5"/>
    <dgm:cxn modelId="{48BFA484-2099-482D-8211-1C7C83F91761}" type="presOf" srcId="{E9A4A06D-A2F8-4527-B561-6D8A378EDBAA}" destId="{A138C305-C630-435B-8683-C627D784D4ED}" srcOrd="0" destOrd="0" presId="urn:microsoft.com/office/officeart/2005/8/layout/vProcess5"/>
    <dgm:cxn modelId="{9D961EAF-C3AD-438B-8862-5CACF4F0060C}" srcId="{E9A4A06D-A2F8-4527-B561-6D8A378EDBAA}" destId="{684BE748-06B3-4171-836B-C6791DE45D5D}" srcOrd="0" destOrd="0" parTransId="{B0F5B346-98C6-4CAB-9A18-FE5F362B5DAD}" sibTransId="{60698122-DDD7-4FEE-B3FF-99C9E7DD35B2}"/>
    <dgm:cxn modelId="{8B47E7B7-6A93-4CB9-ACE1-7A68F6A84AFC}" type="presOf" srcId="{0A1B08C2-2E47-4538-91D5-23334C94D685}" destId="{732F0451-4A4E-4040-9511-331170B9960E}" srcOrd="1" destOrd="0" presId="urn:microsoft.com/office/officeart/2005/8/layout/vProcess5"/>
    <dgm:cxn modelId="{C39E6FB9-5DA1-41B7-8B19-279F27870344}" type="presOf" srcId="{AAE24736-165E-413B-B929-0F43A3CCB087}" destId="{84C08976-3E43-491C-BB7A-0911FC9A6A8E}" srcOrd="0" destOrd="0" presId="urn:microsoft.com/office/officeart/2005/8/layout/vProcess5"/>
    <dgm:cxn modelId="{4AAE50BA-8A47-404F-AE59-CDBED87D2306}" type="presOf" srcId="{60698122-DDD7-4FEE-B3FF-99C9E7DD35B2}" destId="{283DA41D-83D1-4E92-8E1E-D3E7D6EB087A}" srcOrd="0" destOrd="0" presId="urn:microsoft.com/office/officeart/2005/8/layout/vProcess5"/>
    <dgm:cxn modelId="{DB9086E7-2597-4BD1-B867-50990E7A0607}" type="presOf" srcId="{83BF2027-C383-4CFC-90DD-114BFB9A2A67}" destId="{84D86FB7-6516-4975-BD82-80BBD9CC4CA8}" srcOrd="0" destOrd="0" presId="urn:microsoft.com/office/officeart/2005/8/layout/vProcess5"/>
    <dgm:cxn modelId="{99E428EB-9D18-46E8-A2C1-8AF4AA492D41}" type="presOf" srcId="{DD908C75-CC13-443D-B45F-0308EEFBF290}" destId="{BB4FD4DB-E55D-488B-860B-D9CC0FF3ABB1}" srcOrd="0" destOrd="0" presId="urn:microsoft.com/office/officeart/2005/8/layout/vProcess5"/>
    <dgm:cxn modelId="{D90921EE-142A-4820-AE36-75787B1EAC70}" srcId="{E9A4A06D-A2F8-4527-B561-6D8A378EDBAA}" destId="{83BF2027-C383-4CFC-90DD-114BFB9A2A67}" srcOrd="3" destOrd="0" parTransId="{ACAD03C9-37CF-46CC-942A-5E2FDF057186}" sibTransId="{D4E5E016-1EC5-4ED0-A212-0B47E6C2024C}"/>
    <dgm:cxn modelId="{8C0449FF-AFD2-4040-8C4E-DEA85FDFE98D}" type="presOf" srcId="{83BF2027-C383-4CFC-90DD-114BFB9A2A67}" destId="{F1106ACE-9B60-41A0-8041-DA12A23CC118}" srcOrd="1" destOrd="0" presId="urn:microsoft.com/office/officeart/2005/8/layout/vProcess5"/>
    <dgm:cxn modelId="{40C8F474-A6A1-476A-B5E6-D947AE3F1D55}" type="presParOf" srcId="{A138C305-C630-435B-8683-C627D784D4ED}" destId="{63F91E30-B702-4C47-881F-42F37261AF94}" srcOrd="0" destOrd="0" presId="urn:microsoft.com/office/officeart/2005/8/layout/vProcess5"/>
    <dgm:cxn modelId="{0BC9E638-1CE4-4FC9-81FD-78CB240EBA09}" type="presParOf" srcId="{A138C305-C630-435B-8683-C627D784D4ED}" destId="{38AA957B-036C-47FE-816F-8FAE91314F41}" srcOrd="1" destOrd="0" presId="urn:microsoft.com/office/officeart/2005/8/layout/vProcess5"/>
    <dgm:cxn modelId="{E818E66A-BEB0-4850-B791-20CD3AAFF6DE}" type="presParOf" srcId="{A138C305-C630-435B-8683-C627D784D4ED}" destId="{BB4FD4DB-E55D-488B-860B-D9CC0FF3ABB1}" srcOrd="2" destOrd="0" presId="urn:microsoft.com/office/officeart/2005/8/layout/vProcess5"/>
    <dgm:cxn modelId="{A26BC4A1-FE1A-4194-B342-3D5B186A79D8}" type="presParOf" srcId="{A138C305-C630-435B-8683-C627D784D4ED}" destId="{84C08976-3E43-491C-BB7A-0911FC9A6A8E}" srcOrd="3" destOrd="0" presId="urn:microsoft.com/office/officeart/2005/8/layout/vProcess5"/>
    <dgm:cxn modelId="{7A5AFCFF-97E3-4343-B026-469040FF8D29}" type="presParOf" srcId="{A138C305-C630-435B-8683-C627D784D4ED}" destId="{84D86FB7-6516-4975-BD82-80BBD9CC4CA8}" srcOrd="4" destOrd="0" presId="urn:microsoft.com/office/officeart/2005/8/layout/vProcess5"/>
    <dgm:cxn modelId="{BB2144EE-77A7-4B43-896E-B6AFC419355A}" type="presParOf" srcId="{A138C305-C630-435B-8683-C627D784D4ED}" destId="{9DA36829-4FCB-4012-875D-55F2F036BC3A}" srcOrd="5" destOrd="0" presId="urn:microsoft.com/office/officeart/2005/8/layout/vProcess5"/>
    <dgm:cxn modelId="{E99C5430-8D15-45CE-8A92-9C90585559E9}" type="presParOf" srcId="{A138C305-C630-435B-8683-C627D784D4ED}" destId="{283DA41D-83D1-4E92-8E1E-D3E7D6EB087A}" srcOrd="6" destOrd="0" presId="urn:microsoft.com/office/officeart/2005/8/layout/vProcess5"/>
    <dgm:cxn modelId="{38ACF43D-A89E-49F8-A2DE-E2AE02FDA9B8}" type="presParOf" srcId="{A138C305-C630-435B-8683-C627D784D4ED}" destId="{9C09AEEC-A75F-4A18-AFDB-2BC8B1CEBAF8}" srcOrd="7" destOrd="0" presId="urn:microsoft.com/office/officeart/2005/8/layout/vProcess5"/>
    <dgm:cxn modelId="{BA15005F-5D3E-4A9A-8E33-3B36DC5492FF}" type="presParOf" srcId="{A138C305-C630-435B-8683-C627D784D4ED}" destId="{82C3BFFB-6DD9-4FAC-8AD7-89AA6E788CB6}" srcOrd="8" destOrd="0" presId="urn:microsoft.com/office/officeart/2005/8/layout/vProcess5"/>
    <dgm:cxn modelId="{08DABF89-4E90-4880-BBED-6C00B65C4B1A}" type="presParOf" srcId="{A138C305-C630-435B-8683-C627D784D4ED}" destId="{A987A557-E2BA-4A40-821A-87CFD0DCE1F1}" srcOrd="9" destOrd="0" presId="urn:microsoft.com/office/officeart/2005/8/layout/vProcess5"/>
    <dgm:cxn modelId="{7180FB15-4AC5-4770-9E58-AA4FD6BA2D09}" type="presParOf" srcId="{A138C305-C630-435B-8683-C627D784D4ED}" destId="{3BA1BAF9-3C40-4BBD-926A-79AEFC9289D8}" srcOrd="10" destOrd="0" presId="urn:microsoft.com/office/officeart/2005/8/layout/vProcess5"/>
    <dgm:cxn modelId="{EB565DEA-2B94-4614-8AE9-B6AD00567CE4}" type="presParOf" srcId="{A138C305-C630-435B-8683-C627D784D4ED}" destId="{5A9AB618-9A1C-4A50-9DBB-DCDF48EC4ACD}" srcOrd="11" destOrd="0" presId="urn:microsoft.com/office/officeart/2005/8/layout/vProcess5"/>
    <dgm:cxn modelId="{16FD6B3F-5F48-4578-B4F3-4A1A20F12DE7}" type="presParOf" srcId="{A138C305-C630-435B-8683-C627D784D4ED}" destId="{2BA78851-63F3-459B-ACBE-C4E48C7A70F2}" srcOrd="12" destOrd="0" presId="urn:microsoft.com/office/officeart/2005/8/layout/vProcess5"/>
    <dgm:cxn modelId="{4490E66F-0B3E-4014-8881-88D73713BB76}" type="presParOf" srcId="{A138C305-C630-435B-8683-C627D784D4ED}" destId="{F1106ACE-9B60-41A0-8041-DA12A23CC118}" srcOrd="13" destOrd="0" presId="urn:microsoft.com/office/officeart/2005/8/layout/vProcess5"/>
    <dgm:cxn modelId="{9BA29044-B394-4595-B54B-8BAF473DA030}" type="presParOf" srcId="{A138C305-C630-435B-8683-C627D784D4ED}" destId="{732F0451-4A4E-4040-9511-331170B9960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C80F1-234E-4F4A-88D8-B56CC2529F1A}" type="doc">
      <dgm:prSet loTypeId="urn:microsoft.com/office/officeart/2005/8/layout/hProcess11" loCatId="process" qsTypeId="urn:microsoft.com/office/officeart/2005/8/quickstyle/3d1" qsCatId="3D" csTypeId="urn:microsoft.com/office/officeart/2005/8/colors/accent2_2" csCatId="accent2" phldr="1"/>
      <dgm:spPr/>
    </dgm:pt>
    <dgm:pt modelId="{87F4FA78-6A3F-46F3-9A21-B2AD86D82971}">
      <dgm:prSet phldrT="[文字]" custT="1"/>
      <dgm:spPr/>
      <dgm:t>
        <a:bodyPr/>
        <a:lstStyle/>
        <a:p>
          <a:r>
            <a:rPr lang="zh-TW" altLang="en-US" sz="2800" b="1" dirty="0">
              <a:solidFill>
                <a:srgbClr val="006699"/>
              </a:solidFill>
              <a:latin typeface="標楷體" panose="03000509000000000000" pitchFamily="65" charset="-120"/>
              <a:ea typeface="標楷體" panose="03000509000000000000" pitchFamily="65" charset="-120"/>
            </a:rPr>
            <a:t>證券業務借貸款項</a:t>
          </a:r>
          <a:endParaRPr lang="en-US" altLang="zh-TW" sz="2800" b="1" dirty="0">
            <a:solidFill>
              <a:srgbClr val="006699"/>
            </a:solidFill>
            <a:latin typeface="標楷體" panose="03000509000000000000" pitchFamily="65" charset="-120"/>
            <a:ea typeface="標楷體" panose="03000509000000000000" pitchFamily="65" charset="-120"/>
          </a:endParaRPr>
        </a:p>
        <a:p>
          <a:r>
            <a:rPr lang="en-US" altLang="zh-TW" sz="2000" b="1" dirty="0">
              <a:solidFill>
                <a:srgbClr val="C00000"/>
              </a:solidFill>
              <a:latin typeface="標楷體" panose="03000509000000000000" pitchFamily="65" charset="-120"/>
              <a:ea typeface="標楷體" panose="03000509000000000000" pitchFamily="65" charset="-120"/>
            </a:rPr>
            <a:t>95</a:t>
          </a:r>
          <a:r>
            <a:rPr lang="zh-TW" altLang="en-US" sz="2000" b="1" dirty="0">
              <a:solidFill>
                <a:srgbClr val="C00000"/>
              </a:solidFill>
              <a:latin typeface="標楷體" panose="03000509000000000000" pitchFamily="65" charset="-120"/>
              <a:ea typeface="標楷體" panose="03000509000000000000" pitchFamily="65" charset="-120"/>
            </a:rPr>
            <a:t>年</a:t>
          </a:r>
          <a:r>
            <a:rPr lang="en-US" altLang="zh-TW" sz="2000" b="1" dirty="0">
              <a:solidFill>
                <a:srgbClr val="C00000"/>
              </a:solidFill>
              <a:latin typeface="標楷體" panose="03000509000000000000" pitchFamily="65" charset="-120"/>
              <a:ea typeface="標楷體" panose="03000509000000000000" pitchFamily="65" charset="-120"/>
            </a:rPr>
            <a:t>7</a:t>
          </a:r>
          <a:r>
            <a:rPr lang="zh-TW" altLang="en-US" sz="2000" b="1" dirty="0">
              <a:solidFill>
                <a:srgbClr val="C00000"/>
              </a:solidFill>
              <a:latin typeface="標楷體" panose="03000509000000000000" pitchFamily="65" charset="-120"/>
              <a:ea typeface="標楷體" panose="03000509000000000000" pitchFamily="65" charset="-120"/>
            </a:rPr>
            <a:t>月</a:t>
          </a:r>
          <a:r>
            <a:rPr lang="en-US" altLang="zh-TW" sz="2000" b="1" dirty="0">
              <a:solidFill>
                <a:srgbClr val="C00000"/>
              </a:solidFill>
              <a:latin typeface="標楷體" panose="03000509000000000000" pitchFamily="65" charset="-120"/>
              <a:ea typeface="標楷體" panose="03000509000000000000" pitchFamily="65" charset="-120"/>
            </a:rPr>
            <a:t>26</a:t>
          </a:r>
          <a:r>
            <a:rPr lang="zh-TW" altLang="en-US" sz="2000" b="1" dirty="0">
              <a:solidFill>
                <a:srgbClr val="C00000"/>
              </a:solidFill>
              <a:latin typeface="標楷體" panose="03000509000000000000" pitchFamily="65" charset="-120"/>
              <a:ea typeface="標楷體" panose="03000509000000000000" pitchFamily="65" charset="-120"/>
            </a:rPr>
            <a:t>日</a:t>
          </a:r>
        </a:p>
      </dgm:t>
    </dgm:pt>
    <dgm:pt modelId="{AEF62339-0322-420E-ACCE-2A6BD877DF81}" type="parTrans" cxnId="{AB310532-74DA-44F7-8606-4B06E14051F2}">
      <dgm:prSet/>
      <dgm:spPr/>
      <dgm:t>
        <a:bodyPr/>
        <a:lstStyle/>
        <a:p>
          <a:endParaRPr lang="zh-TW" altLang="en-US"/>
        </a:p>
      </dgm:t>
    </dgm:pt>
    <dgm:pt modelId="{E75F72DF-FE17-4D84-BDCF-42F67497CB19}" type="sibTrans" cxnId="{AB310532-74DA-44F7-8606-4B06E14051F2}">
      <dgm:prSet/>
      <dgm:spPr/>
      <dgm:t>
        <a:bodyPr/>
        <a:lstStyle/>
        <a:p>
          <a:endParaRPr lang="zh-TW" altLang="en-US"/>
        </a:p>
      </dgm:t>
    </dgm:pt>
    <dgm:pt modelId="{E0C6EA61-76D6-4F08-8F49-D3A607A78498}">
      <dgm:prSet phldrT="[文字]" custT="1"/>
      <dgm:spPr/>
      <dgm:t>
        <a:bodyPr/>
        <a:lstStyle/>
        <a:p>
          <a:r>
            <a:rPr lang="zh-TW" altLang="en-US" sz="2400" b="1" dirty="0">
              <a:solidFill>
                <a:srgbClr val="006699"/>
              </a:solidFill>
              <a:latin typeface="標楷體" panose="03000509000000000000" pitchFamily="65" charset="-120"/>
              <a:ea typeface="標楷體" panose="03000509000000000000" pitchFamily="65" charset="-120"/>
            </a:rPr>
            <a:t>不限用途款項借貸</a:t>
          </a:r>
          <a:r>
            <a:rPr lang="en-US" altLang="zh-TW" sz="1900" b="1" dirty="0">
              <a:solidFill>
                <a:srgbClr val="C00000"/>
              </a:solidFill>
              <a:latin typeface="標楷體" panose="03000509000000000000" pitchFamily="65" charset="-120"/>
              <a:ea typeface="標楷體" panose="03000509000000000000" pitchFamily="65" charset="-120"/>
            </a:rPr>
            <a:t>105</a:t>
          </a:r>
          <a:r>
            <a:rPr lang="zh-TW" altLang="en-US" sz="1900" b="1" dirty="0">
              <a:solidFill>
                <a:srgbClr val="C00000"/>
              </a:solidFill>
              <a:latin typeface="標楷體" panose="03000509000000000000" pitchFamily="65" charset="-120"/>
              <a:ea typeface="標楷體" panose="03000509000000000000" pitchFamily="65" charset="-120"/>
            </a:rPr>
            <a:t>年</a:t>
          </a:r>
          <a:r>
            <a:rPr lang="en-US" altLang="zh-TW" sz="1900" b="1" dirty="0">
              <a:solidFill>
                <a:srgbClr val="C00000"/>
              </a:solidFill>
              <a:latin typeface="標楷體" panose="03000509000000000000" pitchFamily="65" charset="-120"/>
              <a:ea typeface="標楷體" panose="03000509000000000000" pitchFamily="65" charset="-120"/>
            </a:rPr>
            <a:t>5</a:t>
          </a:r>
          <a:r>
            <a:rPr lang="zh-TW" altLang="en-US" sz="1900" b="1" dirty="0">
              <a:solidFill>
                <a:srgbClr val="C00000"/>
              </a:solidFill>
              <a:latin typeface="標楷體" panose="03000509000000000000" pitchFamily="65" charset="-120"/>
              <a:ea typeface="標楷體" panose="03000509000000000000" pitchFamily="65" charset="-120"/>
            </a:rPr>
            <a:t>月</a:t>
          </a:r>
          <a:r>
            <a:rPr lang="en-US" altLang="zh-TW" sz="1900" b="1" dirty="0">
              <a:solidFill>
                <a:srgbClr val="C00000"/>
              </a:solidFill>
              <a:latin typeface="標楷體" panose="03000509000000000000" pitchFamily="65" charset="-120"/>
              <a:ea typeface="標楷體" panose="03000509000000000000" pitchFamily="65" charset="-120"/>
            </a:rPr>
            <a:t>3</a:t>
          </a:r>
          <a:r>
            <a:rPr lang="zh-TW" altLang="en-US" sz="1900" b="1" dirty="0">
              <a:solidFill>
                <a:srgbClr val="C00000"/>
              </a:solidFill>
              <a:latin typeface="標楷體" panose="03000509000000000000" pitchFamily="65" charset="-120"/>
              <a:ea typeface="標楷體" panose="03000509000000000000" pitchFamily="65" charset="-120"/>
            </a:rPr>
            <a:t>日</a:t>
          </a:r>
        </a:p>
      </dgm:t>
    </dgm:pt>
    <dgm:pt modelId="{9F8EFDFA-4273-4329-A1E7-95DDE11DCFE9}" type="parTrans" cxnId="{2DFBBBA6-E74C-4E8B-AC0C-2202F33E55BB}">
      <dgm:prSet/>
      <dgm:spPr/>
      <dgm:t>
        <a:bodyPr/>
        <a:lstStyle/>
        <a:p>
          <a:endParaRPr lang="zh-TW" altLang="en-US"/>
        </a:p>
      </dgm:t>
    </dgm:pt>
    <dgm:pt modelId="{57B7F7AE-20C9-4637-84F5-5069DB1F7D58}" type="sibTrans" cxnId="{2DFBBBA6-E74C-4E8B-AC0C-2202F33E55BB}">
      <dgm:prSet/>
      <dgm:spPr/>
      <dgm:t>
        <a:bodyPr/>
        <a:lstStyle/>
        <a:p>
          <a:endParaRPr lang="zh-TW" altLang="en-US"/>
        </a:p>
      </dgm:t>
    </dgm:pt>
    <dgm:pt modelId="{7407A503-BFFE-405D-9703-CB5168419C4C}" type="pres">
      <dgm:prSet presAssocID="{693C80F1-234E-4F4A-88D8-B56CC2529F1A}" presName="Name0" presStyleCnt="0">
        <dgm:presLayoutVars>
          <dgm:dir/>
          <dgm:resizeHandles val="exact"/>
        </dgm:presLayoutVars>
      </dgm:prSet>
      <dgm:spPr/>
    </dgm:pt>
    <dgm:pt modelId="{4FBB0819-3F90-4BEB-ABE5-20250E765C6A}" type="pres">
      <dgm:prSet presAssocID="{693C80F1-234E-4F4A-88D8-B56CC2529F1A}" presName="arrow" presStyleLbl="bgShp" presStyleIdx="0" presStyleCnt="1"/>
      <dgm:spPr/>
    </dgm:pt>
    <dgm:pt modelId="{029FA51F-F264-4193-A296-8D626A15B532}" type="pres">
      <dgm:prSet presAssocID="{693C80F1-234E-4F4A-88D8-B56CC2529F1A}" presName="points" presStyleCnt="0"/>
      <dgm:spPr/>
    </dgm:pt>
    <dgm:pt modelId="{443EA457-25BE-49B1-BDF9-8B8AB606D97C}" type="pres">
      <dgm:prSet presAssocID="{87F4FA78-6A3F-46F3-9A21-B2AD86D82971}" presName="compositeA" presStyleCnt="0"/>
      <dgm:spPr/>
    </dgm:pt>
    <dgm:pt modelId="{4965FE74-974B-465E-BFA0-19DD2CDEB757}" type="pres">
      <dgm:prSet presAssocID="{87F4FA78-6A3F-46F3-9A21-B2AD86D82971}" presName="textA" presStyleLbl="revTx" presStyleIdx="0" presStyleCnt="2" custScaleX="100214" custScaleY="129798" custLinFactNeighborX="-692" custLinFactNeighborY="-22562">
        <dgm:presLayoutVars>
          <dgm:bulletEnabled val="1"/>
        </dgm:presLayoutVars>
      </dgm:prSet>
      <dgm:spPr/>
    </dgm:pt>
    <dgm:pt modelId="{36EC0A50-D703-41A5-BA9D-E94AD6ED2F36}" type="pres">
      <dgm:prSet presAssocID="{87F4FA78-6A3F-46F3-9A21-B2AD86D82971}" presName="circleA" presStyleLbl="node1" presStyleIdx="0" presStyleCnt="2"/>
      <dgm:spPr/>
    </dgm:pt>
    <dgm:pt modelId="{5696883A-8890-48D6-BA99-5CF412C5234B}" type="pres">
      <dgm:prSet presAssocID="{87F4FA78-6A3F-46F3-9A21-B2AD86D82971}" presName="spaceA" presStyleCnt="0"/>
      <dgm:spPr/>
    </dgm:pt>
    <dgm:pt modelId="{047BC6A2-916A-47EF-9179-D9E1D081FB6A}" type="pres">
      <dgm:prSet presAssocID="{E75F72DF-FE17-4D84-BDCF-42F67497CB19}" presName="space" presStyleCnt="0"/>
      <dgm:spPr/>
    </dgm:pt>
    <dgm:pt modelId="{D579A093-3F15-4987-835E-F7D5C9646E1C}" type="pres">
      <dgm:prSet presAssocID="{E0C6EA61-76D6-4F08-8F49-D3A607A78498}" presName="compositeB" presStyleCnt="0"/>
      <dgm:spPr/>
    </dgm:pt>
    <dgm:pt modelId="{718E88F2-1A18-4D3E-8AE5-A3A5112B6E14}" type="pres">
      <dgm:prSet presAssocID="{E0C6EA61-76D6-4F08-8F49-D3A607A78498}" presName="textB" presStyleLbl="revTx" presStyleIdx="1" presStyleCnt="2" custScaleX="87266">
        <dgm:presLayoutVars>
          <dgm:bulletEnabled val="1"/>
        </dgm:presLayoutVars>
      </dgm:prSet>
      <dgm:spPr/>
    </dgm:pt>
    <dgm:pt modelId="{39183CAC-DEA8-478B-8980-6435F4AEB174}" type="pres">
      <dgm:prSet presAssocID="{E0C6EA61-76D6-4F08-8F49-D3A607A78498}" presName="circleB" presStyleLbl="node1" presStyleIdx="1" presStyleCnt="2"/>
      <dgm:spPr/>
    </dgm:pt>
    <dgm:pt modelId="{A210FC6D-5303-42F1-988A-321C4C4D1B65}" type="pres">
      <dgm:prSet presAssocID="{E0C6EA61-76D6-4F08-8F49-D3A607A78498}" presName="spaceB" presStyleCnt="0"/>
      <dgm:spPr/>
    </dgm:pt>
  </dgm:ptLst>
  <dgm:cxnLst>
    <dgm:cxn modelId="{AB310532-74DA-44F7-8606-4B06E14051F2}" srcId="{693C80F1-234E-4F4A-88D8-B56CC2529F1A}" destId="{87F4FA78-6A3F-46F3-9A21-B2AD86D82971}" srcOrd="0" destOrd="0" parTransId="{AEF62339-0322-420E-ACCE-2A6BD877DF81}" sibTransId="{E75F72DF-FE17-4D84-BDCF-42F67497CB19}"/>
    <dgm:cxn modelId="{9514E932-8A9A-470A-8E55-DD4CD3DF8DB5}" type="presOf" srcId="{E0C6EA61-76D6-4F08-8F49-D3A607A78498}" destId="{718E88F2-1A18-4D3E-8AE5-A3A5112B6E14}" srcOrd="0" destOrd="0" presId="urn:microsoft.com/office/officeart/2005/8/layout/hProcess11"/>
    <dgm:cxn modelId="{2DFBBBA6-E74C-4E8B-AC0C-2202F33E55BB}" srcId="{693C80F1-234E-4F4A-88D8-B56CC2529F1A}" destId="{E0C6EA61-76D6-4F08-8F49-D3A607A78498}" srcOrd="1" destOrd="0" parTransId="{9F8EFDFA-4273-4329-A1E7-95DDE11DCFE9}" sibTransId="{57B7F7AE-20C9-4637-84F5-5069DB1F7D58}"/>
    <dgm:cxn modelId="{AB4E20AD-BBC3-4CBC-B7B4-6FEE41634013}" type="presOf" srcId="{693C80F1-234E-4F4A-88D8-B56CC2529F1A}" destId="{7407A503-BFFE-405D-9703-CB5168419C4C}" srcOrd="0" destOrd="0" presId="urn:microsoft.com/office/officeart/2005/8/layout/hProcess11"/>
    <dgm:cxn modelId="{222CA8C5-6002-4488-9804-92515DD408FF}" type="presOf" srcId="{87F4FA78-6A3F-46F3-9A21-B2AD86D82971}" destId="{4965FE74-974B-465E-BFA0-19DD2CDEB757}" srcOrd="0" destOrd="0" presId="urn:microsoft.com/office/officeart/2005/8/layout/hProcess11"/>
    <dgm:cxn modelId="{2F0959BE-0FEC-4A0C-99F4-D798123399DD}" type="presParOf" srcId="{7407A503-BFFE-405D-9703-CB5168419C4C}" destId="{4FBB0819-3F90-4BEB-ABE5-20250E765C6A}" srcOrd="0" destOrd="0" presId="urn:microsoft.com/office/officeart/2005/8/layout/hProcess11"/>
    <dgm:cxn modelId="{ABCA9857-A8AD-4C9C-B28C-648E66DFE661}" type="presParOf" srcId="{7407A503-BFFE-405D-9703-CB5168419C4C}" destId="{029FA51F-F264-4193-A296-8D626A15B532}" srcOrd="1" destOrd="0" presId="urn:microsoft.com/office/officeart/2005/8/layout/hProcess11"/>
    <dgm:cxn modelId="{2B35921B-C4F9-4FA5-8ECE-F9068B625815}" type="presParOf" srcId="{029FA51F-F264-4193-A296-8D626A15B532}" destId="{443EA457-25BE-49B1-BDF9-8B8AB606D97C}" srcOrd="0" destOrd="0" presId="urn:microsoft.com/office/officeart/2005/8/layout/hProcess11"/>
    <dgm:cxn modelId="{734D1B43-D3AF-4232-8DB3-3CC1A7FC8DED}" type="presParOf" srcId="{443EA457-25BE-49B1-BDF9-8B8AB606D97C}" destId="{4965FE74-974B-465E-BFA0-19DD2CDEB757}" srcOrd="0" destOrd="0" presId="urn:microsoft.com/office/officeart/2005/8/layout/hProcess11"/>
    <dgm:cxn modelId="{B9A94315-DB32-49EB-8FD4-A1ABBBC08F24}" type="presParOf" srcId="{443EA457-25BE-49B1-BDF9-8B8AB606D97C}" destId="{36EC0A50-D703-41A5-BA9D-E94AD6ED2F36}" srcOrd="1" destOrd="0" presId="urn:microsoft.com/office/officeart/2005/8/layout/hProcess11"/>
    <dgm:cxn modelId="{1D619060-F7F6-4469-8030-A40F7B7BD35C}" type="presParOf" srcId="{443EA457-25BE-49B1-BDF9-8B8AB606D97C}" destId="{5696883A-8890-48D6-BA99-5CF412C5234B}" srcOrd="2" destOrd="0" presId="urn:microsoft.com/office/officeart/2005/8/layout/hProcess11"/>
    <dgm:cxn modelId="{CDECF5DB-3D98-4B33-9868-D089CC791E1D}" type="presParOf" srcId="{029FA51F-F264-4193-A296-8D626A15B532}" destId="{047BC6A2-916A-47EF-9179-D9E1D081FB6A}" srcOrd="1" destOrd="0" presId="urn:microsoft.com/office/officeart/2005/8/layout/hProcess11"/>
    <dgm:cxn modelId="{518008F9-E1B0-4346-9518-A7D40B19C679}" type="presParOf" srcId="{029FA51F-F264-4193-A296-8D626A15B532}" destId="{D579A093-3F15-4987-835E-F7D5C9646E1C}" srcOrd="2" destOrd="0" presId="urn:microsoft.com/office/officeart/2005/8/layout/hProcess11"/>
    <dgm:cxn modelId="{0267C715-E5C1-4895-9807-02D16F3ECD4C}" type="presParOf" srcId="{D579A093-3F15-4987-835E-F7D5C9646E1C}" destId="{718E88F2-1A18-4D3E-8AE5-A3A5112B6E14}" srcOrd="0" destOrd="0" presId="urn:microsoft.com/office/officeart/2005/8/layout/hProcess11"/>
    <dgm:cxn modelId="{0D6C0AED-22DE-4632-8CE1-68EB3FF06EE4}" type="presParOf" srcId="{D579A093-3F15-4987-835E-F7D5C9646E1C}" destId="{39183CAC-DEA8-478B-8980-6435F4AEB174}" srcOrd="1" destOrd="0" presId="urn:microsoft.com/office/officeart/2005/8/layout/hProcess11"/>
    <dgm:cxn modelId="{F9935A19-5108-4852-9A53-16C3D2426C30}" type="presParOf" srcId="{D579A093-3F15-4987-835E-F7D5C9646E1C}" destId="{A210FC6D-5303-42F1-988A-321C4C4D1B65}"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B97E1-0989-440A-9662-548472F03FED}" type="doc">
      <dgm:prSet loTypeId="urn:microsoft.com/office/officeart/2005/8/layout/venn2" loCatId="relationship" qsTypeId="urn:microsoft.com/office/officeart/2005/8/quickstyle/simple4" qsCatId="simple" csTypeId="urn:microsoft.com/office/officeart/2005/8/colors/colorful3" csCatId="colorful" phldr="1"/>
      <dgm:spPr/>
      <dgm:t>
        <a:bodyPr/>
        <a:lstStyle/>
        <a:p>
          <a:endParaRPr lang="zh-TW" altLang="en-US"/>
        </a:p>
      </dgm:t>
    </dgm:pt>
    <dgm:pt modelId="{856201B1-B524-4C19-921B-4F9FDA21649A}">
      <dgm:prSet phldrT="[文字]" custT="1"/>
      <dgm:spPr>
        <a:solidFill>
          <a:schemeClr val="bg2">
            <a:lumMod val="75000"/>
          </a:schemeClr>
        </a:solidFill>
      </dgm:spPr>
      <dgm:t>
        <a:bodyPr/>
        <a:lstStyle/>
        <a:p>
          <a:r>
            <a:rPr lang="zh-TW" altLang="en-US" sz="1400" b="1" dirty="0">
              <a:solidFill>
                <a:schemeClr val="tx1"/>
              </a:solidFill>
              <a:latin typeface="標楷體" panose="03000509000000000000" pitchFamily="65" charset="-120"/>
              <a:ea typeface="標楷體" panose="03000509000000000000" pitchFamily="65" charset="-120"/>
              <a:cs typeface="Arial" panose="020B0604020202020204" pitchFamily="34" charset="0"/>
            </a:rPr>
            <a:t>授信業務</a:t>
          </a:r>
          <a:r>
            <a:rPr lang="en-US" altLang="zh-TW" sz="1400" b="1" dirty="0">
              <a:solidFill>
                <a:schemeClr val="tx1"/>
              </a:solidFill>
              <a:latin typeface="標楷體" panose="03000509000000000000" pitchFamily="65" charset="-120"/>
              <a:ea typeface="標楷體" panose="03000509000000000000" pitchFamily="65" charset="-120"/>
              <a:cs typeface="Arial" panose="020B0604020202020204" pitchFamily="34" charset="0"/>
            </a:rPr>
            <a:t>25%</a:t>
          </a:r>
          <a:endParaRPr lang="zh-TW" altLang="en-US" sz="1400" b="1" dirty="0">
            <a:solidFill>
              <a:schemeClr val="tx1"/>
            </a:solidFill>
            <a:latin typeface="標楷體" panose="03000509000000000000" pitchFamily="65" charset="-120"/>
            <a:ea typeface="標楷體" panose="03000509000000000000" pitchFamily="65" charset="-120"/>
            <a:cs typeface="Arial" panose="020B0604020202020204" pitchFamily="34" charset="0"/>
          </a:endParaRPr>
        </a:p>
      </dgm:t>
    </dgm:pt>
    <dgm:pt modelId="{F3078496-D71B-4788-9F72-2D3F856134EB}" type="parTrans" cxnId="{D72D7EC9-DFA4-4804-AA11-47B4442BB2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EEEB154-47DC-4519-90B3-2BE92330FDB3}" type="sibTrans" cxnId="{D72D7EC9-DFA4-4804-AA11-47B4442BB2F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90E15A8-CDF6-4364-A797-C3DAF55B99A5}">
      <dgm:prSet phldrT="[文字]" custT="1"/>
      <dgm:spPr>
        <a:solidFill>
          <a:srgbClr val="CDE0F2"/>
        </a:solidFill>
      </dgm:spPr>
      <dgm:t>
        <a:bodyPr lIns="36000" tIns="36000" rIns="36000" bIns="36000"/>
        <a:lstStyle/>
        <a:p>
          <a:r>
            <a:rPr lang="zh-TW" altLang="en-US" sz="1400" b="1" dirty="0">
              <a:solidFill>
                <a:schemeClr val="tx1"/>
              </a:solidFill>
              <a:latin typeface="標楷體" panose="03000509000000000000" pitchFamily="65" charset="-120"/>
              <a:ea typeface="標楷體" panose="03000509000000000000" pitchFamily="65" charset="-120"/>
            </a:rPr>
            <a:t>證券業務</a:t>
          </a:r>
          <a:r>
            <a:rPr lang="en-US" altLang="zh-TW" sz="1400" b="1" dirty="0">
              <a:solidFill>
                <a:schemeClr val="tx1"/>
              </a:solidFill>
              <a:latin typeface="標楷體" panose="03000509000000000000" pitchFamily="65" charset="-120"/>
              <a:ea typeface="標楷體" panose="03000509000000000000" pitchFamily="65" charset="-120"/>
            </a:rPr>
            <a:t>5%</a:t>
          </a:r>
          <a:endParaRPr lang="zh-TW" altLang="en-US" sz="1400" b="1" dirty="0">
            <a:solidFill>
              <a:schemeClr val="tx1"/>
            </a:solidFill>
            <a:latin typeface="標楷體" panose="03000509000000000000" pitchFamily="65" charset="-120"/>
            <a:ea typeface="標楷體" panose="03000509000000000000" pitchFamily="65" charset="-120"/>
          </a:endParaRPr>
        </a:p>
      </dgm:t>
    </dgm:pt>
    <dgm:pt modelId="{01767A56-C5F3-4C0D-B304-843ED2AA3C7C}" type="parTrans" cxnId="{D1E4509E-3975-4E40-A2EF-42C974AB95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83BCD7-1AD6-4CA6-84EC-AA4300C9CBCE}" type="sibTrans" cxnId="{D1E4509E-3975-4E40-A2EF-42C974AB95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DDC3CA1-4DD7-4272-AAAF-753030438DF2}">
      <dgm:prSet phldrT="[文字]" custT="1"/>
      <dgm:spPr>
        <a:solidFill>
          <a:srgbClr val="0066A0"/>
        </a:solidFill>
      </dgm:spPr>
      <dgm:t>
        <a:bodyPr lIns="36000" tIns="36000" rIns="36000" bIns="36000" anchor="ctr" anchorCtr="0"/>
        <a:lstStyle/>
        <a:p>
          <a:endParaRPr lang="zh-TW" altLang="en-US" sz="1400" dirty="0">
            <a:latin typeface="微軟正黑體" panose="020B0604030504040204" pitchFamily="34" charset="-120"/>
            <a:ea typeface="微軟正黑體" panose="020B0604030504040204" pitchFamily="34" charset="-120"/>
          </a:endParaRPr>
        </a:p>
      </dgm:t>
    </dgm:pt>
    <dgm:pt modelId="{C1D9EBDE-5EE3-4C43-8268-24753307E02E}" type="sibTrans" cxnId="{8A6935EA-1189-44AA-B53B-4F90697424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CB0277E-6BFE-45A7-8459-C8FB2951BA5E}" type="parTrans" cxnId="{8A6935EA-1189-44AA-B53B-4F906974247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84100E7-8E89-4DC5-A383-8CAE68F2DB45}" type="pres">
      <dgm:prSet presAssocID="{519B97E1-0989-440A-9662-548472F03FED}" presName="Name0" presStyleCnt="0">
        <dgm:presLayoutVars>
          <dgm:chMax val="7"/>
          <dgm:resizeHandles val="exact"/>
        </dgm:presLayoutVars>
      </dgm:prSet>
      <dgm:spPr/>
    </dgm:pt>
    <dgm:pt modelId="{2D0B1667-851F-43C4-9F68-7384D1DDB38A}" type="pres">
      <dgm:prSet presAssocID="{519B97E1-0989-440A-9662-548472F03FED}" presName="comp1" presStyleCnt="0"/>
      <dgm:spPr/>
    </dgm:pt>
    <dgm:pt modelId="{3BFC47CB-7B4D-454D-B8E7-BB1622FACDE9}" type="pres">
      <dgm:prSet presAssocID="{519B97E1-0989-440A-9662-548472F03FED}" presName="circle1" presStyleLbl="node1" presStyleIdx="0" presStyleCnt="3"/>
      <dgm:spPr/>
    </dgm:pt>
    <dgm:pt modelId="{701A5DA0-2703-4ED2-B6C3-E9F130B69250}" type="pres">
      <dgm:prSet presAssocID="{519B97E1-0989-440A-9662-548472F03FED}" presName="c1text" presStyleLbl="node1" presStyleIdx="0" presStyleCnt="3">
        <dgm:presLayoutVars>
          <dgm:bulletEnabled val="1"/>
        </dgm:presLayoutVars>
      </dgm:prSet>
      <dgm:spPr/>
    </dgm:pt>
    <dgm:pt modelId="{629C3B3D-CBC7-47EA-81EE-A2E8F6BD75DC}" type="pres">
      <dgm:prSet presAssocID="{519B97E1-0989-440A-9662-548472F03FED}" presName="comp2" presStyleCnt="0"/>
      <dgm:spPr/>
    </dgm:pt>
    <dgm:pt modelId="{4ED39236-33BD-4B90-BB81-BFC4A30E706C}" type="pres">
      <dgm:prSet presAssocID="{519B97E1-0989-440A-9662-548472F03FED}" presName="circle2" presStyleLbl="node1" presStyleIdx="1" presStyleCnt="3" custLinFactNeighborX="0" custLinFactNeighborY="8922"/>
      <dgm:spPr/>
    </dgm:pt>
    <dgm:pt modelId="{DF5C29E9-6E0D-4E95-9FFF-13260023AE4D}" type="pres">
      <dgm:prSet presAssocID="{519B97E1-0989-440A-9662-548472F03FED}" presName="c2text" presStyleLbl="node1" presStyleIdx="1" presStyleCnt="3">
        <dgm:presLayoutVars>
          <dgm:bulletEnabled val="1"/>
        </dgm:presLayoutVars>
      </dgm:prSet>
      <dgm:spPr/>
    </dgm:pt>
    <dgm:pt modelId="{3A825A71-AA0F-42C3-B32D-66F9407CA800}" type="pres">
      <dgm:prSet presAssocID="{519B97E1-0989-440A-9662-548472F03FED}" presName="comp3" presStyleCnt="0"/>
      <dgm:spPr/>
    </dgm:pt>
    <dgm:pt modelId="{5719065A-293F-4B4C-B4B8-44B9F387D08C}" type="pres">
      <dgm:prSet presAssocID="{519B97E1-0989-440A-9662-548472F03FED}" presName="circle3" presStyleLbl="node1" presStyleIdx="2" presStyleCnt="3" custScaleX="75795" custScaleY="75703" custLinFactNeighborY="4172"/>
      <dgm:spPr/>
    </dgm:pt>
    <dgm:pt modelId="{A3C5D5AB-8601-47C1-8461-1B9FD34C88F4}" type="pres">
      <dgm:prSet presAssocID="{519B97E1-0989-440A-9662-548472F03FED}" presName="c3text" presStyleLbl="node1" presStyleIdx="2" presStyleCnt="3">
        <dgm:presLayoutVars>
          <dgm:bulletEnabled val="1"/>
        </dgm:presLayoutVars>
      </dgm:prSet>
      <dgm:spPr/>
    </dgm:pt>
  </dgm:ptLst>
  <dgm:cxnLst>
    <dgm:cxn modelId="{7B1F6F05-352D-4686-879A-B5934CA8D69B}" type="presOf" srcId="{856201B1-B524-4C19-921B-4F9FDA21649A}" destId="{3BFC47CB-7B4D-454D-B8E7-BB1622FACDE9}" srcOrd="0" destOrd="0" presId="urn:microsoft.com/office/officeart/2005/8/layout/venn2"/>
    <dgm:cxn modelId="{01873417-33AF-4449-ADEC-B8D351CFF4D5}" type="presOf" srcId="{990E15A8-CDF6-4364-A797-C3DAF55B99A5}" destId="{5719065A-293F-4B4C-B4B8-44B9F387D08C}" srcOrd="0" destOrd="0" presId="urn:microsoft.com/office/officeart/2005/8/layout/venn2"/>
    <dgm:cxn modelId="{BE201827-EF68-4569-9100-55A91BB5BF94}" type="presOf" srcId="{5DDC3CA1-4DD7-4272-AAAF-753030438DF2}" destId="{DF5C29E9-6E0D-4E95-9FFF-13260023AE4D}" srcOrd="1" destOrd="0" presId="urn:microsoft.com/office/officeart/2005/8/layout/venn2"/>
    <dgm:cxn modelId="{3B01D330-E3E5-44BD-8B56-7CCA06660D6F}" type="presOf" srcId="{519B97E1-0989-440A-9662-548472F03FED}" destId="{984100E7-8E89-4DC5-A383-8CAE68F2DB45}" srcOrd="0" destOrd="0" presId="urn:microsoft.com/office/officeart/2005/8/layout/venn2"/>
    <dgm:cxn modelId="{CB0FB16B-2677-4E8E-8941-4DDDB2DD36B3}" type="presOf" srcId="{856201B1-B524-4C19-921B-4F9FDA21649A}" destId="{701A5DA0-2703-4ED2-B6C3-E9F130B69250}" srcOrd="1" destOrd="0" presId="urn:microsoft.com/office/officeart/2005/8/layout/venn2"/>
    <dgm:cxn modelId="{332D6E79-FF57-46F9-BF48-AF1474A48036}" type="presOf" srcId="{5DDC3CA1-4DD7-4272-AAAF-753030438DF2}" destId="{4ED39236-33BD-4B90-BB81-BFC4A30E706C}" srcOrd="0" destOrd="0" presId="urn:microsoft.com/office/officeart/2005/8/layout/venn2"/>
    <dgm:cxn modelId="{D1E4509E-3975-4E40-A2EF-42C974AB9516}" srcId="{519B97E1-0989-440A-9662-548472F03FED}" destId="{990E15A8-CDF6-4364-A797-C3DAF55B99A5}" srcOrd="2" destOrd="0" parTransId="{01767A56-C5F3-4C0D-B304-843ED2AA3C7C}" sibTransId="{6683BCD7-1AD6-4CA6-84EC-AA4300C9CBCE}"/>
    <dgm:cxn modelId="{D72D7EC9-DFA4-4804-AA11-47B4442BB2F4}" srcId="{519B97E1-0989-440A-9662-548472F03FED}" destId="{856201B1-B524-4C19-921B-4F9FDA21649A}" srcOrd="0" destOrd="0" parTransId="{F3078496-D71B-4788-9F72-2D3F856134EB}" sibTransId="{FEEEB154-47DC-4519-90B3-2BE92330FDB3}"/>
    <dgm:cxn modelId="{8F3116CD-93F7-4B69-8522-06D7EC54CE26}" type="presOf" srcId="{990E15A8-CDF6-4364-A797-C3DAF55B99A5}" destId="{A3C5D5AB-8601-47C1-8461-1B9FD34C88F4}" srcOrd="1" destOrd="0" presId="urn:microsoft.com/office/officeart/2005/8/layout/venn2"/>
    <dgm:cxn modelId="{8A6935EA-1189-44AA-B53B-4F906974247B}" srcId="{519B97E1-0989-440A-9662-548472F03FED}" destId="{5DDC3CA1-4DD7-4272-AAAF-753030438DF2}" srcOrd="1" destOrd="0" parTransId="{ECB0277E-6BFE-45A7-8459-C8FB2951BA5E}" sibTransId="{C1D9EBDE-5EE3-4C43-8268-24753307E02E}"/>
    <dgm:cxn modelId="{8CE65614-7673-44BC-A1C3-285FFE626D48}" type="presParOf" srcId="{984100E7-8E89-4DC5-A383-8CAE68F2DB45}" destId="{2D0B1667-851F-43C4-9F68-7384D1DDB38A}" srcOrd="0" destOrd="0" presId="urn:microsoft.com/office/officeart/2005/8/layout/venn2"/>
    <dgm:cxn modelId="{F8600917-AB9F-4A4B-9A5B-9991253D1BE8}" type="presParOf" srcId="{2D0B1667-851F-43C4-9F68-7384D1DDB38A}" destId="{3BFC47CB-7B4D-454D-B8E7-BB1622FACDE9}" srcOrd="0" destOrd="0" presId="urn:microsoft.com/office/officeart/2005/8/layout/venn2"/>
    <dgm:cxn modelId="{B0DE4C2E-C458-4918-811E-1EDC6930DCE0}" type="presParOf" srcId="{2D0B1667-851F-43C4-9F68-7384D1DDB38A}" destId="{701A5DA0-2703-4ED2-B6C3-E9F130B69250}" srcOrd="1" destOrd="0" presId="urn:microsoft.com/office/officeart/2005/8/layout/venn2"/>
    <dgm:cxn modelId="{07ED075D-45DF-40A4-A0A9-94262EE1AF10}" type="presParOf" srcId="{984100E7-8E89-4DC5-A383-8CAE68F2DB45}" destId="{629C3B3D-CBC7-47EA-81EE-A2E8F6BD75DC}" srcOrd="1" destOrd="0" presId="urn:microsoft.com/office/officeart/2005/8/layout/venn2"/>
    <dgm:cxn modelId="{029EB0D9-DD22-4CFB-B099-16E18897ED59}" type="presParOf" srcId="{629C3B3D-CBC7-47EA-81EE-A2E8F6BD75DC}" destId="{4ED39236-33BD-4B90-BB81-BFC4A30E706C}" srcOrd="0" destOrd="0" presId="urn:microsoft.com/office/officeart/2005/8/layout/venn2"/>
    <dgm:cxn modelId="{CF4392E1-62FF-4072-B9AA-67AA46815AD3}" type="presParOf" srcId="{629C3B3D-CBC7-47EA-81EE-A2E8F6BD75DC}" destId="{DF5C29E9-6E0D-4E95-9FFF-13260023AE4D}" srcOrd="1" destOrd="0" presId="urn:microsoft.com/office/officeart/2005/8/layout/venn2"/>
    <dgm:cxn modelId="{11B111F2-2D8F-4B10-AEE2-E612BC449AE6}" type="presParOf" srcId="{984100E7-8E89-4DC5-A383-8CAE68F2DB45}" destId="{3A825A71-AA0F-42C3-B32D-66F9407CA800}" srcOrd="2" destOrd="0" presId="urn:microsoft.com/office/officeart/2005/8/layout/venn2"/>
    <dgm:cxn modelId="{DB28A050-DA5D-46ED-AA9B-77871B92B55B}" type="presParOf" srcId="{3A825A71-AA0F-42C3-B32D-66F9407CA800}" destId="{5719065A-293F-4B4C-B4B8-44B9F387D08C}" srcOrd="0" destOrd="0" presId="urn:microsoft.com/office/officeart/2005/8/layout/venn2"/>
    <dgm:cxn modelId="{A00077ED-C94D-4C0C-A4C3-41A4E1E75672}" type="presParOf" srcId="{3A825A71-AA0F-42C3-B32D-66F9407CA800}" destId="{A3C5D5AB-8601-47C1-8461-1B9FD34C88F4}" srcOrd="1" destOrd="0" presId="urn:microsoft.com/office/officeart/2005/8/layout/ven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A957B-036C-47FE-816F-8FAE91314F41}">
      <dsp:nvSpPr>
        <dsp:cNvPr id="0" name=""/>
        <dsp:cNvSpPr/>
      </dsp:nvSpPr>
      <dsp:spPr>
        <a:xfrm>
          <a:off x="0" y="0"/>
          <a:ext cx="8131370" cy="716236"/>
        </a:xfrm>
        <a:prstGeom prst="roundRect">
          <a:avLst>
            <a:gd name="adj" fmla="val 10000"/>
          </a:avLst>
        </a:prstGeom>
        <a:solidFill>
          <a:srgbClr val="0F43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None/>
          </a:pPr>
          <a:r>
            <a:rPr lang="zh-TW" altLang="en-US" sz="2900" b="1" kern="1200" dirty="0">
              <a:solidFill>
                <a:schemeClr val="bg1"/>
              </a:solidFill>
              <a:latin typeface="Constantia"/>
              <a:ea typeface="標楷體" panose="03000509000000000000" pitchFamily="65" charset="-120"/>
            </a:rPr>
            <a:t>壹、制度介紹</a:t>
          </a:r>
          <a:endParaRPr lang="zh-TW" altLang="en-US" sz="2900" kern="1200" dirty="0">
            <a:solidFill>
              <a:schemeClr val="bg1"/>
            </a:solidFill>
          </a:endParaRPr>
        </a:p>
      </dsp:txBody>
      <dsp:txXfrm>
        <a:off x="20978" y="20978"/>
        <a:ext cx="7274696" cy="674280"/>
      </dsp:txXfrm>
    </dsp:sp>
    <dsp:sp modelId="{BB4FD4DB-E55D-488B-860B-D9CC0FF3ABB1}">
      <dsp:nvSpPr>
        <dsp:cNvPr id="0" name=""/>
        <dsp:cNvSpPr/>
      </dsp:nvSpPr>
      <dsp:spPr>
        <a:xfrm>
          <a:off x="607212" y="815713"/>
          <a:ext cx="8131370" cy="716236"/>
        </a:xfrm>
        <a:prstGeom prst="roundRect">
          <a:avLst>
            <a:gd name="adj" fmla="val 10000"/>
          </a:avLst>
        </a:prstGeom>
        <a:solidFill>
          <a:srgbClr val="0066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None/>
          </a:pPr>
          <a:r>
            <a:rPr lang="zh-TW" altLang="en-US" sz="2900" b="1" kern="1200" dirty="0">
              <a:solidFill>
                <a:schemeClr val="bg1"/>
              </a:solidFill>
              <a:latin typeface="Constantia"/>
              <a:ea typeface="標楷體" panose="03000509000000000000" pitchFamily="65" charset="-120"/>
            </a:rPr>
            <a:t>貳、</a:t>
          </a:r>
          <a:r>
            <a:rPr kumimoji="1" lang="zh-TW" altLang="en-US" sz="2900" b="1" kern="1200" dirty="0">
              <a:solidFill>
                <a:schemeClr val="bg1"/>
              </a:solidFill>
              <a:latin typeface="Times New Roman" charset="0"/>
              <a:ea typeface="標楷體" pitchFamily="65" charset="-120"/>
            </a:rPr>
            <a:t>相關法規</a:t>
          </a:r>
          <a:endParaRPr lang="zh-TW" altLang="en-US" sz="2900" kern="1200" dirty="0">
            <a:solidFill>
              <a:schemeClr val="bg1"/>
            </a:solidFill>
          </a:endParaRPr>
        </a:p>
      </dsp:txBody>
      <dsp:txXfrm>
        <a:off x="628190" y="836691"/>
        <a:ext cx="7016648" cy="674280"/>
      </dsp:txXfrm>
    </dsp:sp>
    <dsp:sp modelId="{84C08976-3E43-491C-BB7A-0911FC9A6A8E}">
      <dsp:nvSpPr>
        <dsp:cNvPr id="0" name=""/>
        <dsp:cNvSpPr/>
      </dsp:nvSpPr>
      <dsp:spPr>
        <a:xfrm>
          <a:off x="1214425" y="1631427"/>
          <a:ext cx="8131370" cy="716236"/>
        </a:xfrm>
        <a:prstGeom prst="roundRect">
          <a:avLst>
            <a:gd name="adj" fmla="val 10000"/>
          </a:avLst>
        </a:prstGeom>
        <a:solidFill>
          <a:srgbClr val="0587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None/>
          </a:pPr>
          <a:r>
            <a:rPr lang="zh-TW" altLang="en-US" sz="2900" b="1" kern="1200" dirty="0">
              <a:solidFill>
                <a:schemeClr val="bg1"/>
              </a:solidFill>
              <a:latin typeface="Constantia"/>
              <a:ea typeface="標楷體" panose="03000509000000000000" pitchFamily="65" charset="-120"/>
            </a:rPr>
            <a:t>參、</a:t>
          </a:r>
          <a:r>
            <a:rPr kumimoji="1" lang="zh-TW" altLang="en-US" sz="2900" b="1" kern="1200" dirty="0">
              <a:solidFill>
                <a:schemeClr val="bg1"/>
              </a:solidFill>
              <a:latin typeface="標楷體" panose="03000509000000000000" pitchFamily="65" charset="-120"/>
              <a:ea typeface="標楷體" panose="03000509000000000000" pitchFamily="65" charset="-120"/>
              <a:cs typeface="+mj-cs"/>
            </a:rPr>
            <a:t>業務概況</a:t>
          </a:r>
          <a:endParaRPr lang="zh-TW" altLang="en-US" sz="2900" kern="1200" dirty="0">
            <a:solidFill>
              <a:schemeClr val="bg1"/>
            </a:solidFill>
          </a:endParaRPr>
        </a:p>
      </dsp:txBody>
      <dsp:txXfrm>
        <a:off x="1235403" y="1652405"/>
        <a:ext cx="7016648" cy="674280"/>
      </dsp:txXfrm>
    </dsp:sp>
    <dsp:sp modelId="{84D86FB7-6516-4975-BD82-80BBD9CC4CA8}">
      <dsp:nvSpPr>
        <dsp:cNvPr id="0" name=""/>
        <dsp:cNvSpPr/>
      </dsp:nvSpPr>
      <dsp:spPr>
        <a:xfrm>
          <a:off x="1821638" y="2447140"/>
          <a:ext cx="8131370" cy="716236"/>
        </a:xfrm>
        <a:prstGeom prst="roundRect">
          <a:avLst>
            <a:gd name="adj" fmla="val 10000"/>
          </a:avLst>
        </a:prstGeom>
        <a:solidFill>
          <a:srgbClr val="15A1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None/>
          </a:pPr>
          <a:r>
            <a:rPr lang="zh-TW" altLang="en-US" sz="2900" b="1" kern="1200" dirty="0">
              <a:solidFill>
                <a:schemeClr val="bg1"/>
              </a:solidFill>
              <a:latin typeface="Constantia"/>
              <a:ea typeface="標楷體" panose="03000509000000000000" pitchFamily="65" charset="-120"/>
            </a:rPr>
            <a:t>肆、作業流程</a:t>
          </a:r>
          <a:endParaRPr lang="zh-TW" altLang="en-US" sz="2900" kern="1200" dirty="0">
            <a:solidFill>
              <a:schemeClr val="bg1"/>
            </a:solidFill>
          </a:endParaRPr>
        </a:p>
      </dsp:txBody>
      <dsp:txXfrm>
        <a:off x="1842616" y="2468118"/>
        <a:ext cx="7016648" cy="674280"/>
      </dsp:txXfrm>
    </dsp:sp>
    <dsp:sp modelId="{9DA36829-4FCB-4012-875D-55F2F036BC3A}">
      <dsp:nvSpPr>
        <dsp:cNvPr id="0" name=""/>
        <dsp:cNvSpPr/>
      </dsp:nvSpPr>
      <dsp:spPr>
        <a:xfrm>
          <a:off x="2428851" y="3262854"/>
          <a:ext cx="8131370" cy="716236"/>
        </a:xfrm>
        <a:prstGeom prst="roundRect">
          <a:avLst>
            <a:gd name="adj" fmla="val 10000"/>
          </a:avLst>
        </a:prstGeom>
        <a:solidFill>
          <a:srgbClr val="15A1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ClrTx/>
            <a:buSzTx/>
            <a:buNone/>
          </a:pPr>
          <a:r>
            <a:rPr lang="zh-TW" altLang="en-US" sz="2900" b="1" kern="1200" dirty="0">
              <a:solidFill>
                <a:schemeClr val="bg1"/>
              </a:solidFill>
              <a:latin typeface="標楷體" panose="03000509000000000000" pitchFamily="65" charset="-120"/>
              <a:ea typeface="標楷體" panose="03000509000000000000" pitchFamily="65" charset="-120"/>
            </a:rPr>
            <a:t>伍、實務問題與回答</a:t>
          </a:r>
        </a:p>
      </dsp:txBody>
      <dsp:txXfrm>
        <a:off x="2449829" y="3283832"/>
        <a:ext cx="7016648" cy="674280"/>
      </dsp:txXfrm>
    </dsp:sp>
    <dsp:sp modelId="{283DA41D-83D1-4E92-8E1E-D3E7D6EB087A}">
      <dsp:nvSpPr>
        <dsp:cNvPr id="0" name=""/>
        <dsp:cNvSpPr/>
      </dsp:nvSpPr>
      <dsp:spPr>
        <a:xfrm>
          <a:off x="7665817" y="523250"/>
          <a:ext cx="465553" cy="46555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7770566" y="523250"/>
        <a:ext cx="256055" cy="350329"/>
      </dsp:txXfrm>
    </dsp:sp>
    <dsp:sp modelId="{9C09AEEC-A75F-4A18-AFDB-2BC8B1CEBAF8}">
      <dsp:nvSpPr>
        <dsp:cNvPr id="0" name=""/>
        <dsp:cNvSpPr/>
      </dsp:nvSpPr>
      <dsp:spPr>
        <a:xfrm>
          <a:off x="8273030" y="1338964"/>
          <a:ext cx="465553" cy="465553"/>
        </a:xfrm>
        <a:prstGeom prst="downArrow">
          <a:avLst>
            <a:gd name="adj1" fmla="val 55000"/>
            <a:gd name="adj2" fmla="val 45000"/>
          </a:avLst>
        </a:prstGeom>
        <a:solidFill>
          <a:schemeClr val="accent2">
            <a:tint val="40000"/>
            <a:alpha val="90000"/>
            <a:hueOff val="6750177"/>
            <a:satOff val="403"/>
            <a:lumOff val="526"/>
            <a:alphaOff val="0"/>
          </a:schemeClr>
        </a:solidFill>
        <a:ln w="12700" cap="flat" cmpd="sng" algn="ctr">
          <a:solidFill>
            <a:schemeClr val="accent2">
              <a:tint val="40000"/>
              <a:alpha val="90000"/>
              <a:hueOff val="6750177"/>
              <a:satOff val="403"/>
              <a:lumOff val="5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8377779" y="1338964"/>
        <a:ext cx="256055" cy="350329"/>
      </dsp:txXfrm>
    </dsp:sp>
    <dsp:sp modelId="{82C3BFFB-6DD9-4FAC-8AD7-89AA6E788CB6}">
      <dsp:nvSpPr>
        <dsp:cNvPr id="0" name=""/>
        <dsp:cNvSpPr/>
      </dsp:nvSpPr>
      <dsp:spPr>
        <a:xfrm>
          <a:off x="8880242" y="2142740"/>
          <a:ext cx="465553" cy="465553"/>
        </a:xfrm>
        <a:prstGeom prst="downArrow">
          <a:avLst>
            <a:gd name="adj1" fmla="val 55000"/>
            <a:gd name="adj2" fmla="val 45000"/>
          </a:avLst>
        </a:prstGeom>
        <a:solidFill>
          <a:schemeClr val="accent2">
            <a:tint val="40000"/>
            <a:alpha val="90000"/>
            <a:hueOff val="13500354"/>
            <a:satOff val="805"/>
            <a:lumOff val="1051"/>
            <a:alphaOff val="0"/>
          </a:schemeClr>
        </a:solidFill>
        <a:ln w="12700" cap="flat" cmpd="sng" algn="ctr">
          <a:solidFill>
            <a:schemeClr val="accent2">
              <a:tint val="40000"/>
              <a:alpha val="90000"/>
              <a:hueOff val="13500354"/>
              <a:satOff val="805"/>
              <a:lumOff val="10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8984991" y="2142740"/>
        <a:ext cx="256055" cy="350329"/>
      </dsp:txXfrm>
    </dsp:sp>
    <dsp:sp modelId="{A987A557-E2BA-4A40-821A-87CFD0DCE1F1}">
      <dsp:nvSpPr>
        <dsp:cNvPr id="0" name=""/>
        <dsp:cNvSpPr/>
      </dsp:nvSpPr>
      <dsp:spPr>
        <a:xfrm>
          <a:off x="9487455" y="2966412"/>
          <a:ext cx="465553" cy="465553"/>
        </a:xfrm>
        <a:prstGeom prst="downArrow">
          <a:avLst>
            <a:gd name="adj1" fmla="val 55000"/>
            <a:gd name="adj2" fmla="val 45000"/>
          </a:avLst>
        </a:prstGeom>
        <a:solidFill>
          <a:schemeClr val="accent2">
            <a:tint val="40000"/>
            <a:alpha val="90000"/>
            <a:hueOff val="20250531"/>
            <a:satOff val="1208"/>
            <a:lumOff val="1577"/>
            <a:alphaOff val="0"/>
          </a:schemeClr>
        </a:solidFill>
        <a:ln w="12700" cap="flat" cmpd="sng" algn="ctr">
          <a:solidFill>
            <a:schemeClr val="accent2">
              <a:tint val="40000"/>
              <a:alpha val="90000"/>
              <a:hueOff val="20250531"/>
              <a:satOff val="1208"/>
              <a:lumOff val="1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zh-TW" altLang="en-US" sz="2100" kern="1200"/>
        </a:p>
      </dsp:txBody>
      <dsp:txXfrm>
        <a:off x="9592204" y="2966412"/>
        <a:ext cx="256055" cy="350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B0819-3F90-4BEB-ABE5-20250E765C6A}">
      <dsp:nvSpPr>
        <dsp:cNvPr id="0" name=""/>
        <dsp:cNvSpPr/>
      </dsp:nvSpPr>
      <dsp:spPr>
        <a:xfrm>
          <a:off x="0" y="725684"/>
          <a:ext cx="8128000" cy="967579"/>
        </a:xfrm>
        <a:prstGeom prst="notched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965FE74-974B-465E-BFA0-19DD2CDEB757}">
      <dsp:nvSpPr>
        <dsp:cNvPr id="0" name=""/>
        <dsp:cNvSpPr/>
      </dsp:nvSpPr>
      <dsp:spPr>
        <a:xfrm>
          <a:off x="0" y="-72079"/>
          <a:ext cx="3565295" cy="125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zh-TW" altLang="en-US" sz="2800" b="1" kern="1200" dirty="0">
              <a:solidFill>
                <a:srgbClr val="006699"/>
              </a:solidFill>
              <a:latin typeface="標楷體" panose="03000509000000000000" pitchFamily="65" charset="-120"/>
              <a:ea typeface="標楷體" panose="03000509000000000000" pitchFamily="65" charset="-120"/>
            </a:rPr>
            <a:t>證券業務借貸款項</a:t>
          </a:r>
          <a:endParaRPr lang="en-US" altLang="zh-TW" sz="2800" b="1" kern="1200" dirty="0">
            <a:solidFill>
              <a:srgbClr val="006699"/>
            </a:solidFill>
            <a:latin typeface="標楷體" panose="03000509000000000000" pitchFamily="65" charset="-120"/>
            <a:ea typeface="標楷體" panose="03000509000000000000" pitchFamily="65" charset="-120"/>
          </a:endParaRPr>
        </a:p>
        <a:p>
          <a:pPr marL="0" lvl="0" indent="0" algn="ctr" defTabSz="1244600">
            <a:lnSpc>
              <a:spcPct val="90000"/>
            </a:lnSpc>
            <a:spcBef>
              <a:spcPct val="0"/>
            </a:spcBef>
            <a:spcAft>
              <a:spcPct val="35000"/>
            </a:spcAft>
            <a:buNone/>
          </a:pPr>
          <a:r>
            <a:rPr lang="en-US" altLang="zh-TW" sz="2000" b="1" kern="1200" dirty="0">
              <a:solidFill>
                <a:srgbClr val="C00000"/>
              </a:solidFill>
              <a:latin typeface="標楷體" panose="03000509000000000000" pitchFamily="65" charset="-120"/>
              <a:ea typeface="標楷體" panose="03000509000000000000" pitchFamily="65" charset="-120"/>
            </a:rPr>
            <a:t>95</a:t>
          </a:r>
          <a:r>
            <a:rPr lang="zh-TW" altLang="en-US" sz="2000" b="1" kern="1200" dirty="0">
              <a:solidFill>
                <a:srgbClr val="C00000"/>
              </a:solidFill>
              <a:latin typeface="標楷體" panose="03000509000000000000" pitchFamily="65" charset="-120"/>
              <a:ea typeface="標楷體" panose="03000509000000000000" pitchFamily="65" charset="-120"/>
            </a:rPr>
            <a:t>年</a:t>
          </a:r>
          <a:r>
            <a:rPr lang="en-US" altLang="zh-TW" sz="2000" b="1" kern="1200" dirty="0">
              <a:solidFill>
                <a:srgbClr val="C00000"/>
              </a:solidFill>
              <a:latin typeface="標楷體" panose="03000509000000000000" pitchFamily="65" charset="-120"/>
              <a:ea typeface="標楷體" panose="03000509000000000000" pitchFamily="65" charset="-120"/>
            </a:rPr>
            <a:t>7</a:t>
          </a:r>
          <a:r>
            <a:rPr lang="zh-TW" altLang="en-US" sz="2000" b="1" kern="1200" dirty="0">
              <a:solidFill>
                <a:srgbClr val="C00000"/>
              </a:solidFill>
              <a:latin typeface="標楷體" panose="03000509000000000000" pitchFamily="65" charset="-120"/>
              <a:ea typeface="標楷體" panose="03000509000000000000" pitchFamily="65" charset="-120"/>
            </a:rPr>
            <a:t>月</a:t>
          </a:r>
          <a:r>
            <a:rPr lang="en-US" altLang="zh-TW" sz="2000" b="1" kern="1200" dirty="0">
              <a:solidFill>
                <a:srgbClr val="C00000"/>
              </a:solidFill>
              <a:latin typeface="標楷體" panose="03000509000000000000" pitchFamily="65" charset="-120"/>
              <a:ea typeface="標楷體" panose="03000509000000000000" pitchFamily="65" charset="-120"/>
            </a:rPr>
            <a:t>26</a:t>
          </a:r>
          <a:r>
            <a:rPr lang="zh-TW" altLang="en-US" sz="2000" b="1" kern="1200" dirty="0">
              <a:solidFill>
                <a:srgbClr val="C00000"/>
              </a:solidFill>
              <a:latin typeface="標楷體" panose="03000509000000000000" pitchFamily="65" charset="-120"/>
              <a:ea typeface="標楷體" panose="03000509000000000000" pitchFamily="65" charset="-120"/>
            </a:rPr>
            <a:t>日</a:t>
          </a:r>
        </a:p>
      </dsp:txBody>
      <dsp:txXfrm>
        <a:off x="0" y="-72079"/>
        <a:ext cx="3565295" cy="1255898"/>
      </dsp:txXfrm>
    </dsp:sp>
    <dsp:sp modelId="{36EC0A50-D703-41A5-BA9D-E94AD6ED2F36}">
      <dsp:nvSpPr>
        <dsp:cNvPr id="0" name=""/>
        <dsp:cNvSpPr/>
      </dsp:nvSpPr>
      <dsp:spPr>
        <a:xfrm>
          <a:off x="1668869" y="1160606"/>
          <a:ext cx="241894" cy="24189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8E88F2-1A18-4D3E-8AE5-A3A5112B6E14}">
      <dsp:nvSpPr>
        <dsp:cNvPr id="0" name=""/>
        <dsp:cNvSpPr/>
      </dsp:nvSpPr>
      <dsp:spPr>
        <a:xfrm>
          <a:off x="3976866" y="1451369"/>
          <a:ext cx="3104646" cy="967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zh-TW" altLang="en-US" sz="2400" b="1" kern="1200" dirty="0">
              <a:solidFill>
                <a:srgbClr val="006699"/>
              </a:solidFill>
              <a:latin typeface="標楷體" panose="03000509000000000000" pitchFamily="65" charset="-120"/>
              <a:ea typeface="標楷體" panose="03000509000000000000" pitchFamily="65" charset="-120"/>
            </a:rPr>
            <a:t>不限用途款項借貸</a:t>
          </a:r>
          <a:r>
            <a:rPr lang="en-US" altLang="zh-TW" sz="1900" b="1" kern="1200" dirty="0">
              <a:solidFill>
                <a:srgbClr val="C00000"/>
              </a:solidFill>
              <a:latin typeface="標楷體" panose="03000509000000000000" pitchFamily="65" charset="-120"/>
              <a:ea typeface="標楷體" panose="03000509000000000000" pitchFamily="65" charset="-120"/>
            </a:rPr>
            <a:t>105</a:t>
          </a:r>
          <a:r>
            <a:rPr lang="zh-TW" altLang="en-US" sz="1900" b="1" kern="1200" dirty="0">
              <a:solidFill>
                <a:srgbClr val="C00000"/>
              </a:solidFill>
              <a:latin typeface="標楷體" panose="03000509000000000000" pitchFamily="65" charset="-120"/>
              <a:ea typeface="標楷體" panose="03000509000000000000" pitchFamily="65" charset="-120"/>
            </a:rPr>
            <a:t>年</a:t>
          </a:r>
          <a:r>
            <a:rPr lang="en-US" altLang="zh-TW" sz="1900" b="1" kern="1200" dirty="0">
              <a:solidFill>
                <a:srgbClr val="C00000"/>
              </a:solidFill>
              <a:latin typeface="標楷體" panose="03000509000000000000" pitchFamily="65" charset="-120"/>
              <a:ea typeface="標楷體" panose="03000509000000000000" pitchFamily="65" charset="-120"/>
            </a:rPr>
            <a:t>5</a:t>
          </a:r>
          <a:r>
            <a:rPr lang="zh-TW" altLang="en-US" sz="1900" b="1" kern="1200" dirty="0">
              <a:solidFill>
                <a:srgbClr val="C00000"/>
              </a:solidFill>
              <a:latin typeface="標楷體" panose="03000509000000000000" pitchFamily="65" charset="-120"/>
              <a:ea typeface="標楷體" panose="03000509000000000000" pitchFamily="65" charset="-120"/>
            </a:rPr>
            <a:t>月</a:t>
          </a:r>
          <a:r>
            <a:rPr lang="en-US" altLang="zh-TW" sz="1900" b="1" kern="1200" dirty="0">
              <a:solidFill>
                <a:srgbClr val="C00000"/>
              </a:solidFill>
              <a:latin typeface="標楷體" panose="03000509000000000000" pitchFamily="65" charset="-120"/>
              <a:ea typeface="標楷體" panose="03000509000000000000" pitchFamily="65" charset="-120"/>
            </a:rPr>
            <a:t>3</a:t>
          </a:r>
          <a:r>
            <a:rPr lang="zh-TW" altLang="en-US" sz="1900" b="1" kern="1200" dirty="0">
              <a:solidFill>
                <a:srgbClr val="C00000"/>
              </a:solidFill>
              <a:latin typeface="標楷體" panose="03000509000000000000" pitchFamily="65" charset="-120"/>
              <a:ea typeface="標楷體" panose="03000509000000000000" pitchFamily="65" charset="-120"/>
            </a:rPr>
            <a:t>日</a:t>
          </a:r>
        </a:p>
      </dsp:txBody>
      <dsp:txXfrm>
        <a:off x="3976866" y="1451369"/>
        <a:ext cx="3104646" cy="967579"/>
      </dsp:txXfrm>
    </dsp:sp>
    <dsp:sp modelId="{39183CAC-DEA8-478B-8980-6435F4AEB174}">
      <dsp:nvSpPr>
        <dsp:cNvPr id="0" name=""/>
        <dsp:cNvSpPr/>
      </dsp:nvSpPr>
      <dsp:spPr>
        <a:xfrm>
          <a:off x="5408242" y="1088527"/>
          <a:ext cx="241894" cy="24189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C47CB-7B4D-454D-B8E7-BB1622FACDE9}">
      <dsp:nvSpPr>
        <dsp:cNvPr id="0" name=""/>
        <dsp:cNvSpPr/>
      </dsp:nvSpPr>
      <dsp:spPr>
        <a:xfrm>
          <a:off x="0" y="105122"/>
          <a:ext cx="4331275" cy="4331275"/>
        </a:xfrm>
        <a:prstGeom prst="ellipse">
          <a:avLst/>
        </a:prstGeom>
        <a:solidFill>
          <a:schemeClr val="bg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solidFill>
                <a:schemeClr val="tx1"/>
              </a:solidFill>
              <a:latin typeface="標楷體" panose="03000509000000000000" pitchFamily="65" charset="-120"/>
              <a:ea typeface="標楷體" panose="03000509000000000000" pitchFamily="65" charset="-120"/>
              <a:cs typeface="Arial" panose="020B0604020202020204" pitchFamily="34" charset="0"/>
            </a:rPr>
            <a:t>授信業務</a:t>
          </a:r>
          <a:r>
            <a:rPr lang="en-US" altLang="zh-TW" sz="1400" b="1" kern="1200" dirty="0">
              <a:solidFill>
                <a:schemeClr val="tx1"/>
              </a:solidFill>
              <a:latin typeface="標楷體" panose="03000509000000000000" pitchFamily="65" charset="-120"/>
              <a:ea typeface="標楷體" panose="03000509000000000000" pitchFamily="65" charset="-120"/>
              <a:cs typeface="Arial" panose="020B0604020202020204" pitchFamily="34" charset="0"/>
            </a:rPr>
            <a:t>25%</a:t>
          </a:r>
          <a:endParaRPr lang="zh-TW" altLang="en-US" sz="1400" b="1" kern="1200" dirty="0">
            <a:solidFill>
              <a:schemeClr val="tx1"/>
            </a:solidFill>
            <a:latin typeface="標楷體" panose="03000509000000000000" pitchFamily="65" charset="-120"/>
            <a:ea typeface="標楷體" panose="03000509000000000000" pitchFamily="65" charset="-120"/>
            <a:cs typeface="Arial" panose="020B0604020202020204" pitchFamily="34" charset="0"/>
          </a:endParaRPr>
        </a:p>
      </dsp:txBody>
      <dsp:txXfrm>
        <a:off x="1408747" y="321686"/>
        <a:ext cx="1513780" cy="649691"/>
      </dsp:txXfrm>
    </dsp:sp>
    <dsp:sp modelId="{4ED39236-33BD-4B90-BB81-BFC4A30E706C}">
      <dsp:nvSpPr>
        <dsp:cNvPr id="0" name=""/>
        <dsp:cNvSpPr/>
      </dsp:nvSpPr>
      <dsp:spPr>
        <a:xfrm>
          <a:off x="541409" y="1293063"/>
          <a:ext cx="3248456" cy="3248456"/>
        </a:xfrm>
        <a:prstGeom prst="ellipse">
          <a:avLst/>
        </a:prstGeom>
        <a:solidFill>
          <a:srgbClr val="0066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90000"/>
            </a:lnSpc>
            <a:spcBef>
              <a:spcPct val="0"/>
            </a:spcBef>
            <a:spcAft>
              <a:spcPct val="35000"/>
            </a:spcAft>
            <a:buNone/>
          </a:pPr>
          <a:endParaRPr lang="zh-TW" altLang="en-US" sz="1400" kern="1200" dirty="0">
            <a:latin typeface="微軟正黑體" panose="020B0604030504040204" pitchFamily="34" charset="-120"/>
            <a:ea typeface="微軟正黑體" panose="020B0604030504040204" pitchFamily="34" charset="-120"/>
          </a:endParaRPr>
        </a:p>
      </dsp:txBody>
      <dsp:txXfrm>
        <a:off x="1408747" y="1496092"/>
        <a:ext cx="1513780" cy="609085"/>
      </dsp:txXfrm>
    </dsp:sp>
    <dsp:sp modelId="{5719065A-293F-4B4C-B4B8-44B9F387D08C}">
      <dsp:nvSpPr>
        <dsp:cNvPr id="0" name=""/>
        <dsp:cNvSpPr/>
      </dsp:nvSpPr>
      <dsp:spPr>
        <a:xfrm>
          <a:off x="1344915" y="2624202"/>
          <a:ext cx="1641444" cy="1639452"/>
        </a:xfrm>
        <a:prstGeom prst="ellipse">
          <a:avLst/>
        </a:prstGeom>
        <a:solidFill>
          <a:srgbClr val="CDE0F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solidFill>
                <a:schemeClr val="tx1"/>
              </a:solidFill>
              <a:latin typeface="標楷體" panose="03000509000000000000" pitchFamily="65" charset="-120"/>
              <a:ea typeface="標楷體" panose="03000509000000000000" pitchFamily="65" charset="-120"/>
            </a:rPr>
            <a:t>證券業務</a:t>
          </a:r>
          <a:r>
            <a:rPr lang="en-US" altLang="zh-TW" sz="1400" b="1" kern="1200" dirty="0">
              <a:solidFill>
                <a:schemeClr val="tx1"/>
              </a:solidFill>
              <a:latin typeface="標楷體" panose="03000509000000000000" pitchFamily="65" charset="-120"/>
              <a:ea typeface="標楷體" panose="03000509000000000000" pitchFamily="65" charset="-120"/>
            </a:rPr>
            <a:t>5%</a:t>
          </a:r>
          <a:endParaRPr lang="zh-TW" altLang="en-US" sz="1400" b="1" kern="1200" dirty="0">
            <a:solidFill>
              <a:schemeClr val="tx1"/>
            </a:solidFill>
            <a:latin typeface="標楷體" panose="03000509000000000000" pitchFamily="65" charset="-120"/>
            <a:ea typeface="標楷體" panose="03000509000000000000" pitchFamily="65" charset="-120"/>
          </a:endParaRPr>
        </a:p>
      </dsp:txBody>
      <dsp:txXfrm>
        <a:off x="1585299" y="3034066"/>
        <a:ext cx="1160676" cy="81972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400" cy="498475"/>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31" tIns="45715" rIns="91431" bIns="45715" rtlCol="0"/>
          <a:lstStyle>
            <a:lvl1pPr algn="r">
              <a:defRPr sz="1200"/>
            </a:lvl1pPr>
          </a:lstStyle>
          <a:p>
            <a:fld id="{FAB37DFA-270B-4C3A-987E-ED014B95E092}" type="datetimeFigureOut">
              <a:rPr lang="zh-TW" altLang="en-US" smtClean="0"/>
              <a:t>2025/10/9</a:t>
            </a:fld>
            <a:endParaRPr lang="zh-TW" altLang="en-US"/>
          </a:p>
        </p:txBody>
      </p:sp>
      <p:sp>
        <p:nvSpPr>
          <p:cNvPr id="4" name="頁尾版面配置區 3"/>
          <p:cNvSpPr>
            <a:spLocks noGrp="1"/>
          </p:cNvSpPr>
          <p:nvPr>
            <p:ph type="ftr" sz="quarter" idx="2"/>
          </p:nvPr>
        </p:nvSpPr>
        <p:spPr>
          <a:xfrm>
            <a:off x="1" y="9429751"/>
            <a:ext cx="2946400" cy="498475"/>
          </a:xfrm>
          <a:prstGeom prst="rect">
            <a:avLst/>
          </a:prstGeom>
        </p:spPr>
        <p:txBody>
          <a:bodyPr vert="horz" lIns="91431" tIns="45715" rIns="91431"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1"/>
            <a:ext cx="2946400" cy="498475"/>
          </a:xfrm>
          <a:prstGeom prst="rect">
            <a:avLst/>
          </a:prstGeom>
        </p:spPr>
        <p:txBody>
          <a:bodyPr vert="horz" lIns="91431" tIns="45715" rIns="91431" bIns="45715" rtlCol="0" anchor="b"/>
          <a:lstStyle>
            <a:lvl1pPr algn="r">
              <a:defRPr sz="1200"/>
            </a:lvl1pPr>
          </a:lstStyle>
          <a:p>
            <a:fld id="{5896939F-4D83-4D5E-A5C5-71BDF6436E30}" type="slidenum">
              <a:rPr lang="zh-TW" altLang="en-US" smtClean="0"/>
              <a:t>‹#›</a:t>
            </a:fld>
            <a:endParaRPr lang="zh-TW" altLang="en-US"/>
          </a:p>
        </p:txBody>
      </p:sp>
    </p:spTree>
    <p:extLst>
      <p:ext uri="{BB962C8B-B14F-4D97-AF65-F5344CB8AC3E}">
        <p14:creationId xmlns:p14="http://schemas.microsoft.com/office/powerpoint/2010/main" val="3640605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1" tIns="45715" rIns="91431" bIns="45715" rtlCol="0"/>
          <a:lstStyle>
            <a:lvl1pPr algn="l">
              <a:defRPr sz="1200"/>
            </a:lvl1pPr>
          </a:lstStyle>
          <a:p>
            <a:endParaRPr lang="en-TW"/>
          </a:p>
        </p:txBody>
      </p:sp>
      <p:sp>
        <p:nvSpPr>
          <p:cNvPr id="3" name="Date Placeholder 2"/>
          <p:cNvSpPr>
            <a:spLocks noGrp="1"/>
          </p:cNvSpPr>
          <p:nvPr>
            <p:ph type="dt" idx="1"/>
          </p:nvPr>
        </p:nvSpPr>
        <p:spPr>
          <a:xfrm>
            <a:off x="3850443" y="1"/>
            <a:ext cx="2945659" cy="498135"/>
          </a:xfrm>
          <a:prstGeom prst="rect">
            <a:avLst/>
          </a:prstGeom>
        </p:spPr>
        <p:txBody>
          <a:bodyPr vert="horz" lIns="91431" tIns="45715" rIns="91431" bIns="45715" rtlCol="0"/>
          <a:lstStyle>
            <a:lvl1pPr algn="r">
              <a:defRPr sz="1200"/>
            </a:lvl1pPr>
          </a:lstStyle>
          <a:p>
            <a:fld id="{4067A4C5-F0B8-DD40-A01A-B96BEE45E953}" type="datetimeFigureOut">
              <a:rPr lang="en-TW" smtClean="0"/>
              <a:t>10/09/2025</a:t>
            </a:fld>
            <a:endParaRPr lang="en-TW"/>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TW"/>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1" y="9430091"/>
            <a:ext cx="2945659" cy="498134"/>
          </a:xfrm>
          <a:prstGeom prst="rect">
            <a:avLst/>
          </a:prstGeom>
        </p:spPr>
        <p:txBody>
          <a:bodyPr vert="horz" lIns="91431" tIns="45715" rIns="91431" bIns="45715" rtlCol="0" anchor="b"/>
          <a:lstStyle>
            <a:lvl1pPr algn="l">
              <a:defRPr sz="1200"/>
            </a:lvl1pPr>
          </a:lstStyle>
          <a:p>
            <a:endParaRPr lang="en-TW"/>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31" tIns="45715" rIns="91431" bIns="45715" rtlCol="0" anchor="b"/>
          <a:lstStyle>
            <a:lvl1pPr algn="r">
              <a:defRPr sz="1200"/>
            </a:lvl1pPr>
          </a:lstStyle>
          <a:p>
            <a:fld id="{7CC36A31-D2F0-C44C-A30A-B4652EE629D5}" type="slidenum">
              <a:rPr lang="en-TW" smtClean="0"/>
              <a:t>‹#›</a:t>
            </a:fld>
            <a:endParaRPr lang="en-TW"/>
          </a:p>
        </p:txBody>
      </p:sp>
    </p:spTree>
    <p:extLst>
      <p:ext uri="{BB962C8B-B14F-4D97-AF65-F5344CB8AC3E}">
        <p14:creationId xmlns:p14="http://schemas.microsoft.com/office/powerpoint/2010/main" val="331003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defTabSz="914307">
              <a:defRPr/>
            </a:pPr>
            <a:fld id="{7CC36A31-D2F0-C44C-A30A-B4652EE629D5}" type="slidenum">
              <a:rPr lang="en-TW">
                <a:solidFill>
                  <a:prstClr val="black"/>
                </a:solidFill>
                <a:latin typeface="Calibri" panose="020F0502020204030204"/>
              </a:rPr>
              <a:pPr defTabSz="914307">
                <a:defRPr/>
              </a:pPr>
              <a:t>4</a:t>
            </a:fld>
            <a:endParaRPr lang="en-TW">
              <a:solidFill>
                <a:prstClr val="black"/>
              </a:solidFill>
              <a:latin typeface="Calibri" panose="020F0502020204030204"/>
            </a:endParaRPr>
          </a:p>
        </p:txBody>
      </p:sp>
    </p:spTree>
    <p:extLst>
      <p:ext uri="{BB962C8B-B14F-4D97-AF65-F5344CB8AC3E}">
        <p14:creationId xmlns:p14="http://schemas.microsoft.com/office/powerpoint/2010/main" val="324612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4307">
              <a:defRPr/>
            </a:pPr>
            <a:fld id="{7CC36A31-D2F0-C44C-A30A-B4652EE629D5}" type="slidenum">
              <a:rPr lang="en-TW">
                <a:solidFill>
                  <a:prstClr val="black"/>
                </a:solidFill>
                <a:latin typeface="Calibri" panose="020F0502020204030204"/>
              </a:rPr>
              <a:pPr defTabSz="914307">
                <a:defRPr/>
              </a:pPr>
              <a:t>9</a:t>
            </a:fld>
            <a:endParaRPr lang="en-TW">
              <a:solidFill>
                <a:prstClr val="black"/>
              </a:solidFill>
              <a:latin typeface="Calibri" panose="020F0502020204030204"/>
            </a:endParaRPr>
          </a:p>
        </p:txBody>
      </p:sp>
    </p:spTree>
    <p:extLst>
      <p:ext uri="{BB962C8B-B14F-4D97-AF65-F5344CB8AC3E}">
        <p14:creationId xmlns:p14="http://schemas.microsoft.com/office/powerpoint/2010/main" val="240824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10</a:t>
            </a:fld>
            <a:endParaRPr lang="en-TW"/>
          </a:p>
        </p:txBody>
      </p:sp>
    </p:spTree>
    <p:extLst>
      <p:ext uri="{BB962C8B-B14F-4D97-AF65-F5344CB8AC3E}">
        <p14:creationId xmlns:p14="http://schemas.microsoft.com/office/powerpoint/2010/main" val="38410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CC36A31-D2F0-C44C-A30A-B4652EE629D5}" type="slidenum">
              <a:rPr lang="en-TW" smtClean="0"/>
              <a:t>11</a:t>
            </a:fld>
            <a:endParaRPr lang="en-TW"/>
          </a:p>
        </p:txBody>
      </p:sp>
    </p:spTree>
    <p:extLst>
      <p:ext uri="{BB962C8B-B14F-4D97-AF65-F5344CB8AC3E}">
        <p14:creationId xmlns:p14="http://schemas.microsoft.com/office/powerpoint/2010/main" val="382251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CC36A31-D2F0-C44C-A30A-B4652EE629D5}" type="slidenum">
              <a:rPr lang="en-TW" smtClean="0"/>
              <a:t>16</a:t>
            </a:fld>
            <a:endParaRPr lang="en-TW"/>
          </a:p>
        </p:txBody>
      </p:sp>
    </p:spTree>
    <p:extLst>
      <p:ext uri="{BB962C8B-B14F-4D97-AF65-F5344CB8AC3E}">
        <p14:creationId xmlns:p14="http://schemas.microsoft.com/office/powerpoint/2010/main" val="189471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CC36A31-D2F0-C44C-A30A-B4652EE629D5}" type="slidenum">
              <a:rPr lang="en-TW" smtClean="0"/>
              <a:t>17</a:t>
            </a:fld>
            <a:endParaRPr lang="en-TW"/>
          </a:p>
        </p:txBody>
      </p:sp>
    </p:spTree>
    <p:extLst>
      <p:ext uri="{BB962C8B-B14F-4D97-AF65-F5344CB8AC3E}">
        <p14:creationId xmlns:p14="http://schemas.microsoft.com/office/powerpoint/2010/main" val="232321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7CC36A31-D2F0-C44C-A30A-B4652EE629D5}" type="slidenum">
              <a:rPr lang="en-TW" smtClean="0"/>
              <a:t>22</a:t>
            </a:fld>
            <a:endParaRPr lang="en-TW"/>
          </a:p>
        </p:txBody>
      </p:sp>
    </p:spTree>
    <p:extLst>
      <p:ext uri="{BB962C8B-B14F-4D97-AF65-F5344CB8AC3E}">
        <p14:creationId xmlns:p14="http://schemas.microsoft.com/office/powerpoint/2010/main" val="164914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defTabSz="914307">
              <a:defRPr/>
            </a:pPr>
            <a:fld id="{7CC36A31-D2F0-C44C-A30A-B4652EE629D5}" type="slidenum">
              <a:rPr lang="en-TW">
                <a:solidFill>
                  <a:prstClr val="black"/>
                </a:solidFill>
                <a:latin typeface="Calibri" panose="020F0502020204030204"/>
              </a:rPr>
              <a:pPr defTabSz="914307">
                <a:defRPr/>
              </a:pPr>
              <a:t>42</a:t>
            </a:fld>
            <a:endParaRPr lang="en-TW">
              <a:solidFill>
                <a:prstClr val="black"/>
              </a:solidFill>
              <a:latin typeface="Calibri" panose="020F0502020204030204"/>
            </a:endParaRPr>
          </a:p>
        </p:txBody>
      </p:sp>
    </p:spTree>
    <p:extLst>
      <p:ext uri="{BB962C8B-B14F-4D97-AF65-F5344CB8AC3E}">
        <p14:creationId xmlns:p14="http://schemas.microsoft.com/office/powerpoint/2010/main" val="92348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4307">
              <a:defRPr/>
            </a:pPr>
            <a:fld id="{7CC36A31-D2F0-C44C-A30A-B4652EE629D5}" type="slidenum">
              <a:rPr lang="en-TW">
                <a:solidFill>
                  <a:prstClr val="black"/>
                </a:solidFill>
                <a:latin typeface="Calibri" panose="020F0502020204030204"/>
              </a:rPr>
              <a:pPr defTabSz="914307">
                <a:defRPr/>
              </a:pPr>
              <a:t>45</a:t>
            </a:fld>
            <a:endParaRPr lang="en-TW">
              <a:solidFill>
                <a:prstClr val="black"/>
              </a:solidFill>
              <a:latin typeface="Calibri" panose="020F0502020204030204"/>
            </a:endParaRPr>
          </a:p>
        </p:txBody>
      </p:sp>
    </p:spTree>
    <p:extLst>
      <p:ext uri="{BB962C8B-B14F-4D97-AF65-F5344CB8AC3E}">
        <p14:creationId xmlns:p14="http://schemas.microsoft.com/office/powerpoint/2010/main" val="362783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652192" y="6586881"/>
            <a:ext cx="539808" cy="365125"/>
          </a:xfrm>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03773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2" y="1433384"/>
            <a:ext cx="10715844" cy="45102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1412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a:xfrm>
            <a:off x="11652192" y="6586881"/>
            <a:ext cx="539808" cy="365125"/>
          </a:xfrm>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350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88C81FA8-039D-4BAF-8AAB-7B6616AFEEC6}"/>
              </a:ext>
            </a:extLst>
          </p:cNvPr>
          <p:cNvSpPr>
            <a:spLocks noGrp="1"/>
          </p:cNvSpPr>
          <p:nvPr>
            <p:ph idx="1" hasCustomPrompt="1"/>
          </p:nvPr>
        </p:nvSpPr>
        <p:spPr>
          <a:xfrm>
            <a:off x="660608" y="1407555"/>
            <a:ext cx="11144213" cy="4943818"/>
          </a:xfrm>
        </p:spPr>
        <p:txBody>
          <a:bodyPr/>
          <a:lstStyle/>
          <a:p>
            <a:pPr lvl="0"/>
            <a:r>
              <a:rPr lang="zh-TW" altLang="en-US" dirty="0"/>
              <a:t>按一下新增文字</a:t>
            </a:r>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217065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10623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58770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32958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28651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919129" y="1283987"/>
            <a:ext cx="5482039" cy="45184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1632403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6052030" y="1209376"/>
            <a:ext cx="5593492" cy="4659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807913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1885500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88C81FA8-039D-4BAF-8AAB-7B6616AFEEC6}"/>
              </a:ext>
            </a:extLst>
          </p:cNvPr>
          <p:cNvSpPr>
            <a:spLocks noGrp="1"/>
          </p:cNvSpPr>
          <p:nvPr>
            <p:ph idx="1" hasCustomPrompt="1"/>
          </p:nvPr>
        </p:nvSpPr>
        <p:spPr>
          <a:xfrm>
            <a:off x="660608" y="1407555"/>
            <a:ext cx="11144213" cy="4943818"/>
          </a:xfrm>
        </p:spPr>
        <p:txBody>
          <a:bodyPr/>
          <a:lstStyle/>
          <a:p>
            <a:pPr lvl="0"/>
            <a:r>
              <a:rPr lang="zh-TW" altLang="en-US" dirty="0"/>
              <a:t>按一下新增文字</a:t>
            </a:r>
            <a:endParaRPr lang="en-US" dirty="0"/>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801245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2" y="1433384"/>
            <a:ext cx="10715844" cy="451021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083627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170815" y="-79513"/>
            <a:ext cx="6273800" cy="5435600"/>
          </a:xfrm>
          <a:prstGeom prst="rect">
            <a:avLst/>
          </a:prstGeom>
        </p:spPr>
      </p:pic>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1" name="Text Placeholder 2">
            <a:extLst>
              <a:ext uri="{FF2B5EF4-FFF2-40B4-BE49-F238E27FC236}">
                <a16:creationId xmlns:a16="http://schemas.microsoft.com/office/drawing/2014/main" id="{95EDF98A-E8AE-4443-9A8C-CB35DEB2CE60}"/>
              </a:ext>
            </a:extLst>
          </p:cNvPr>
          <p:cNvSpPr>
            <a:spLocks noGrp="1"/>
          </p:cNvSpPr>
          <p:nvPr>
            <p:ph type="body" idx="15" hasCustomPrompt="1"/>
          </p:nvPr>
        </p:nvSpPr>
        <p:spPr>
          <a:xfrm>
            <a:off x="753533" y="1405467"/>
            <a:ext cx="10828867" cy="5012266"/>
          </a:xfrm>
        </p:spPr>
        <p:txBody>
          <a:bodyPr>
            <a:normAutofit/>
          </a:bodyPr>
          <a:lstStyle>
            <a:lvl1pPr marL="342900" indent="-342900">
              <a:buFont typeface="Arial" panose="020B0604020202020204" pitchFamily="34" charset="0"/>
              <a:buChar char="•"/>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按一下新增文字</a:t>
            </a:r>
            <a:endParaRPr lang="en-US" dirty="0"/>
          </a:p>
        </p:txBody>
      </p:sp>
      <p:sp>
        <p:nvSpPr>
          <p:cNvPr id="10" name="文字版面配置區 2"/>
          <p:cNvSpPr>
            <a:spLocks noGrp="1"/>
          </p:cNvSpPr>
          <p:nvPr>
            <p:ph type="body" idx="4294967295" hasCustomPrompt="1"/>
          </p:nvPr>
        </p:nvSpPr>
        <p:spPr>
          <a:xfrm>
            <a:off x="1519602" y="171515"/>
            <a:ext cx="10062798" cy="1003300"/>
          </a:xfrm>
          <a:prstGeom prst="rect">
            <a:avLst/>
          </a:prstGeom>
        </p:spPr>
        <p:txBody>
          <a:bodyPr>
            <a:normAutofit/>
          </a:bodyPr>
          <a:lstStyle>
            <a:lvl1pPr marL="0" indent="0" algn="ctr">
              <a:buNone/>
              <a:defRPr sz="4000" b="1">
                <a:latin typeface="+mj-ea"/>
                <a:ea typeface="+mj-ea"/>
              </a:defRPr>
            </a:lvl1pPr>
          </a:lstStyle>
          <a:p>
            <a:pPr lvl="0"/>
            <a:r>
              <a:rPr lang="zh-TW" altLang="en-US" sz="4000" dirty="0"/>
              <a:t>標題</a:t>
            </a:r>
            <a:endParaRPr lang="en-US" altLang="zh-TW" sz="4000" dirty="0"/>
          </a:p>
          <a:p>
            <a:endParaRPr lang="zh-TW" altLang="en-US" b="1" dirty="0">
              <a:solidFill>
                <a:schemeClr val="tx1"/>
              </a:solidFill>
            </a:endParaRPr>
          </a:p>
        </p:txBody>
      </p:sp>
    </p:spTree>
    <p:extLst>
      <p:ext uri="{BB962C8B-B14F-4D97-AF65-F5344CB8AC3E}">
        <p14:creationId xmlns:p14="http://schemas.microsoft.com/office/powerpoint/2010/main" val="299323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8"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444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297479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a:xfrm>
            <a:off x="8034169" y="6332538"/>
            <a:ext cx="3505459"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3"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2"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816335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9"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Tree>
    <p:extLst>
      <p:ext uri="{BB962C8B-B14F-4D97-AF65-F5344CB8AC3E}">
        <p14:creationId xmlns:p14="http://schemas.microsoft.com/office/powerpoint/2010/main" val="389782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919129" y="1283987"/>
            <a:ext cx="5482039" cy="45184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15637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6052030" y="1209376"/>
            <a:ext cx="5593492" cy="46596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1"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10"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360778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9" descr="Shape, arrow&#10;&#10;Description automatically generated">
            <a:extLst>
              <a:ext uri="{FF2B5EF4-FFF2-40B4-BE49-F238E27FC236}">
                <a16:creationId xmlns:a16="http://schemas.microsoft.com/office/drawing/2014/main" id="{DCFCD002-73AB-52A9-FC52-D22FA9DB8149}"/>
              </a:ext>
            </a:extLst>
          </p:cNvPr>
          <p:cNvPicPr>
            <a:picLocks noChangeAspect="1"/>
          </p:cNvPicPr>
          <p:nvPr userDrawn="1"/>
        </p:nvPicPr>
        <p:blipFill>
          <a:blip r:embed="rId2"/>
          <a:stretch>
            <a:fillRect/>
          </a:stretch>
        </p:blipFill>
        <p:spPr>
          <a:xfrm>
            <a:off x="0" y="0"/>
            <a:ext cx="4755600" cy="4111200"/>
          </a:xfrm>
          <a:prstGeom prst="rect">
            <a:avLst/>
          </a:prstGeom>
        </p:spPr>
      </p:pic>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pic>
        <p:nvPicPr>
          <p:cNvPr id="10"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3"/>
          <a:stretch>
            <a:fillRect/>
          </a:stretch>
        </p:blipFill>
        <p:spPr>
          <a:xfrm>
            <a:off x="57972" y="94077"/>
            <a:ext cx="1927078" cy="650990"/>
          </a:xfrm>
          <a:prstGeom prst="rect">
            <a:avLst/>
          </a:prstGeom>
        </p:spPr>
      </p:pic>
      <p:sp>
        <p:nvSpPr>
          <p:cNvPr id="9" name="Text Placeholder 2">
            <a:extLst>
              <a:ext uri="{FF2B5EF4-FFF2-40B4-BE49-F238E27FC236}">
                <a16:creationId xmlns:a16="http://schemas.microsoft.com/office/drawing/2014/main" id="{95EDF98A-E8AE-4443-9A8C-CB35DEB2CE60}"/>
              </a:ext>
            </a:extLst>
          </p:cNvPr>
          <p:cNvSpPr>
            <a:spLocks noGrp="1"/>
          </p:cNvSpPr>
          <p:nvPr>
            <p:ph type="body" idx="14" hasCustomPrompt="1"/>
          </p:nvPr>
        </p:nvSpPr>
        <p:spPr>
          <a:xfrm>
            <a:off x="1524000" y="223594"/>
            <a:ext cx="10214919" cy="836799"/>
          </a:xfrm>
        </p:spPr>
        <p:txBody>
          <a:bodyPr>
            <a:normAutofit/>
          </a:bodyPr>
          <a:lstStyle>
            <a:lvl1pPr marL="0" indent="0" algn="ctr">
              <a:buNone/>
              <a:defRPr sz="4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標題</a:t>
            </a:r>
            <a:endParaRPr lang="en-US" altLang="zh-TW" dirty="0"/>
          </a:p>
        </p:txBody>
      </p:sp>
    </p:spTree>
    <p:extLst>
      <p:ext uri="{BB962C8B-B14F-4D97-AF65-F5344CB8AC3E}">
        <p14:creationId xmlns:p14="http://schemas.microsoft.com/office/powerpoint/2010/main" val="283937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652192" y="6586881"/>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2"/>
          <a:stretch>
            <a:fillRect/>
          </a:stretch>
        </p:blipFill>
        <p:spPr>
          <a:xfrm>
            <a:off x="57972" y="94077"/>
            <a:ext cx="1927078" cy="650990"/>
          </a:xfrm>
          <a:prstGeom prst="rect">
            <a:avLst/>
          </a:prstGeom>
        </p:spPr>
      </p:pic>
    </p:spTree>
    <p:extLst>
      <p:ext uri="{BB962C8B-B14F-4D97-AF65-F5344CB8AC3E}">
        <p14:creationId xmlns:p14="http://schemas.microsoft.com/office/powerpoint/2010/main" val="34663753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3" r:id="rId7"/>
    <p:sldLayoutId id="2147483734" r:id="rId8"/>
    <p:sldLayoutId id="2147483736" r:id="rId9"/>
    <p:sldLayoutId id="2147483735" r:id="rId10"/>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652192" y="6586881"/>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dirty="0"/>
          </a:p>
        </p:txBody>
      </p:sp>
      <p:sp>
        <p:nvSpPr>
          <p:cNvPr id="8" name="Footer Placeholder 4">
            <a:extLst>
              <a:ext uri="{FF2B5EF4-FFF2-40B4-BE49-F238E27FC236}">
                <a16:creationId xmlns:a16="http://schemas.microsoft.com/office/drawing/2014/main" id="{4E00BB6D-69DD-694C-F3D0-CD6B39E5E715}"/>
              </a:ext>
            </a:extLst>
          </p:cNvPr>
          <p:cNvSpPr txBox="1">
            <a:spLocks/>
          </p:cNvSpPr>
          <p:nvPr userDrawn="1"/>
        </p:nvSpPr>
        <p:spPr>
          <a:xfrm>
            <a:off x="-129215" y="6586881"/>
            <a:ext cx="2827998" cy="365125"/>
          </a:xfrm>
          <a:prstGeom prst="rect">
            <a:avLst/>
          </a:prstGeom>
        </p:spPr>
        <p:txBody>
          <a:bodyPr vert="horz" lIns="91440" tIns="45720" rIns="91440" bIns="45720" rtlCol="0" anchor="ctr"/>
          <a:lstStyle>
            <a:defPPr>
              <a:defRPr lang="en-TW"/>
            </a:defPPr>
            <a:lvl1pPr marL="0" algn="r" defTabSz="914400" rtl="0" eaLnBrk="1" latinLnBrk="0" hangingPunct="1">
              <a:defRPr sz="900" b="1" kern="1200" spc="1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Calibri" panose="020F0502020204030204" pitchFamily="34" charset="0"/>
                <a:cs typeface="Calibri" panose="020F0502020204030204" pitchFamily="34" charset="0"/>
              </a:rPr>
              <a:t>Taiwan Stock Exchange @Copyright 2023</a:t>
            </a:r>
          </a:p>
        </p:txBody>
      </p:sp>
      <p:pic>
        <p:nvPicPr>
          <p:cNvPr id="7" name="Picture 5" descr="A picture containing text, clock, sign&#10;&#10;Description automatically generated">
            <a:extLst>
              <a:ext uri="{FF2B5EF4-FFF2-40B4-BE49-F238E27FC236}">
                <a16:creationId xmlns:a16="http://schemas.microsoft.com/office/drawing/2014/main" id="{B622D203-7B60-E5BE-0BE9-01B6F961D41B}"/>
              </a:ext>
            </a:extLst>
          </p:cNvPr>
          <p:cNvPicPr>
            <a:picLocks noChangeAspect="1"/>
          </p:cNvPicPr>
          <p:nvPr userDrawn="1"/>
        </p:nvPicPr>
        <p:blipFill>
          <a:blip r:embed="rId13"/>
          <a:stretch>
            <a:fillRect/>
          </a:stretch>
        </p:blipFill>
        <p:spPr>
          <a:xfrm>
            <a:off x="57972" y="94077"/>
            <a:ext cx="1927078" cy="650990"/>
          </a:xfrm>
          <a:prstGeom prst="rect">
            <a:avLst/>
          </a:prstGeom>
        </p:spPr>
      </p:pic>
    </p:spTree>
    <p:extLst>
      <p:ext uri="{BB962C8B-B14F-4D97-AF65-F5344CB8AC3E}">
        <p14:creationId xmlns:p14="http://schemas.microsoft.com/office/powerpoint/2010/main" val="51863094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C8EEF03-D0C2-D873-0D9D-C150312C1648}"/>
              </a:ext>
            </a:extLst>
          </p:cNvPr>
          <p:cNvSpPr txBox="1"/>
          <p:nvPr/>
        </p:nvSpPr>
        <p:spPr>
          <a:xfrm>
            <a:off x="4236440" y="1745673"/>
            <a:ext cx="7811083" cy="5016758"/>
          </a:xfrm>
          <a:prstGeom prst="rect">
            <a:avLst/>
          </a:prstGeom>
          <a:noFill/>
        </p:spPr>
        <p:txBody>
          <a:bodyPr wrap="square" rtlCol="0">
            <a:spAutoFit/>
          </a:bodyPr>
          <a:lstStyle/>
          <a:p>
            <a:pPr>
              <a:spcAft>
                <a:spcPts val="0"/>
              </a:spcAft>
              <a:tabLst>
                <a:tab pos="4305300" algn="l"/>
              </a:tabLst>
            </a:pPr>
            <a:r>
              <a:rPr lang="zh-TW"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rPr>
              <a:t>有價證券借貸</a:t>
            </a:r>
            <a:r>
              <a:rPr lang="zh-TW" altLang="en-US"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rPr>
              <a:t>暨款項借貸</a:t>
            </a:r>
            <a:endParaRPr lang="en-US"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endParaRPr>
          </a:p>
          <a:p>
            <a:pPr algn="ctr">
              <a:spcAft>
                <a:spcPts val="0"/>
              </a:spcAft>
              <a:tabLst>
                <a:tab pos="4305300" algn="l"/>
              </a:tabLst>
            </a:pPr>
            <a:r>
              <a:rPr lang="zh-TW"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rPr>
              <a:t>宣導說明會</a:t>
            </a:r>
            <a:endParaRPr lang="en-US"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4305300" algn="l"/>
              </a:tabLst>
            </a:pPr>
            <a:r>
              <a:rPr lang="zh-TW" altLang="en-US"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4305300" algn="l"/>
              </a:tabLst>
            </a:pPr>
            <a:endParaRPr lang="en-US" altLang="zh-TW"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4305300" algn="l"/>
              </a:tabLst>
            </a:pPr>
            <a:r>
              <a:rPr lang="zh-TW" altLang="en-US" sz="4800" b="1" kern="100" dirty="0">
                <a:solidFill>
                  <a:srgbClr val="CC3300"/>
                </a:solidFill>
                <a:latin typeface="標楷體" panose="03000509000000000000" pitchFamily="65" charset="-120"/>
                <a:ea typeface="標楷體" panose="03000509000000000000" pitchFamily="65" charset="-120"/>
                <a:cs typeface="Times New Roman" panose="02020603050405020304" pitchFamily="18" charset="0"/>
              </a:rPr>
              <a:t>        </a:t>
            </a:r>
            <a:r>
              <a:rPr lang="zh-TW" altLang="en-US"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交易部  第四組</a:t>
            </a:r>
            <a:endParaRPr lang="en-US" altLang="zh-TW"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4305300" algn="l"/>
              </a:tabLst>
            </a:pPr>
            <a:r>
              <a:rPr lang="zh-TW" altLang="en-US"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2025</a:t>
            </a:r>
            <a:r>
              <a:rPr lang="zh-TW" altLang="en-US"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10</a:t>
            </a:r>
            <a:r>
              <a:rPr lang="zh-TW" altLang="en-US"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月</a:t>
            </a:r>
            <a:endParaRPr lang="en-US" altLang="zh-TW" sz="3200" b="1" kern="1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tabLst>
                <a:tab pos="4305300" algn="l"/>
              </a:tabLst>
            </a:pPr>
            <a:r>
              <a:rPr lang="zh-TW" altLang="en-US" sz="4800" b="1"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  </a:t>
            </a:r>
            <a:endParaRPr lang="en-TW" sz="3200" dirty="0">
              <a:solidFill>
                <a:srgbClr val="FF0000"/>
              </a:solidFill>
              <a:latin typeface="+mj-lt"/>
              <a:ea typeface="Adobe Fan Heiti Std B" panose="020B0700000000000000" pitchFamily="34" charset="-128"/>
            </a:endParaRPr>
          </a:p>
        </p:txBody>
      </p:sp>
      <p:pic>
        <p:nvPicPr>
          <p:cNvPr id="16" name="Picture 3" descr="A picture containing icon&#10;&#10;Description automatically generated">
            <a:extLst>
              <a:ext uri="{FF2B5EF4-FFF2-40B4-BE49-F238E27FC236}">
                <a16:creationId xmlns:a16="http://schemas.microsoft.com/office/drawing/2014/main" id="{273A73EB-ECAE-0091-9546-6149ADE0434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3539" y="77918"/>
            <a:ext cx="4756144" cy="4111080"/>
          </a:xfrm>
          <a:prstGeom prst="rect">
            <a:avLst/>
          </a:prstGeom>
        </p:spPr>
      </p:pic>
      <p:sp>
        <p:nvSpPr>
          <p:cNvPr id="2" name="矩形 1"/>
          <p:cNvSpPr/>
          <p:nvPr/>
        </p:nvSpPr>
        <p:spPr>
          <a:xfrm>
            <a:off x="3048000" y="1745673"/>
            <a:ext cx="9144000" cy="923330"/>
          </a:xfrm>
          <a:prstGeom prst="rect">
            <a:avLst/>
          </a:prstGeom>
        </p:spPr>
        <p:txBody>
          <a:bodyPr wrap="square">
            <a:spAutoFit/>
          </a:bodyPr>
          <a:lstStyle/>
          <a:p>
            <a:pPr lvl="0" defTabSz="457200">
              <a:defRPr/>
            </a:pPr>
            <a:r>
              <a:rPr lang="zh-TW" altLang="en-US" sz="5400" b="1" kern="100" dirty="0">
                <a:solidFill>
                  <a:srgbClr val="C00000"/>
                </a:solidFill>
                <a:latin typeface="標楷體" panose="03000509000000000000" pitchFamily="65" charset="-120"/>
                <a:ea typeface="標楷體" panose="03000509000000000000" pitchFamily="65" charset="-120"/>
                <a:cs typeface="Courier New" panose="02070309020205020404" pitchFamily="49" charset="0"/>
              </a:rPr>
              <a:t>    </a:t>
            </a:r>
            <a:endParaRPr lang="en-US" altLang="zh-TW" sz="5400" b="1" kern="100" dirty="0">
              <a:solidFill>
                <a:srgbClr val="C00000"/>
              </a:solidFill>
              <a:latin typeface="標楷體" panose="03000509000000000000" pitchFamily="65" charset="-120"/>
              <a:ea typeface="標楷體" panose="03000509000000000000" pitchFamily="65" charset="-120"/>
              <a:cs typeface="Courier New" panose="02070309020205020404" pitchFamily="49" charset="0"/>
            </a:endParaRPr>
          </a:p>
        </p:txBody>
      </p:sp>
    </p:spTree>
    <p:extLst>
      <p:ext uri="{BB962C8B-B14F-4D97-AF65-F5344CB8AC3E}">
        <p14:creationId xmlns:p14="http://schemas.microsoft.com/office/powerpoint/2010/main" val="36473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10</a:t>
            </a:fld>
            <a:endParaRPr lang="en-US"/>
          </a:p>
        </p:txBody>
      </p:sp>
      <p:graphicFrame>
        <p:nvGraphicFramePr>
          <p:cNvPr id="3" name="Table 3"/>
          <p:cNvGraphicFramePr>
            <a:graphicFrameLocks noGrp="1"/>
          </p:cNvGraphicFramePr>
          <p:nvPr>
            <p:extLst>
              <p:ext uri="{D42A27DB-BD31-4B8C-83A1-F6EECF244321}">
                <p14:modId xmlns:p14="http://schemas.microsoft.com/office/powerpoint/2010/main" val="2668068364"/>
              </p:ext>
            </p:extLst>
          </p:nvPr>
        </p:nvGraphicFramePr>
        <p:xfrm>
          <a:off x="350873" y="776178"/>
          <a:ext cx="11452290" cy="5943601"/>
        </p:xfrm>
        <a:graphic>
          <a:graphicData uri="http://schemas.openxmlformats.org/drawingml/2006/table">
            <a:tbl>
              <a:tblPr firstRow="1">
                <a:tableStyleId>{5C22544A-7EE6-4342-B048-85BDC9FD1C3A}</a:tableStyleId>
              </a:tblPr>
              <a:tblGrid>
                <a:gridCol w="1341320">
                  <a:extLst>
                    <a:ext uri="{9D8B030D-6E8A-4147-A177-3AD203B41FA5}">
                      <a16:colId xmlns:a16="http://schemas.microsoft.com/office/drawing/2014/main" val="20000"/>
                    </a:ext>
                  </a:extLst>
                </a:gridCol>
                <a:gridCol w="2264515">
                  <a:extLst>
                    <a:ext uri="{9D8B030D-6E8A-4147-A177-3AD203B41FA5}">
                      <a16:colId xmlns:a16="http://schemas.microsoft.com/office/drawing/2014/main" val="20001"/>
                    </a:ext>
                  </a:extLst>
                </a:gridCol>
                <a:gridCol w="2477092">
                  <a:extLst>
                    <a:ext uri="{9D8B030D-6E8A-4147-A177-3AD203B41FA5}">
                      <a16:colId xmlns:a16="http://schemas.microsoft.com/office/drawing/2014/main" val="764417656"/>
                    </a:ext>
                  </a:extLst>
                </a:gridCol>
                <a:gridCol w="2646405">
                  <a:extLst>
                    <a:ext uri="{9D8B030D-6E8A-4147-A177-3AD203B41FA5}">
                      <a16:colId xmlns:a16="http://schemas.microsoft.com/office/drawing/2014/main" val="20002"/>
                    </a:ext>
                  </a:extLst>
                </a:gridCol>
                <a:gridCol w="2722958">
                  <a:extLst>
                    <a:ext uri="{9D8B030D-6E8A-4147-A177-3AD203B41FA5}">
                      <a16:colId xmlns:a16="http://schemas.microsoft.com/office/drawing/2014/main" val="1389929588"/>
                    </a:ext>
                  </a:extLst>
                </a:gridCol>
              </a:tblGrid>
              <a:tr h="515548">
                <a:tc rowSpan="2">
                  <a:txBody>
                    <a:bodyPr/>
                    <a:lstStyle/>
                    <a:p>
                      <a:endParaRPr lang="en-US" sz="1800" dirty="0">
                        <a:solidFill>
                          <a:srgbClr val="004F8A"/>
                        </a:solidFill>
                        <a:latin typeface="標楷體" panose="03000509000000000000" pitchFamily="65" charset="-120"/>
                        <a:ea typeface="標楷體" panose="03000509000000000000" pitchFamily="65" charset="-120"/>
                        <a:cs typeface="Arial"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證券業務借貸款項</a:t>
                      </a:r>
                      <a:endParaRPr lang="en-US" sz="2400" b="1"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hMerge="1">
                  <a:txBody>
                    <a:bodyPr/>
                    <a:lstStyle/>
                    <a:p>
                      <a:endParaRPr lang="zh-TW" altLang="en-US"/>
                    </a:p>
                  </a:txBody>
                  <a:tcPr/>
                </a:tc>
                <a:tc h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rowSpan="2">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不限用途款項借貸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extLst>
                  <a:ext uri="{0D108BD9-81ED-4DB2-BD59-A6C34878D82A}">
                    <a16:rowId xmlns:a16="http://schemas.microsoft.com/office/drawing/2014/main" val="91050900"/>
                  </a:ext>
                </a:extLst>
              </a:tr>
              <a:tr h="515548">
                <a:tc vMerge="1">
                  <a:txBody>
                    <a:bodyPr/>
                    <a:lstStyle/>
                    <a:p>
                      <a:endParaRPr lang="en-US" sz="18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a:txBody>
                    <a:bodyPr/>
                    <a:lstStyle/>
                    <a:p>
                      <a:pPr marL="0" algn="ctr" defTabSz="914400" rtl="0" eaLnBrk="1" latinLnBrk="0" hangingPunct="1"/>
                      <a:r>
                        <a:rPr lang="en-US" altLang="zh-TW" sz="2400" b="0" kern="1200" dirty="0">
                          <a:solidFill>
                            <a:schemeClr val="bg1"/>
                          </a:solidFill>
                          <a:latin typeface="標楷體" panose="03000509000000000000" pitchFamily="65" charset="-120"/>
                          <a:ea typeface="標楷體" panose="03000509000000000000" pitchFamily="65" charset="-120"/>
                          <a:cs typeface="Arial" pitchFamily="34" charset="0"/>
                        </a:rPr>
                        <a:t>T+5</a:t>
                      </a:r>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u="sng" kern="1200" dirty="0">
                          <a:solidFill>
                            <a:schemeClr val="bg1"/>
                          </a:solidFill>
                          <a:latin typeface="標楷體" panose="03000509000000000000" pitchFamily="65" charset="-120"/>
                          <a:ea typeface="標楷體" panose="03000509000000000000" pitchFamily="65" charset="-120"/>
                          <a:cs typeface="Arial" pitchFamily="34" charset="0"/>
                        </a:rPr>
                        <a:t>認股借貸</a:t>
                      </a:r>
                      <a:endParaRPr lang="en-US" sz="2400" b="0" u="sng"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半年型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v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extLst>
                  <a:ext uri="{0D108BD9-81ED-4DB2-BD59-A6C34878D82A}">
                    <a16:rowId xmlns:a16="http://schemas.microsoft.com/office/drawing/2014/main" val="10001"/>
                  </a:ext>
                </a:extLst>
              </a:tr>
              <a:tr h="1076052">
                <a:tc>
                  <a:txBody>
                    <a:bodyPr/>
                    <a:lstStyle/>
                    <a:p>
                      <a:pPr marL="0" algn="ctr" defTabSz="914400" rtl="0" eaLnBrk="1" latinLnBrk="0" hangingPunct="1"/>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申辦</a:t>
                      </a:r>
                      <a:b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b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時間</a:t>
                      </a:r>
                      <a:endParaRPr lang="en-US" sz="24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lvl="0" indent="0" algn="ctr" defTabSz="914400" rtl="0" eaLnBrk="1" latinLnBrk="0" hangingPunct="1">
                        <a:spcAft>
                          <a:spcPts val="0"/>
                        </a:spcAft>
                        <a:buFont typeface="Wingdings"/>
                        <a:buNone/>
                      </a:pP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T+2</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上午</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11:00</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以前</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spcAft>
                          <a:spcPts val="0"/>
                        </a:spcAft>
                        <a:buFont typeface="Wingdings"/>
                        <a:buNone/>
                      </a:pP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股款繳納截止日之前</a:t>
                      </a:r>
                      <a:r>
                        <a:rPr lang="en-US" alt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4</a:t>
                      </a: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營業日起至前</a:t>
                      </a:r>
                      <a:r>
                        <a:rPr lang="en-US" alt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2</a:t>
                      </a: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營業日止提出申請</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chemeClr val="tx1"/>
                        </a:buClr>
                        <a:buSzTx/>
                        <a:buFont typeface="Wingdings"/>
                        <a:buNone/>
                        <a:tabLst/>
                        <a:defRPr/>
                      </a:pP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T+1</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中午</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12:00</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以前</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spcAft>
                          <a:spcPts val="0"/>
                        </a:spcAft>
                        <a:buFont typeface="Wingdings"/>
                        <a:buNone/>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證券商營業時間皆可</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0" lvl="0" indent="0" algn="ctr" defTabSz="914400" rtl="0" eaLnBrk="1" latinLnBrk="0" hangingPunct="1">
                        <a:spcAft>
                          <a:spcPts val="0"/>
                        </a:spcAft>
                        <a:buFont typeface="Wingdings"/>
                        <a:buNone/>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辦理</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08646"/>
                  </a:ext>
                </a:extLst>
              </a:tr>
              <a:tr h="988077">
                <a:tc>
                  <a:txBody>
                    <a:bodyPr/>
                    <a:lstStyle/>
                    <a:p>
                      <a:pPr marL="0" algn="ctr" defTabSz="914400" rtl="0" eaLnBrk="1" latinLnBrk="0" hangingPunct="1">
                        <a:lnSpc>
                          <a:spcPts val="2880"/>
                        </a:lnSpc>
                      </a:pP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融通</a:t>
                      </a:r>
                      <a:b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b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對象</a:t>
                      </a:r>
                      <a:endParaRPr lang="en-US" sz="24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gridSpan="3">
                  <a:txBody>
                    <a:bodyPr/>
                    <a:lstStyle/>
                    <a:p>
                      <a:pPr marL="108000" lvl="0" indent="-288000" algn="just" defTabSz="914400" rtl="0" eaLnBrk="1" latinLnBrk="0" hangingPunct="1">
                        <a:lnSpc>
                          <a:spcPts val="2200"/>
                        </a:lnSpc>
                        <a:spcAft>
                          <a:spcPts val="0"/>
                        </a:spcAft>
                        <a:buFont typeface="Wingdings"/>
                        <a:buChar cha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國內法人、自然人</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108000" lvl="0" indent="-288000" algn="just" defTabSz="914400" rtl="0" eaLnBrk="1" latinLnBrk="0" hangingPunct="1">
                        <a:lnSpc>
                          <a:spcPts val="2200"/>
                        </a:lnSpc>
                        <a:spcAft>
                          <a:spcPts val="0"/>
                        </a:spcAft>
                        <a:buFont typeface="Wingdings"/>
                        <a:buChar char=""/>
                      </a:pP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境</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內</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華僑</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外國人</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108000" lvl="0" indent="-288000" algn="just" defTabSz="914400" rtl="0" eaLnBrk="1" latinLnBrk="0" hangingPunct="1">
                        <a:lnSpc>
                          <a:spcPts val="2200"/>
                        </a:lnSpc>
                        <a:spcAft>
                          <a:spcPts val="0"/>
                        </a:spcAft>
                        <a:buClr>
                          <a:schemeClr val="tx1"/>
                        </a:buClr>
                        <a:buFont typeface="Wingdings"/>
                        <a:buChar cha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境外華僑、外國人</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可以辦理</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lnL w="12700" cap="flat" cmpd="sng" algn="ctr">
                      <a:solidFill>
                        <a:schemeClr val="bg1">
                          <a:lumMod val="75000"/>
                        </a:schemeClr>
                      </a:solidFill>
                      <a:prstDash val="solid"/>
                      <a:round/>
                      <a:headEnd type="none" w="med" len="med"/>
                      <a:tailEnd type="none" w="med" len="med"/>
                    </a:lnL>
                    <a:lnR w="38100"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5F5F5"/>
                    </a:solidFill>
                  </a:tcPr>
                </a:tc>
                <a:tc>
                  <a:txBody>
                    <a:bodyPr/>
                    <a:lstStyle/>
                    <a:p>
                      <a:pPr marL="108000" marR="0" lvl="0" indent="-288000" algn="just" defTabSz="914400" rtl="0" eaLnBrk="1" fontAlgn="auto" latinLnBrk="0" hangingPunct="1">
                        <a:lnSpc>
                          <a:spcPts val="2200"/>
                        </a:lnSpc>
                        <a:spcBef>
                          <a:spcPts val="0"/>
                        </a:spcBef>
                        <a:spcAft>
                          <a:spcPts val="0"/>
                        </a:spcAft>
                        <a:buClrTx/>
                        <a:buSzTx/>
                        <a:buFont typeface="Wingdings"/>
                        <a:buChar char=""/>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國內法人、自然人</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108000" lvl="0" indent="-288000" algn="just" defTabSz="914400" rtl="0" eaLnBrk="1" latinLnBrk="0" hangingPunct="1">
                        <a:lnSpc>
                          <a:spcPts val="2200"/>
                        </a:lnSpc>
                        <a:spcAft>
                          <a:spcPts val="0"/>
                        </a:spcAft>
                        <a:buFont typeface="Wingdings"/>
                        <a:buChar char=""/>
                      </a:pP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境</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內</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華僑</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外國人</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108000" lvl="0" indent="-288000" algn="just" defTabSz="914400" rtl="0" eaLnBrk="1" latinLnBrk="0" hangingPunct="1">
                        <a:lnSpc>
                          <a:spcPts val="2200"/>
                        </a:lnSpc>
                        <a:spcAft>
                          <a:spcPts val="0"/>
                        </a:spcAft>
                        <a:buFont typeface="Wingdings"/>
                        <a:buChar char=""/>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境外</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人士</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不得辦理</a:t>
                      </a:r>
                      <a:endPar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8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融通</a:t>
                      </a:r>
                      <a:b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b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範圍</a:t>
                      </a:r>
                      <a:endPar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4F8A"/>
                          </a:solidFill>
                          <a:latin typeface="標楷體" panose="03000509000000000000" pitchFamily="65" charset="-120"/>
                          <a:ea typeface="標楷體" panose="03000509000000000000" pitchFamily="65" charset="-120"/>
                          <a:cs typeface="Arial" pitchFamily="34" charset="0"/>
                        </a:rPr>
                        <a:t>(</a:t>
                      </a: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目的</a:t>
                      </a:r>
                      <a: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t>)</a:t>
                      </a:r>
                      <a:endParaRPr lang="en-US" sz="24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gridSpan="3">
                  <a:txBody>
                    <a:bodyPr/>
                    <a:lstStyle/>
                    <a:p>
                      <a:pPr marL="0" lvl="0" indent="0"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一、上巿</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櫃股票</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p>
                    <a:p>
                      <a:pPr marL="0" lvl="0" indent="0"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二、櫃檯買賣之開放式基金受益憑證及黃金現貨</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endPar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542925" lvl="0" indent="-542925"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三、開放式證券投資信託基金受益憑證及期貨信託基金受益憑證之申購</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p>
                    <a:p>
                      <a:pPr marL="0" lvl="0" indent="0"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四、新股</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含現金增資</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上市或上櫃前之公開申購或競價拍賣</a:t>
                      </a:r>
                      <a:endPar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0" lvl="0" indent="0"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五、</a:t>
                      </a:r>
                      <a:r>
                        <a:rPr lang="zh-TW" altLang="en-US" sz="18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發行人初次上市櫃或上市櫃後現金增資發行新股時，發行人之員工</a:t>
                      </a:r>
                      <a:endParaRPr lang="en-US" altLang="zh-TW" sz="18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p>
                      <a:pPr marL="0" lvl="0" indent="0" algn="just" defTabSz="914400" rtl="0" eaLnBrk="1" latinLnBrk="0" hangingPunct="1">
                        <a:lnSpc>
                          <a:spcPts val="2600"/>
                        </a:lnSpc>
                        <a:spcAft>
                          <a:spcPts val="0"/>
                        </a:spcAft>
                        <a:buFont typeface="Wingdings"/>
                        <a:buNone/>
                      </a:pPr>
                      <a:r>
                        <a:rPr lang="en-US" altLang="zh-TW" sz="18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   </a:t>
                      </a:r>
                      <a:r>
                        <a:rPr lang="zh-TW" altLang="en-US" sz="18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 原股東得認購之發行人股票</a:t>
                      </a:r>
                      <a:endParaRPr lang="en-US" altLang="zh-TW" sz="18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p>
                      <a:pPr marL="0" lvl="0" indent="0" algn="just" defTabSz="914400" rtl="0" eaLnBrk="1" latinLnBrk="0" hangingPunct="1">
                        <a:lnSpc>
                          <a:spcPts val="2600"/>
                        </a:lnSpc>
                        <a:spcAft>
                          <a:spcPts val="0"/>
                        </a:spcAft>
                        <a:buFont typeface="Wingdings"/>
                        <a:buNone/>
                      </a:pP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六</a:t>
                      </a:r>
                      <a:r>
                        <a:rPr kumimoji="0" lang="zh-TW" altLang="en-US" sz="1800" b="0" i="0" u="none" strike="noStrike" kern="0" cap="none" spc="0" normalizeH="0" baseline="0" noProof="0" dirty="0">
                          <a:ln>
                            <a:noFill/>
                          </a:ln>
                          <a:solidFill>
                            <a:srgbClr val="000000">
                              <a:lumMod val="75000"/>
                              <a:lumOff val="25000"/>
                            </a:srgbClr>
                          </a:solidFill>
                          <a:effectLst/>
                          <a:uLnTx/>
                          <a:uFillTx/>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其他經主管機關核准之融通範圍</a:t>
                      </a:r>
                      <a:r>
                        <a:rPr lang="en-US" altLang="zh-TW"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endParaRPr lang="en-US" sz="18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algn="l">
                        <a:buFont typeface="Arial" pitchFamily="34" charset="0"/>
                        <a:buChar char="•"/>
                      </a:pPr>
                      <a:endParaRPr lang="en-US" altLang="zh-TW" sz="16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38100" cap="flat" cmpd="sng" algn="ctr">
                      <a:solidFill>
                        <a:srgbClr val="00206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5F5F5"/>
                    </a:solidFill>
                  </a:tcPr>
                </a:tc>
                <a:tc>
                  <a:txBody>
                    <a:bodyPr/>
                    <a:lstStyle/>
                    <a:p>
                      <a:pPr marL="0" lvl="0" indent="0" algn="just" defTabSz="914400" rtl="0" eaLnBrk="1" latinLnBrk="0" hangingPunct="1">
                        <a:spcAft>
                          <a:spcPts val="0"/>
                        </a:spcAft>
                        <a:buFont typeface="Wingdings"/>
                        <a:buNone/>
                      </a:pPr>
                      <a:r>
                        <a:rPr lang="zh-TW" altLang="en-US" sz="2400" b="1"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 </a:t>
                      </a:r>
                      <a:r>
                        <a:rPr lang="zh-TW" altLang="en-US" sz="24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沒有限制</a:t>
                      </a:r>
                      <a:endParaRPr lang="en-US" sz="24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文字版面配置區 3"/>
          <p:cNvSpPr txBox="1">
            <a:spLocks/>
          </p:cNvSpPr>
          <p:nvPr/>
        </p:nvSpPr>
        <p:spPr>
          <a:xfrm>
            <a:off x="1584251" y="0"/>
            <a:ext cx="9238946" cy="669851"/>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制度說明</a:t>
            </a:r>
          </a:p>
        </p:txBody>
      </p:sp>
    </p:spTree>
    <p:extLst>
      <p:ext uri="{BB962C8B-B14F-4D97-AF65-F5344CB8AC3E}">
        <p14:creationId xmlns:p14="http://schemas.microsoft.com/office/powerpoint/2010/main" val="342612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11</a:t>
            </a:fld>
            <a:endParaRPr lang="en-US"/>
          </a:p>
        </p:txBody>
      </p:sp>
      <p:graphicFrame>
        <p:nvGraphicFramePr>
          <p:cNvPr id="3" name="Table 3"/>
          <p:cNvGraphicFramePr>
            <a:graphicFrameLocks noGrp="1"/>
          </p:cNvGraphicFramePr>
          <p:nvPr>
            <p:extLst>
              <p:ext uri="{D42A27DB-BD31-4B8C-83A1-F6EECF244321}">
                <p14:modId xmlns:p14="http://schemas.microsoft.com/office/powerpoint/2010/main" val="2042249204"/>
              </p:ext>
            </p:extLst>
          </p:nvPr>
        </p:nvGraphicFramePr>
        <p:xfrm>
          <a:off x="542260" y="1212793"/>
          <a:ext cx="11577139" cy="5517496"/>
        </p:xfrm>
        <a:graphic>
          <a:graphicData uri="http://schemas.openxmlformats.org/drawingml/2006/table">
            <a:tbl>
              <a:tblPr firstRow="1">
                <a:tableStyleId>{5C22544A-7EE6-4342-B048-85BDC9FD1C3A}</a:tableStyleId>
              </a:tblPr>
              <a:tblGrid>
                <a:gridCol w="623728">
                  <a:extLst>
                    <a:ext uri="{9D8B030D-6E8A-4147-A177-3AD203B41FA5}">
                      <a16:colId xmlns:a16="http://schemas.microsoft.com/office/drawing/2014/main" val="323581277"/>
                    </a:ext>
                  </a:extLst>
                </a:gridCol>
                <a:gridCol w="1753299">
                  <a:extLst>
                    <a:ext uri="{9D8B030D-6E8A-4147-A177-3AD203B41FA5}">
                      <a16:colId xmlns:a16="http://schemas.microsoft.com/office/drawing/2014/main" val="3673871843"/>
                    </a:ext>
                  </a:extLst>
                </a:gridCol>
                <a:gridCol w="2634143">
                  <a:extLst>
                    <a:ext uri="{9D8B030D-6E8A-4147-A177-3AD203B41FA5}">
                      <a16:colId xmlns:a16="http://schemas.microsoft.com/office/drawing/2014/main" val="20001"/>
                    </a:ext>
                  </a:extLst>
                </a:gridCol>
                <a:gridCol w="1803633">
                  <a:extLst>
                    <a:ext uri="{9D8B030D-6E8A-4147-A177-3AD203B41FA5}">
                      <a16:colId xmlns:a16="http://schemas.microsoft.com/office/drawing/2014/main" val="1689754266"/>
                    </a:ext>
                  </a:extLst>
                </a:gridCol>
                <a:gridCol w="2347573">
                  <a:extLst>
                    <a:ext uri="{9D8B030D-6E8A-4147-A177-3AD203B41FA5}">
                      <a16:colId xmlns:a16="http://schemas.microsoft.com/office/drawing/2014/main" val="20002"/>
                    </a:ext>
                  </a:extLst>
                </a:gridCol>
                <a:gridCol w="2414763">
                  <a:extLst>
                    <a:ext uri="{9D8B030D-6E8A-4147-A177-3AD203B41FA5}">
                      <a16:colId xmlns:a16="http://schemas.microsoft.com/office/drawing/2014/main" val="1389929588"/>
                    </a:ext>
                  </a:extLst>
                </a:gridCol>
              </a:tblGrid>
              <a:tr h="443483">
                <a:tc rowSpan="2" gridSpan="2">
                  <a:txBody>
                    <a:bodyPr/>
                    <a:lstStyle/>
                    <a:p>
                      <a:endParaRPr lang="en-US" sz="1800" dirty="0">
                        <a:solidFill>
                          <a:srgbClr val="004F8A"/>
                        </a:solidFill>
                        <a:latin typeface="標楷體" panose="03000509000000000000" pitchFamily="65" charset="-120"/>
                        <a:ea typeface="標楷體" panose="03000509000000000000" pitchFamily="65" charset="-120"/>
                        <a:cs typeface="Arial"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tc gridSpan="3">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證券業務借貸款項</a:t>
                      </a:r>
                      <a:endParaRPr lang="en-US" sz="2400" b="1"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hMerge="1">
                  <a:txBody>
                    <a:bodyPr/>
                    <a:lstStyle/>
                    <a:p>
                      <a:endParaRPr lang="zh-TW" altLang="en-US"/>
                    </a:p>
                  </a:txBody>
                  <a:tcPr/>
                </a:tc>
                <a:tc h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rowSpan="2">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不限用途</a:t>
                      </a:r>
                      <a:endParaRPr lang="en-US" altLang="zh-TW" sz="2400" b="1" kern="1200" dirty="0">
                        <a:solidFill>
                          <a:schemeClr val="bg1"/>
                        </a:solidFill>
                        <a:latin typeface="標楷體" panose="03000509000000000000" pitchFamily="65" charset="-120"/>
                        <a:ea typeface="標楷體" panose="03000509000000000000" pitchFamily="65" charset="-120"/>
                        <a:cs typeface="Arial" pitchFamily="34" charset="0"/>
                      </a:endParaRPr>
                    </a:p>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款項借貸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extLst>
                  <a:ext uri="{0D108BD9-81ED-4DB2-BD59-A6C34878D82A}">
                    <a16:rowId xmlns:a16="http://schemas.microsoft.com/office/drawing/2014/main" val="91050900"/>
                  </a:ext>
                </a:extLst>
              </a:tr>
              <a:tr h="443483">
                <a:tc gridSpan="2" vMerge="1">
                  <a:txBody>
                    <a:bodyPr/>
                    <a:lstStyle/>
                    <a:p>
                      <a:endParaRPr lang="zh-TW" altLang="en-US"/>
                    </a:p>
                  </a:txBody>
                  <a:tcPr/>
                </a:tc>
                <a:tc hMerge="1" vMerge="1">
                  <a:txBody>
                    <a:bodyPr/>
                    <a:lstStyle/>
                    <a:p>
                      <a:endParaRPr lang="zh-TW" altLang="en-US"/>
                    </a:p>
                  </a:txBody>
                  <a:tcPr/>
                </a:tc>
                <a:tc>
                  <a:txBody>
                    <a:bodyPr/>
                    <a:lstStyle/>
                    <a:p>
                      <a:pPr marL="0" algn="ctr" defTabSz="914400" rtl="0" eaLnBrk="1" latinLnBrk="0" hangingPunct="1"/>
                      <a:r>
                        <a:rPr lang="en-US" altLang="zh-TW" sz="2400" b="0" kern="1200" dirty="0">
                          <a:solidFill>
                            <a:schemeClr val="bg1"/>
                          </a:solidFill>
                          <a:latin typeface="標楷體" panose="03000509000000000000" pitchFamily="65" charset="-120"/>
                          <a:ea typeface="標楷體" panose="03000509000000000000" pitchFamily="65" charset="-120"/>
                          <a:cs typeface="Arial" pitchFamily="34" charset="0"/>
                        </a:rPr>
                        <a:t>T+5</a:t>
                      </a:r>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u="sng" kern="1200" dirty="0">
                          <a:solidFill>
                            <a:schemeClr val="bg1"/>
                          </a:solidFill>
                          <a:latin typeface="標楷體" panose="03000509000000000000" pitchFamily="65" charset="-120"/>
                          <a:ea typeface="標楷體" panose="03000509000000000000" pitchFamily="65" charset="-120"/>
                          <a:cs typeface="Arial" pitchFamily="34" charset="0"/>
                        </a:rPr>
                        <a:t>認股借貸</a:t>
                      </a:r>
                      <a:endParaRPr lang="en-US" sz="2400" b="0" u="sng"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半年型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v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extLst>
                  <a:ext uri="{0D108BD9-81ED-4DB2-BD59-A6C34878D82A}">
                    <a16:rowId xmlns:a16="http://schemas.microsoft.com/office/drawing/2014/main" val="10001"/>
                  </a:ext>
                </a:extLst>
              </a:tr>
              <a:tr h="680007">
                <a:tc gridSpan="2">
                  <a:txBody>
                    <a:bodyPr/>
                    <a:lstStyle/>
                    <a:p>
                      <a:pPr marL="0" algn="ctr" defTabSz="914400" rtl="0" eaLnBrk="1" latinLnBrk="0" hangingPunct="1"/>
                      <a:r>
                        <a:rPr lang="zh-TW" altLang="en-US" sz="2000" b="1" kern="1200" dirty="0">
                          <a:solidFill>
                            <a:srgbClr val="004F8A"/>
                          </a:solidFill>
                          <a:latin typeface="標楷體" panose="03000509000000000000" pitchFamily="65" charset="-120"/>
                          <a:ea typeface="標楷體" panose="03000509000000000000" pitchFamily="65" charset="-120"/>
                          <a:cs typeface="Arial" pitchFamily="34" charset="0"/>
                        </a:rPr>
                        <a:t>融通</a:t>
                      </a:r>
                      <a:br>
                        <a:rPr lang="en-US" altLang="zh-TW" sz="2000" b="1" kern="1200" dirty="0">
                          <a:solidFill>
                            <a:srgbClr val="004F8A"/>
                          </a:solidFill>
                          <a:latin typeface="標楷體" panose="03000509000000000000" pitchFamily="65" charset="-120"/>
                          <a:ea typeface="標楷體" panose="03000509000000000000" pitchFamily="65" charset="-120"/>
                          <a:cs typeface="Arial" pitchFamily="34" charset="0"/>
                        </a:rPr>
                      </a:br>
                      <a:r>
                        <a:rPr lang="zh-TW" altLang="en-US" sz="2000" b="1" kern="1200" dirty="0">
                          <a:solidFill>
                            <a:srgbClr val="004F8A"/>
                          </a:solidFill>
                          <a:latin typeface="標楷體" panose="03000509000000000000" pitchFamily="65" charset="-120"/>
                          <a:ea typeface="標楷體" panose="03000509000000000000" pitchFamily="65" charset="-120"/>
                          <a:cs typeface="Arial" pitchFamily="34" charset="0"/>
                        </a:rPr>
                        <a:t>期間</a:t>
                      </a:r>
                      <a:endParaRPr lang="en-US" sz="20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hMerge="1">
                  <a:txBody>
                    <a:bodyPr/>
                    <a:lstStyle/>
                    <a:p>
                      <a:endParaRPr lang="zh-TW" altLang="en-US"/>
                    </a:p>
                  </a:txBody>
                  <a:tcPr/>
                </a:tc>
                <a:tc>
                  <a:txBody>
                    <a:bodyPr/>
                    <a:lstStyle/>
                    <a:p>
                      <a:pPr marL="0" lvl="0" indent="0" algn="ctr" defTabSz="914400" rtl="0" eaLnBrk="1" latinLnBrk="0" hangingPunct="1">
                        <a:spcAft>
                          <a:spcPts val="0"/>
                        </a:spcAft>
                        <a:buFont typeface="Wingdings"/>
                        <a:buNone/>
                      </a:pPr>
                      <a:r>
                        <a:rPr 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T+2~T+5</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 </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T+2</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起計息</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endPar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spcAft>
                          <a:spcPts val="0"/>
                        </a:spcAft>
                        <a:buFont typeface="Wingdings"/>
                        <a:buNone/>
                      </a:pP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不超過</a:t>
                      </a:r>
                      <a:r>
                        <a:rPr lang="en-US" alt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30</a:t>
                      </a: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日</a:t>
                      </a:r>
                      <a:endParaRPr 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 typeface="Wingdings"/>
                        <a:buNone/>
                        <a:tabLst/>
                        <a:defRPr/>
                      </a:pP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六個月</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(T+2</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起計息</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得</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申請續借</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2</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次</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lnSpc>
                          <a:spcPts val="2600"/>
                        </a:lnSpc>
                        <a:spcAft>
                          <a:spcPts val="0"/>
                        </a:spcAft>
                        <a:buFont typeface="Wingdings"/>
                        <a:buNone/>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六個月</a:t>
                      </a:r>
                      <a:b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b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得</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申請續借</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2</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次</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5430036"/>
                  </a:ext>
                </a:extLst>
              </a:tr>
              <a:tr h="5913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4F8A"/>
                          </a:solidFill>
                          <a:latin typeface="標楷體" panose="03000509000000000000" pitchFamily="65" charset="-120"/>
                          <a:ea typeface="標楷體" panose="03000509000000000000" pitchFamily="65" charset="-120"/>
                          <a:cs typeface="Arial" pitchFamily="34" charset="0"/>
                        </a:rPr>
                        <a:t>融通擔保標的</a:t>
                      </a:r>
                      <a:endParaRPr lang="en-US" altLang="zh-TW" sz="2000" b="1" kern="1200" dirty="0">
                        <a:solidFill>
                          <a:srgbClr val="15A1CD"/>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hMerge="1">
                  <a:txBody>
                    <a:bodyPr/>
                    <a:lstStyle/>
                    <a:p>
                      <a:endParaRPr lang="zh-TW" altLang="en-US"/>
                    </a:p>
                  </a:txBody>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以買進證券計算</a:t>
                      </a:r>
                      <a:endPar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spcAft>
                          <a:spcPts val="0"/>
                        </a:spcAft>
                        <a:buFont typeface="Wingdings"/>
                        <a:buNone/>
                      </a:pP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認購之股票</a:t>
                      </a:r>
                      <a:endParaRPr 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lnSpc>
                          <a:spcPts val="2600"/>
                        </a:lnSpc>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買進或持有證券</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2600"/>
                        </a:lnSpc>
                        <a:spcBef>
                          <a:spcPts val="0"/>
                        </a:spcBef>
                        <a:spcAft>
                          <a:spcPts val="0"/>
                        </a:spcAft>
                        <a:buClrTx/>
                        <a:buSzTx/>
                        <a:buFont typeface="Wingdings"/>
                        <a:buNone/>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持有證券</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078830"/>
                  </a:ext>
                </a:extLst>
              </a:tr>
              <a:tr h="586847">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4F8A"/>
                          </a:solidFill>
                          <a:latin typeface="標楷體" panose="03000509000000000000" pitchFamily="65" charset="-120"/>
                          <a:ea typeface="標楷體" panose="03000509000000000000" pitchFamily="65" charset="-120"/>
                          <a:cs typeface="Arial" pitchFamily="34" charset="0"/>
                        </a:rPr>
                        <a:t>擔保品融通計算標準</a:t>
                      </a:r>
                      <a:endParaRPr lang="zh-TW" altLang="zh-TW" sz="20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上市櫃有價證券</a:t>
                      </a:r>
                      <a:endPar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前一營業日收盤價</a:t>
                      </a:r>
                      <a:endParaRPr 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lvl="0" indent="0" algn="l" defTabSz="914400" rtl="0" eaLnBrk="1" latinLnBrk="0" hangingPunct="1">
                        <a:spcAft>
                          <a:spcPts val="0"/>
                        </a:spcAft>
                        <a:buFont typeface="Wingdings"/>
                        <a:buNone/>
                      </a:pP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得為融資融券交易者，按其認購價格</a:t>
                      </a:r>
                      <a:r>
                        <a:rPr lang="en-US" altLang="zh-TW" sz="2000" b="0" u="sng"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計算；非屬得為融資融券交易者，按其認購價格</a:t>
                      </a:r>
                      <a:r>
                        <a:rPr lang="en-US" altLang="zh-TW" sz="2000" b="0" u="sng"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*40%</a:t>
                      </a:r>
                      <a:r>
                        <a:rPr lang="zh-TW" altLang="en-US"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計算。</a:t>
                      </a:r>
                      <a:endParaRPr lang="zh-TW" sz="2000" b="0" u="sng"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marL="0" lvl="0" indent="0" algn="l" defTabSz="914400" rtl="0" eaLnBrk="1" latinLnBrk="0" hangingPunct="1">
                        <a:spcAft>
                          <a:spcPts val="0"/>
                        </a:spcAft>
                        <a:buClr>
                          <a:srgbClr val="0070C0"/>
                        </a:buClr>
                        <a:buFont typeface="Wingdings"/>
                        <a:buNone/>
                        <a:tabLst>
                          <a:tab pos="266700" algn="l"/>
                        </a:tabLst>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得為融資融券：前一營業日收盤價</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p>
                      <a:pPr marL="0" lvl="0" indent="0" algn="l" defTabSz="914400" rtl="0" eaLnBrk="1" latinLnBrk="0" hangingPunct="1">
                        <a:spcAft>
                          <a:spcPts val="0"/>
                        </a:spcAft>
                        <a:buClr>
                          <a:srgbClr val="0070C0"/>
                        </a:buClr>
                        <a:buFont typeface="Wingdings"/>
                        <a:buNone/>
                        <a:tabLst>
                          <a:tab pos="266700" algn="l"/>
                        </a:tabLst>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非得為融資融券：前一營業日收盤價</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*40%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zh-TW" altLang="en-US"/>
                    </a:p>
                  </a:txBody>
                  <a:tcPr/>
                </a:tc>
                <a:extLst>
                  <a:ext uri="{0D108BD9-81ED-4DB2-BD59-A6C34878D82A}">
                    <a16:rowId xmlns:a16="http://schemas.microsoft.com/office/drawing/2014/main" val="3898404752"/>
                  </a:ext>
                </a:extLst>
              </a:tr>
              <a:tr h="171836">
                <a:tc vMerge="1">
                  <a:txBody>
                    <a:bodyPr/>
                    <a:lstStyle/>
                    <a:p>
                      <a:endParaRPr lang="zh-TW" altLang="en-US"/>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開放式</a:t>
                      </a:r>
                      <a:endParaRPr lang="en-US"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基金受益憑證</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rowSpan="2">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前一營業日淨值</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3405322443"/>
                  </a:ext>
                </a:extLst>
              </a:tr>
              <a:tr h="44904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0F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0F2"/>
                    </a:solidFill>
                  </a:tcPr>
                </a:tc>
                <a:tc vMerge="1">
                  <a:txBody>
                    <a:bodyPr/>
                    <a:lstStyle/>
                    <a:p>
                      <a:pPr marL="0" lvl="0" indent="0" algn="ctr" defTabSz="914400" rtl="0" eaLnBrk="1" latinLnBrk="0" hangingPunct="1">
                        <a:spcAft>
                          <a:spcPts val="0"/>
                        </a:spcAft>
                        <a:buFont typeface="Wingdings"/>
                        <a:buNone/>
                      </a:pPr>
                      <a:endPar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vMerge="1">
                  <a:txBody>
                    <a:bodyPr/>
                    <a:lstStyle/>
                    <a:p>
                      <a:pPr marL="0" lvl="0" indent="0" algn="ctr" defTabSz="914400" rtl="0" eaLnBrk="1" latinLnBrk="0" hangingPunct="1">
                        <a:spcAft>
                          <a:spcPts val="0"/>
                        </a:spcAft>
                        <a:buFont typeface="Wingdings"/>
                        <a:buNone/>
                      </a:pPr>
                      <a:endPar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前一營業日淨值</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2629685716"/>
                  </a:ext>
                </a:extLst>
              </a:tr>
              <a:tr h="3547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0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黃金</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前一營業日收市均價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lvl="0" indent="0" algn="ctr" defTabSz="914400" rtl="0" eaLnBrk="1" latinLnBrk="0" hangingPunct="1">
                        <a:spcAft>
                          <a:spcPts val="0"/>
                        </a:spcAft>
                        <a:buFont typeface="Wingdings"/>
                        <a:buNone/>
                      </a:pPr>
                      <a:endPar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前一營業日收市均價</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754580112"/>
                  </a:ext>
                </a:extLst>
              </a:tr>
              <a:tr h="3547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20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0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中央登錄公債</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面額</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*80%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endParaRPr lang="zh-TW" altLang="zh-TW" sz="2000" b="0" kern="0" cap="none" spc="0" dirty="0">
                        <a:ln>
                          <a:noFill/>
                        </a:ln>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面額</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*80%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644600116"/>
                  </a:ext>
                </a:extLst>
              </a:tr>
              <a:tr h="135229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20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endParaRPr>
                    </a:p>
                  </a:txBody>
                  <a:tcPr marL="72000" marR="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0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地方政府公債、普通公司</a:t>
                      </a:r>
                      <a:r>
                        <a:rPr lang="zh-TW" altLang="en-US"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、有擔保之轉</a:t>
                      </a:r>
                      <a:r>
                        <a:rPr lang="en-US"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交</a:t>
                      </a:r>
                      <a:r>
                        <a:rPr lang="en-US"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a:t>
                      </a:r>
                      <a:r>
                        <a:rPr lang="zh-TW" altLang="en-US"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換公司</a:t>
                      </a:r>
                      <a:r>
                        <a:rPr lang="zh-TW" altLang="zh-TW" sz="1800" b="0" kern="0" cap="none" spc="0" dirty="0">
                          <a:ln>
                            <a:noFill/>
                          </a:ln>
                          <a:solidFill>
                            <a:srgbClr val="15A1CD"/>
                          </a:solidFill>
                          <a:effectLst/>
                          <a:latin typeface="標楷體" panose="03000509000000000000" pitchFamily="65" charset="-120"/>
                          <a:ea typeface="標楷體" panose="03000509000000000000" pitchFamily="65" charset="-120"/>
                          <a:cs typeface="Times New Roman"/>
                        </a:rPr>
                        <a:t>債及金融債</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面額</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endParaRPr lang="zh-TW" altLang="zh-TW" sz="2000" b="0" kern="0" cap="none" spc="0" dirty="0">
                        <a:ln>
                          <a:noFill/>
                        </a:ln>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面額</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*60%</a:t>
                      </a:r>
                      <a:endPar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a16="http://schemas.microsoft.com/office/drawing/2014/main" val="2883443683"/>
                  </a:ext>
                </a:extLst>
              </a:tr>
            </a:tbl>
          </a:graphicData>
        </a:graphic>
      </p:graphicFrame>
      <p:sp>
        <p:nvSpPr>
          <p:cNvPr id="5"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制度說明</a:t>
            </a:r>
          </a:p>
        </p:txBody>
      </p:sp>
    </p:spTree>
    <p:extLst>
      <p:ext uri="{BB962C8B-B14F-4D97-AF65-F5344CB8AC3E}">
        <p14:creationId xmlns:p14="http://schemas.microsoft.com/office/powerpoint/2010/main" val="413434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12</a:t>
            </a:fld>
            <a:endParaRPr lang="en-US"/>
          </a:p>
        </p:txBody>
      </p:sp>
      <p:graphicFrame>
        <p:nvGraphicFramePr>
          <p:cNvPr id="3" name="Table 3"/>
          <p:cNvGraphicFramePr>
            <a:graphicFrameLocks noGrp="1"/>
          </p:cNvGraphicFramePr>
          <p:nvPr>
            <p:extLst>
              <p:ext uri="{D42A27DB-BD31-4B8C-83A1-F6EECF244321}">
                <p14:modId xmlns:p14="http://schemas.microsoft.com/office/powerpoint/2010/main" val="3623109244"/>
              </p:ext>
            </p:extLst>
          </p:nvPr>
        </p:nvGraphicFramePr>
        <p:xfrm>
          <a:off x="388839" y="1135929"/>
          <a:ext cx="11414323" cy="5425328"/>
        </p:xfrm>
        <a:graphic>
          <a:graphicData uri="http://schemas.openxmlformats.org/drawingml/2006/table">
            <a:tbl>
              <a:tblPr firstRow="1">
                <a:tableStyleId>{5C22544A-7EE6-4342-B048-85BDC9FD1C3A}</a:tableStyleId>
              </a:tblPr>
              <a:tblGrid>
                <a:gridCol w="1336873">
                  <a:extLst>
                    <a:ext uri="{9D8B030D-6E8A-4147-A177-3AD203B41FA5}">
                      <a16:colId xmlns:a16="http://schemas.microsoft.com/office/drawing/2014/main" val="20000"/>
                    </a:ext>
                  </a:extLst>
                </a:gridCol>
                <a:gridCol w="1921728">
                  <a:extLst>
                    <a:ext uri="{9D8B030D-6E8A-4147-A177-3AD203B41FA5}">
                      <a16:colId xmlns:a16="http://schemas.microsoft.com/office/drawing/2014/main" val="20001"/>
                    </a:ext>
                  </a:extLst>
                </a:gridCol>
                <a:gridCol w="2468880">
                  <a:extLst>
                    <a:ext uri="{9D8B030D-6E8A-4147-A177-3AD203B41FA5}">
                      <a16:colId xmlns:a16="http://schemas.microsoft.com/office/drawing/2014/main" val="1400674139"/>
                    </a:ext>
                  </a:extLst>
                </a:gridCol>
                <a:gridCol w="2327692">
                  <a:extLst>
                    <a:ext uri="{9D8B030D-6E8A-4147-A177-3AD203B41FA5}">
                      <a16:colId xmlns:a16="http://schemas.microsoft.com/office/drawing/2014/main" val="20002"/>
                    </a:ext>
                  </a:extLst>
                </a:gridCol>
                <a:gridCol w="3359150">
                  <a:extLst>
                    <a:ext uri="{9D8B030D-6E8A-4147-A177-3AD203B41FA5}">
                      <a16:colId xmlns:a16="http://schemas.microsoft.com/office/drawing/2014/main" val="1389929588"/>
                    </a:ext>
                  </a:extLst>
                </a:gridCol>
              </a:tblGrid>
              <a:tr h="446796">
                <a:tc rowSpan="2">
                  <a:txBody>
                    <a:bodyPr/>
                    <a:lstStyle/>
                    <a:p>
                      <a:endParaRPr lang="en-US" sz="18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1828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證券業務借貸款項</a:t>
                      </a:r>
                      <a:endParaRPr lang="en-US" sz="2400" b="1"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hMerge="1">
                  <a:txBody>
                    <a:bodyPr/>
                    <a:lstStyle/>
                    <a:p>
                      <a:endParaRPr lang="zh-TW" altLang="en-US"/>
                    </a:p>
                  </a:txBody>
                  <a:tcPr/>
                </a:tc>
                <a:tc h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rowSpan="2">
                  <a:txBody>
                    <a:bodyPr/>
                    <a:lstStyle/>
                    <a:p>
                      <a:pPr marL="0" algn="ctr" defTabSz="914400" rtl="0" eaLnBrk="1" latinLnBrk="0" hangingPunct="1"/>
                      <a:r>
                        <a:rPr lang="zh-TW" altLang="en-US" sz="2400" b="1" kern="1200" dirty="0">
                          <a:solidFill>
                            <a:schemeClr val="bg1"/>
                          </a:solidFill>
                          <a:latin typeface="標楷體" panose="03000509000000000000" pitchFamily="65" charset="-120"/>
                          <a:ea typeface="標楷體" panose="03000509000000000000" pitchFamily="65" charset="-120"/>
                          <a:cs typeface="Arial" pitchFamily="34" charset="0"/>
                        </a:rPr>
                        <a:t>不限用途款項借貸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extLst>
                  <a:ext uri="{0D108BD9-81ED-4DB2-BD59-A6C34878D82A}">
                    <a16:rowId xmlns:a16="http://schemas.microsoft.com/office/drawing/2014/main" val="91050900"/>
                  </a:ext>
                </a:extLst>
              </a:tr>
              <a:tr h="446796">
                <a:tc vMerge="1">
                  <a:txBody>
                    <a:bodyPr/>
                    <a:lstStyle/>
                    <a:p>
                      <a:endParaRPr lang="en-US" sz="18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a:txBody>
                    <a:bodyPr/>
                    <a:lstStyle/>
                    <a:p>
                      <a:pPr marL="0" algn="ctr" defTabSz="914400" rtl="0" eaLnBrk="1" latinLnBrk="0" hangingPunct="1"/>
                      <a:r>
                        <a:rPr lang="en-US" altLang="zh-TW" sz="2400" b="0" kern="1200" dirty="0">
                          <a:solidFill>
                            <a:schemeClr val="bg1"/>
                          </a:solidFill>
                          <a:latin typeface="標楷體" panose="03000509000000000000" pitchFamily="65" charset="-120"/>
                          <a:ea typeface="標楷體" panose="03000509000000000000" pitchFamily="65" charset="-120"/>
                          <a:cs typeface="Arial" pitchFamily="34" charset="0"/>
                        </a:rPr>
                        <a:t>T+5</a:t>
                      </a:r>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u="sng" kern="1200" dirty="0">
                          <a:solidFill>
                            <a:schemeClr val="bg1"/>
                          </a:solidFill>
                          <a:latin typeface="標楷體" panose="03000509000000000000" pitchFamily="65" charset="-120"/>
                          <a:ea typeface="標楷體" panose="03000509000000000000" pitchFamily="65" charset="-120"/>
                          <a:cs typeface="Arial" pitchFamily="34" charset="0"/>
                        </a:rPr>
                        <a:t>認股借貸</a:t>
                      </a:r>
                      <a:endParaRPr lang="en-US" altLang="zh-TW" sz="2400" b="0" u="sng"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algn="ctr" defTabSz="914400" rtl="0" eaLnBrk="1" latinLnBrk="0" hangingPunct="1"/>
                      <a:r>
                        <a:rPr lang="zh-TW" altLang="en-US" sz="2400" b="0" kern="1200" dirty="0">
                          <a:solidFill>
                            <a:schemeClr val="bg1"/>
                          </a:solidFill>
                          <a:latin typeface="標楷體" panose="03000509000000000000" pitchFamily="65" charset="-120"/>
                          <a:ea typeface="標楷體" panose="03000509000000000000" pitchFamily="65" charset="-120"/>
                          <a:cs typeface="Arial" pitchFamily="34" charset="0"/>
                        </a:rPr>
                        <a:t>半年型</a:t>
                      </a:r>
                      <a:endParaRPr lang="en-US" sz="2400" b="0" kern="1200" dirty="0">
                        <a:solidFill>
                          <a:schemeClr val="bg1"/>
                        </a:solidFill>
                        <a:latin typeface="標楷體" panose="03000509000000000000" pitchFamily="65" charset="-120"/>
                        <a:ea typeface="標楷體" panose="03000509000000000000" pitchFamily="65" charset="-12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vMerge="1">
                  <a:txBody>
                    <a:bodyPr/>
                    <a:lstStyle/>
                    <a:p>
                      <a:pPr marL="0" algn="ctr" defTabSz="914400" rtl="0" eaLnBrk="1" latinLnBrk="0" hangingPunct="1"/>
                      <a:endParaRPr lang="en-US" sz="1800" b="0" kern="1200" dirty="0">
                        <a:solidFill>
                          <a:srgbClr val="002060"/>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extLst>
                  <a:ext uri="{0D108BD9-81ED-4DB2-BD59-A6C34878D82A}">
                    <a16:rowId xmlns:a16="http://schemas.microsoft.com/office/drawing/2014/main" val="10001"/>
                  </a:ext>
                </a:extLst>
              </a:tr>
              <a:tr h="438587">
                <a:tc rowSpan="2">
                  <a:txBody>
                    <a:bodyPr/>
                    <a:lstStyle/>
                    <a:p>
                      <a:pPr marL="0" algn="ctr" defTabSz="914400" rtl="0" eaLnBrk="1" latinLnBrk="0" hangingPunct="1"/>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擔保品洗價</a:t>
                      </a:r>
                      <a:endParaRPr lang="en-US" sz="24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algn="ct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逐筆洗價</a:t>
                      </a:r>
                      <a:endParaRPr lang="zh-TW" altLang="en-US" dirty="0"/>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Wingdings"/>
                        <a:buNone/>
                        <a:tabLst/>
                        <a:defRPr/>
                      </a:pPr>
                      <a:r>
                        <a:rPr kumimoji="0" lang="zh-TW" altLang="en-US" sz="2000" b="0" i="0" u="none" strike="noStrike" kern="0" cap="none" spc="0" normalizeH="0" baseline="0" noProof="0" dirty="0">
                          <a:ln>
                            <a:noFill/>
                          </a:ln>
                          <a:solidFill>
                            <a:srgbClr val="000000">
                              <a:lumMod val="75000"/>
                              <a:lumOff val="25000"/>
                            </a:srgbClr>
                          </a:solidFill>
                          <a:effectLst/>
                          <a:uLnTx/>
                          <a:uFillTx/>
                          <a:latin typeface="標楷體" panose="03000509000000000000" pitchFamily="65" charset="-120"/>
                          <a:ea typeface="標楷體" panose="03000509000000000000" pitchFamily="65" charset="-120"/>
                          <a:cs typeface="Times New Roman"/>
                        </a:rPr>
                        <a:t>逐筆洗價</a:t>
                      </a:r>
                      <a:endParaRPr lang="zh-TW" altLang="en-US" dirty="0"/>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
                          <a:schemeClr val="tx1"/>
                        </a:buClr>
                        <a:buSzTx/>
                        <a:buFont typeface="Wingdings"/>
                        <a:buNone/>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逐筆洗價</a:t>
                      </a:r>
                      <a:endPar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整戶計算</a:t>
                      </a:r>
                      <a:endPar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08646"/>
                  </a:ext>
                </a:extLst>
              </a:tr>
              <a:tr h="2047672">
                <a:tc vMerge="1">
                  <a:txBody>
                    <a:bodyPr/>
                    <a:lstStyle/>
                    <a:p>
                      <a:pPr marL="0" algn="ctr" defTabSz="914400" rtl="0" eaLnBrk="1" latinLnBrk="0" hangingPunct="1"/>
                      <a:endParaRPr 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擔保品價值應維持借款金額之</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100%-130%</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rtl="0" eaLnBrk="1" latinLnBrk="0" hangingPunct="1">
                        <a:spcAft>
                          <a:spcPts val="0"/>
                        </a:spcAft>
                        <a:buFont typeface="Wingdings"/>
                        <a:buNone/>
                      </a:pPr>
                      <a:r>
                        <a:rPr lang="zh-TW" altLang="en-US" sz="2000" b="0" u="sng" kern="0" cap="none" spc="0" dirty="0">
                          <a:ln>
                            <a:noFill/>
                          </a:ln>
                          <a:solidFill>
                            <a:schemeClr val="tx1"/>
                          </a:solidFill>
                          <a:effectLst/>
                          <a:latin typeface="標楷體" panose="03000509000000000000" pitchFamily="65" charset="-120"/>
                          <a:ea typeface="標楷體" panose="03000509000000000000" pitchFamily="65" charset="-120"/>
                          <a:cs typeface="Times New Roman"/>
                        </a:rPr>
                        <a:t>認股借貸之股票無當日收盤價格者，以認購價格計算。</a:t>
                      </a:r>
                      <a:endParaRPr lang="en-US" altLang="zh-TW" sz="2000" b="0" u="sng" kern="0" cap="none" spc="0" dirty="0">
                        <a:ln>
                          <a:noFill/>
                        </a:ln>
                        <a:solidFill>
                          <a:schemeClr val="tx1"/>
                        </a:solidFill>
                        <a:effectLst/>
                        <a:latin typeface="標楷體" panose="03000509000000000000" pitchFamily="65" charset="-120"/>
                        <a:ea typeface="標楷體" panose="03000509000000000000" pitchFamily="65" charset="-120"/>
                        <a:cs typeface="Times New Roman"/>
                      </a:endParaRPr>
                    </a:p>
                    <a:p>
                      <a:pPr marL="0" lvl="0" indent="0" algn="l" defTabSz="914400" rtl="0" eaLnBrk="1" latinLnBrk="0" hangingPunct="1">
                        <a:spcAft>
                          <a:spcPts val="0"/>
                        </a:spcAft>
                        <a:buFont typeface="Wingdings"/>
                        <a:buNone/>
                      </a:pPr>
                      <a:r>
                        <a:rPr lang="zh-TW" altLang="en-US" sz="2000" b="0" u="sng" kern="0" cap="none" spc="0" dirty="0">
                          <a:ln>
                            <a:noFill/>
                          </a:ln>
                          <a:solidFill>
                            <a:schemeClr val="tx1"/>
                          </a:solidFill>
                          <a:effectLst/>
                          <a:latin typeface="標楷體" panose="03000509000000000000" pitchFamily="65" charset="-120"/>
                          <a:ea typeface="標楷體" panose="03000509000000000000" pitchFamily="65" charset="-120"/>
                          <a:cs typeface="Times New Roman"/>
                        </a:rPr>
                        <a:t>股款繳納截止日之次一營業日開始逐日計算。</a:t>
                      </a:r>
                      <a:endParaRPr lang="en-US" altLang="zh-TW" sz="2000" b="0" u="sng" kern="0" cap="none" spc="0" dirty="0">
                        <a:ln>
                          <a:noFill/>
                        </a:ln>
                        <a:solidFill>
                          <a:schemeClr val="tx1"/>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342900" lvl="0" indent="-342900" algn="just" defTabSz="914400" rtl="0" eaLnBrk="1" latinLnBrk="0" hangingPunct="1">
                        <a:spcAft>
                          <a:spcPts val="0"/>
                        </a:spcAft>
                        <a:buSzPct val="80000"/>
                        <a:buFont typeface="Wingdings" panose="05000000000000000000" pitchFamily="2" charset="2"/>
                        <a:buChar char="Ø"/>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上市</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櫃有價證券：當日收盤價</a:t>
                      </a:r>
                    </a:p>
                    <a:p>
                      <a:pPr marL="342900" lvl="0" indent="-342900" algn="just" defTabSz="914400" rtl="0" eaLnBrk="1" latinLnBrk="0" hangingPunct="1">
                        <a:spcAft>
                          <a:spcPts val="0"/>
                        </a:spcAft>
                        <a:buSzPct val="80000"/>
                        <a:buFont typeface="Wingdings" panose="05000000000000000000" pitchFamily="2" charset="2"/>
                        <a:buChar char="Ø"/>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中央登錄公債：面額</a:t>
                      </a:r>
                      <a:endParaRPr lang="zh-TW" altLang="zh-TW" sz="2000" b="0" kern="0" cap="none" spc="0" dirty="0">
                        <a:ln>
                          <a:noFill/>
                        </a:ln>
                        <a:solidFill>
                          <a:srgbClr val="FF0000"/>
                        </a:solidFill>
                        <a:effectLst/>
                        <a:latin typeface="標楷體" panose="03000509000000000000" pitchFamily="65" charset="-120"/>
                        <a:ea typeface="標楷體" panose="03000509000000000000" pitchFamily="65" charset="-120"/>
                        <a:cs typeface="Times New Roman"/>
                      </a:endParaRPr>
                    </a:p>
                    <a:p>
                      <a:pPr marL="342900" lvl="0" indent="-342900" algn="just" defTabSz="914400" rtl="0" eaLnBrk="1" latinLnBrk="0" hangingPunct="1">
                        <a:spcAft>
                          <a:spcPts val="0"/>
                        </a:spcAft>
                        <a:buSzPct val="80000"/>
                        <a:buFont typeface="Wingdings" panose="05000000000000000000" pitchFamily="2" charset="2"/>
                        <a:buChar char="Ø"/>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地方政府公債、普通公司債</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、有擔保之轉</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交</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換公司債</a:t>
                      </a: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及金融債：面額</a:t>
                      </a:r>
                      <a:endParaRPr lang="zh-TW" altLang="zh-TW" sz="2000" b="0" kern="0" cap="none" spc="0" dirty="0">
                        <a:ln>
                          <a:noFill/>
                        </a:ln>
                        <a:solidFill>
                          <a:srgbClr val="FF0000"/>
                        </a:solidFill>
                        <a:effectLst/>
                        <a:latin typeface="標楷體" panose="03000509000000000000" pitchFamily="65" charset="-120"/>
                        <a:ea typeface="標楷體" panose="03000509000000000000" pitchFamily="65" charset="-120"/>
                        <a:cs typeface="Times New Roman"/>
                      </a:endParaRPr>
                    </a:p>
                    <a:p>
                      <a:pPr marL="342900" lvl="0" indent="-342900" algn="just" defTabSz="914400" rtl="0" eaLnBrk="1" latinLnBrk="0" hangingPunct="1">
                        <a:spcAft>
                          <a:spcPts val="0"/>
                        </a:spcAft>
                        <a:buSzPct val="80000"/>
                        <a:buFont typeface="Wingdings" panose="05000000000000000000" pitchFamily="2" charset="2"/>
                        <a:buChar char="Ø"/>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開放式基金：前ㄧ日淨值</a:t>
                      </a:r>
                    </a:p>
                    <a:p>
                      <a:pPr marL="342900" lvl="0" indent="-342900" algn="just" defTabSz="914400" rtl="0" eaLnBrk="1" latinLnBrk="0" hangingPunct="1">
                        <a:spcAft>
                          <a:spcPts val="0"/>
                        </a:spcAft>
                        <a:buSzPct val="80000"/>
                        <a:buFont typeface="Wingdings" panose="05000000000000000000" pitchFamily="2" charset="2"/>
                        <a:buChar char="Ø"/>
                      </a:pPr>
                      <a:r>
                        <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黃金：收市均價</a:t>
                      </a:r>
                    </a:p>
                  </a:txBody>
                  <a:tcPr marL="108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775221645"/>
                  </a:ext>
                </a:extLst>
              </a:tr>
              <a:tr h="1968614">
                <a:tc>
                  <a:txBody>
                    <a:bodyPr/>
                    <a:lstStyle/>
                    <a:p>
                      <a:pPr marL="0" algn="ctr" defTabSz="914400" rtl="0" eaLnBrk="1" latinLnBrk="0" hangingPunct="1"/>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維持率</a:t>
                      </a:r>
                      <a: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t>(</a:t>
                      </a:r>
                      <a:r>
                        <a:rPr lang="zh-TW" altLang="en-US" sz="2400" b="1" kern="1200" dirty="0">
                          <a:solidFill>
                            <a:srgbClr val="004F8A"/>
                          </a:solidFill>
                          <a:latin typeface="標楷體" panose="03000509000000000000" pitchFamily="65" charset="-120"/>
                          <a:ea typeface="標楷體" panose="03000509000000000000" pitchFamily="65" charset="-120"/>
                          <a:cs typeface="Arial" pitchFamily="34" charset="0"/>
                        </a:rPr>
                        <a:t>不足</a:t>
                      </a:r>
                      <a:r>
                        <a:rPr lang="en-US" altLang="zh-TW" sz="2400" b="1" kern="1200" dirty="0">
                          <a:solidFill>
                            <a:srgbClr val="004F8A"/>
                          </a:solidFill>
                          <a:latin typeface="標楷體" panose="03000509000000000000" pitchFamily="65" charset="-120"/>
                          <a:ea typeface="標楷體" panose="03000509000000000000" pitchFamily="65" charset="-120"/>
                          <a:cs typeface="Arial" pitchFamily="34" charset="0"/>
                        </a:rPr>
                        <a:t>)</a:t>
                      </a:r>
                      <a:endParaRPr lang="en-US" sz="2400" b="1" kern="1200" dirty="0">
                        <a:solidFill>
                          <a:srgbClr val="004F8A"/>
                        </a:solidFill>
                        <a:latin typeface="標楷體" panose="03000509000000000000" pitchFamily="65" charset="-120"/>
                        <a:ea typeface="標楷體" panose="03000509000000000000" pitchFamily="65" charset="-120"/>
                        <a:cs typeface="Arial" pitchFamily="34" charset="0"/>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E0F2"/>
                    </a:solidFill>
                  </a:tcPr>
                </a:tc>
                <a:tc>
                  <a:txBody>
                    <a:bodyPr/>
                    <a:lstStyle/>
                    <a:p>
                      <a:pPr marL="0" lvl="0" indent="0" algn="ctr" defTabSz="914400" rtl="0" eaLnBrk="1" latinLnBrk="0" hangingPunct="1">
                        <a:spcAft>
                          <a:spcPts val="0"/>
                        </a:spcAft>
                        <a:buFont typeface="Wingdings"/>
                        <a:buNone/>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證券商</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得</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要求客戶另提合格擔保品</a:t>
                      </a: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lvl="0" indent="0" algn="l" defTabSz="914400" rtl="0" eaLnBrk="1" fontAlgn="auto" latinLnBrk="0" hangingPunct="1">
                        <a:lnSpc>
                          <a:spcPts val="3000"/>
                        </a:lnSpc>
                        <a:spcBef>
                          <a:spcPts val="0"/>
                        </a:spcBef>
                        <a:spcAft>
                          <a:spcPts val="0"/>
                        </a:spcAft>
                        <a:buClr>
                          <a:schemeClr val="tx1"/>
                        </a:buClr>
                        <a:buSzTx/>
                        <a:buFont typeface="+mj-lt"/>
                        <a:buNone/>
                        <a:tabLst/>
                        <a:defRPr/>
                      </a:pP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擔保維持率</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(X)</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低於</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130%</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追繳，通知後</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2</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日內</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補繳，</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457200" marR="0" lvl="0" indent="-457200" algn="l" defTabSz="914400" rtl="0" eaLnBrk="1" fontAlgn="auto" latinLnBrk="0" hangingPunct="1">
                        <a:lnSpc>
                          <a:spcPts val="3000"/>
                        </a:lnSpc>
                        <a:spcBef>
                          <a:spcPts val="0"/>
                        </a:spcBef>
                        <a:spcAft>
                          <a:spcPts val="0"/>
                        </a:spcAft>
                        <a:buClr>
                          <a:schemeClr val="tx1"/>
                        </a:buClr>
                        <a:buSzTx/>
                        <a:buFont typeface="+mj-lt"/>
                        <a:buAutoNum type="alphaUcPeriod"/>
                        <a:tabLst/>
                        <a:defRPr/>
                      </a:pP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X&lt;130%</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第三營業日起處分擔保品。 </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457200" marR="0" lvl="0" indent="-457200" algn="l" defTabSz="914400" rtl="0" eaLnBrk="1" fontAlgn="auto" latinLnBrk="0" hangingPunct="1">
                        <a:lnSpc>
                          <a:spcPts val="3000"/>
                        </a:lnSpc>
                        <a:spcBef>
                          <a:spcPts val="0"/>
                        </a:spcBef>
                        <a:spcAft>
                          <a:spcPts val="0"/>
                        </a:spcAft>
                        <a:buClr>
                          <a:schemeClr val="tx1"/>
                        </a:buClr>
                        <a:buSzTx/>
                        <a:buFont typeface="+mj-lt"/>
                        <a:buAutoNum type="alphaUcPeriod"/>
                        <a:tabLst/>
                        <a:defRPr/>
                      </a:pP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130%≦</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 </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X&lt;166%</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暫不處分，嗣後任一日低於</a:t>
                      </a:r>
                      <a:r>
                        <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130%</a:t>
                      </a:r>
                      <a:r>
                        <a:rPr lang="en-US" altLang="zh-TW" sz="2000" b="0" kern="0" cap="none" spc="0" baseline="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 </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當日下午即須補繳，否則處分。</a:t>
                      </a:r>
                      <a:endParaRPr lang="en-US"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p>
                      <a:pPr marL="457200" marR="0" lvl="0" indent="-457200" algn="l" defTabSz="914400" rtl="0" eaLnBrk="1" fontAlgn="auto" latinLnBrk="0" hangingPunct="1">
                        <a:lnSpc>
                          <a:spcPts val="3000"/>
                        </a:lnSpc>
                        <a:spcBef>
                          <a:spcPts val="0"/>
                        </a:spcBef>
                        <a:spcAft>
                          <a:spcPts val="0"/>
                        </a:spcAft>
                        <a:buClr>
                          <a:schemeClr val="tx1"/>
                        </a:buClr>
                        <a:buSzTx/>
                        <a:buFont typeface="+mj-lt"/>
                        <a:buAutoNum type="alphaUcPeriod"/>
                        <a:tabLst/>
                        <a:defRPr/>
                      </a:pP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X</a:t>
                      </a:r>
                      <a:r>
                        <a:rPr lang="zh-TW"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a:t>
                      </a:r>
                      <a:r>
                        <a:rPr lang="en-US" altLang="zh-TW"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166%</a:t>
                      </a:r>
                      <a:r>
                        <a:rPr lang="zh-TW" altLang="en-US" sz="2000" b="0" kern="0" cap="none" spc="0" dirty="0">
                          <a:ln>
                            <a:noFill/>
                          </a:ln>
                          <a:solidFill>
                            <a:srgbClr val="C00000"/>
                          </a:solidFill>
                          <a:effectLst/>
                          <a:latin typeface="標楷體" panose="03000509000000000000" pitchFamily="65" charset="-120"/>
                          <a:ea typeface="標楷體" panose="03000509000000000000" pitchFamily="65" charset="-120"/>
                          <a:cs typeface="Times New Roman"/>
                        </a:rPr>
                        <a:t>：</a:t>
                      </a:r>
                      <a:r>
                        <a:rPr lang="zh-TW" altLang="en-US"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rPr>
                        <a:t>取消追繳紀錄。</a:t>
                      </a:r>
                      <a:endPar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ts val="3000"/>
                        </a:lnSpc>
                        <a:spcBef>
                          <a:spcPts val="0"/>
                        </a:spcBef>
                        <a:spcAft>
                          <a:spcPts val="0"/>
                        </a:spcAft>
                        <a:buClr>
                          <a:schemeClr val="tx1"/>
                        </a:buClr>
                        <a:buSzTx/>
                        <a:buFont typeface="+mj-lt"/>
                        <a:buNone/>
                        <a:tabLst/>
                        <a:defRPr/>
                      </a:pPr>
                      <a:endParaRPr lang="zh-TW" altLang="zh-TW" sz="2000" b="0" kern="0" cap="none" spc="0" dirty="0">
                        <a:ln>
                          <a:noFill/>
                        </a:ln>
                        <a:solidFill>
                          <a:schemeClr val="tx1">
                            <a:lumMod val="75000"/>
                            <a:lumOff val="25000"/>
                          </a:schemeClr>
                        </a:solidFill>
                        <a:effectLst/>
                        <a:latin typeface="標楷體" panose="03000509000000000000" pitchFamily="65" charset="-120"/>
                        <a:ea typeface="標楷體" panose="03000509000000000000" pitchFamily="65" charset="-120"/>
                        <a:cs typeface="Times New Roman"/>
                      </a:endParaRPr>
                    </a:p>
                  </a:txBody>
                  <a:tcPr marL="108000" marR="72000" marT="72000" marB="72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lvl="0" indent="0" algn="ctr" defTabSz="914400" rtl="0" eaLnBrk="1" latinLnBrk="0" hangingPunct="1">
                        <a:spcAft>
                          <a:spcPts val="0"/>
                        </a:spcAft>
                        <a:buFont typeface="Wingdings"/>
                        <a:buNone/>
                      </a:pPr>
                      <a:endParaRPr lang="zh-TW" altLang="zh-TW" sz="2000" b="0" kern="0" cap="none" spc="0" dirty="0">
                        <a:ln>
                          <a:noFill/>
                        </a:ln>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108000" marR="72000" marT="72000" marB="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2655907816"/>
                  </a:ext>
                </a:extLst>
              </a:tr>
            </a:tbl>
          </a:graphicData>
        </a:graphic>
      </p:graphicFrame>
      <p:sp>
        <p:nvSpPr>
          <p:cNvPr id="4"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制度說明</a:t>
            </a:r>
          </a:p>
        </p:txBody>
      </p:sp>
    </p:spTree>
    <p:extLst>
      <p:ext uri="{BB962C8B-B14F-4D97-AF65-F5344CB8AC3E}">
        <p14:creationId xmlns:p14="http://schemas.microsoft.com/office/powerpoint/2010/main" val="4269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9552" y="1424452"/>
            <a:ext cx="10962640" cy="3893272"/>
          </a:xfrm>
        </p:spPr>
        <p:txBody>
          <a:bodyPr>
            <a:normAutofit fontScale="25000" lnSpcReduction="20000"/>
          </a:bodyPr>
          <a:lstStyle/>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一、最近期經會計師查核簽證之財務報告每股淨值不低於票面金額，且財務狀況符合證</a:t>
            </a:r>
            <a:endParaRPr lang="en-US" altLang="zh-TW" sz="8800" dirty="0">
              <a:latin typeface="標楷體" panose="03000509000000000000" pitchFamily="65" charset="-120"/>
              <a:ea typeface="標楷體" panose="03000509000000000000" pitchFamily="65" charset="-120"/>
            </a:endParaRP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  　券商管理規則之規定。</a:t>
            </a: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二、申請日前半年自有資本適足比率未低於百分之一百五十。</a:t>
            </a:r>
            <a:endParaRPr lang="en-US" altLang="zh-TW" sz="8800" dirty="0">
              <a:latin typeface="標楷體" panose="03000509000000000000" pitchFamily="65" charset="-120"/>
              <a:ea typeface="標楷體" panose="03000509000000000000" pitchFamily="65" charset="-120"/>
            </a:endParaRP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三、最近三個月未曾受本會依證券交易法第六十六條第一款所為之警告處分。</a:t>
            </a: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四、最近半年未曾受本會命令該證券商解除其董事、監察人或經理人職務處分，或撤換</a:t>
            </a:r>
            <a:endParaRPr lang="en-US" altLang="zh-TW" sz="8800" dirty="0">
              <a:latin typeface="標楷體" panose="03000509000000000000" pitchFamily="65" charset="-120"/>
              <a:ea typeface="標楷體" panose="03000509000000000000" pitchFamily="65" charset="-120"/>
            </a:endParaRP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    其負責人或其他有關人員之處分。</a:t>
            </a: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五、最近一年未曾受本會為停業之處分。</a:t>
            </a: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六、最近二年未曾受本會撤銷部分營業許可之處分。</a:t>
            </a: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七、最近一年未曾受臺灣證券交易所股份有限公司、財團法人中華民國 證券櫃檯買賣中</a:t>
            </a:r>
            <a:endParaRPr lang="en-US" altLang="zh-TW" sz="8800" dirty="0">
              <a:latin typeface="標楷體" panose="03000509000000000000" pitchFamily="65" charset="-120"/>
              <a:ea typeface="標楷體" panose="03000509000000000000" pitchFamily="65" charset="-120"/>
            </a:endParaRP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    心或臺灣期貨交易所股份有限公司依其章則為處以停止或限制買賣之處置。</a:t>
            </a:r>
            <a:endParaRPr lang="en-US" altLang="zh-TW" sz="8800" dirty="0">
              <a:latin typeface="標楷體" panose="03000509000000000000" pitchFamily="65" charset="-120"/>
              <a:ea typeface="標楷體" panose="03000509000000000000" pitchFamily="65" charset="-120"/>
            </a:endParaRPr>
          </a:p>
          <a:p>
            <a:pPr marL="0" indent="0">
              <a:spcBef>
                <a:spcPts val="0"/>
              </a:spcBef>
              <a:buSzPct val="100000"/>
              <a:buNone/>
            </a:pPr>
            <a:r>
              <a:rPr lang="zh-TW" altLang="en-US" sz="8800" dirty="0">
                <a:latin typeface="標楷體" panose="03000509000000000000" pitchFamily="65" charset="-120"/>
                <a:ea typeface="標楷體" panose="03000509000000000000" pitchFamily="65" charset="-120"/>
              </a:rPr>
              <a:t>八、其他經本會規定應具備之條件。</a:t>
            </a:r>
            <a:endParaRPr lang="en-US" altLang="zh-TW" sz="8800" dirty="0">
              <a:latin typeface="標楷體" panose="03000509000000000000" pitchFamily="65" charset="-120"/>
              <a:ea typeface="標楷體" panose="03000509000000000000" pitchFamily="65" charset="-120"/>
            </a:endParaRPr>
          </a:p>
          <a:p>
            <a:pPr marL="893763" indent="-893763" algn="ctr">
              <a:spcBef>
                <a:spcPts val="2400"/>
              </a:spcBef>
              <a:buNone/>
            </a:pPr>
            <a:r>
              <a:rPr lang="en-US" altLang="zh-TW" sz="8000" dirty="0">
                <a:solidFill>
                  <a:srgbClr val="336699"/>
                </a:solidFill>
                <a:latin typeface="標楷體" panose="03000509000000000000" pitchFamily="65" charset="-120"/>
                <a:ea typeface="標楷體" panose="03000509000000000000" pitchFamily="65" charset="-120"/>
              </a:rPr>
              <a:t> </a:t>
            </a:r>
            <a:endParaRPr lang="zh-TW" altLang="en-US" dirty="0">
              <a:solidFill>
                <a:srgbClr val="336699"/>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13</a:t>
            </a:fld>
            <a:endParaRPr lang="en-US"/>
          </a:p>
        </p:txBody>
      </p:sp>
      <p:sp>
        <p:nvSpPr>
          <p:cNvPr id="6"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證券商申請之資格條件</a:t>
            </a:r>
          </a:p>
        </p:txBody>
      </p:sp>
      <p:sp>
        <p:nvSpPr>
          <p:cNvPr id="7" name="文字方塊 6"/>
          <p:cNvSpPr txBox="1"/>
          <p:nvPr/>
        </p:nvSpPr>
        <p:spPr>
          <a:xfrm>
            <a:off x="1676401" y="5767636"/>
            <a:ext cx="7802136"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註：證券業務借貸款項、不限用途款項借貸業務申請之資格條件大致相同。</a:t>
            </a:r>
          </a:p>
        </p:txBody>
      </p:sp>
    </p:spTree>
    <p:extLst>
      <p:ext uri="{BB962C8B-B14F-4D97-AF65-F5344CB8AC3E}">
        <p14:creationId xmlns:p14="http://schemas.microsoft.com/office/powerpoint/2010/main" val="181375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0608" y="1263127"/>
            <a:ext cx="11144213" cy="5138580"/>
          </a:xfrm>
        </p:spPr>
        <p:txBody>
          <a:bodyPr>
            <a:normAutofit fontScale="25000" lnSpcReduction="20000"/>
          </a:bodyPr>
          <a:lstStyle/>
          <a:p>
            <a:pPr>
              <a:spcBef>
                <a:spcPts val="600"/>
              </a:spcBef>
              <a:buSzPct val="100000"/>
            </a:pPr>
            <a:r>
              <a:rPr lang="zh-TW" altLang="en-US" sz="9600" dirty="0">
                <a:latin typeface="標楷體" panose="03000509000000000000" pitchFamily="65" charset="-120"/>
                <a:ea typeface="標楷體" panose="03000509000000000000" pitchFamily="65" charset="-120"/>
              </a:rPr>
              <a:t>證券商辦理證券業務借貸款項之業務人員，應具備主管機關訂頒之「證券商負責人與業務人員管理規則」相關規定之資格。</a:t>
            </a:r>
          </a:p>
          <a:p>
            <a:pPr>
              <a:spcBef>
                <a:spcPts val="600"/>
              </a:spcBef>
              <a:buSzPct val="100000"/>
            </a:pPr>
            <a:r>
              <a:rPr lang="zh-TW" altLang="en-US" sz="9600" dirty="0">
                <a:latin typeface="標楷體" panose="03000509000000000000" pitchFamily="65" charset="-120"/>
                <a:ea typeface="標楷體" panose="03000509000000000000" pitchFamily="65" charset="-120"/>
              </a:rPr>
              <a:t>證券商辦理有價證券借貸管理辦法第</a:t>
            </a:r>
            <a:r>
              <a:rPr lang="en-US" altLang="zh-TW" sz="9600" dirty="0">
                <a:latin typeface="標楷體" panose="03000509000000000000" pitchFamily="65" charset="-120"/>
                <a:ea typeface="標楷體" panose="03000509000000000000" pitchFamily="65" charset="-120"/>
              </a:rPr>
              <a:t>5</a:t>
            </a:r>
            <a:r>
              <a:rPr lang="zh-TW" altLang="en-US" sz="9600" dirty="0">
                <a:latin typeface="標楷體" panose="03000509000000000000" pitchFamily="65" charset="-120"/>
                <a:ea typeface="標楷體" panose="03000509000000000000" pitchFamily="65" charset="-120"/>
              </a:rPr>
              <a:t>條</a:t>
            </a:r>
          </a:p>
          <a:p>
            <a:pPr marL="288000" indent="0">
              <a:spcBef>
                <a:spcPts val="600"/>
              </a:spcBef>
              <a:buSzPct val="100000"/>
              <a:buNone/>
            </a:pPr>
            <a:r>
              <a:rPr lang="zh-TW" altLang="en-US" sz="9600" dirty="0">
                <a:latin typeface="標楷體" panose="03000509000000000000" pitchFamily="65" charset="-120"/>
                <a:ea typeface="標楷體" panose="03000509000000000000" pitchFamily="65" charset="-120"/>
              </a:rPr>
              <a:t>證券商辦理有價證券借貸業務之主管及業務人員應經主管機關認可機構訓練並測驗合格。</a:t>
            </a:r>
          </a:p>
          <a:p>
            <a:pPr marL="288000" indent="0">
              <a:spcBef>
                <a:spcPts val="600"/>
              </a:spcBef>
              <a:buSzPct val="100000"/>
              <a:buNone/>
            </a:pPr>
            <a:r>
              <a:rPr lang="zh-TW" altLang="en-US" sz="9600" dirty="0">
                <a:latin typeface="標楷體" panose="03000509000000000000" pitchFamily="65" charset="-120"/>
                <a:ea typeface="標楷體" panose="03000509000000000000" pitchFamily="65" charset="-120"/>
              </a:rPr>
              <a:t>前項</a:t>
            </a:r>
            <a:r>
              <a:rPr lang="zh-TW" altLang="en-US" sz="9600" dirty="0">
                <a:solidFill>
                  <a:srgbClr val="C00000"/>
                </a:solidFill>
                <a:latin typeface="標楷體" panose="03000509000000000000" pitchFamily="65" charset="-120"/>
                <a:ea typeface="標楷體" panose="03000509000000000000" pitchFamily="65" charset="-120"/>
              </a:rPr>
              <a:t>辦理有價證券借貸業務之業務人員得兼辦有價證券買賣融資融券及證券業務借貸款項之業務。</a:t>
            </a:r>
          </a:p>
          <a:p>
            <a:pPr>
              <a:spcBef>
                <a:spcPts val="600"/>
              </a:spcBef>
              <a:buSzPct val="100000"/>
            </a:pPr>
            <a:r>
              <a:rPr lang="zh-TW" altLang="en-US" sz="9600" dirty="0">
                <a:latin typeface="標楷體" panose="03000509000000000000" pitchFamily="65" charset="-120"/>
                <a:ea typeface="標楷體" panose="03000509000000000000" pitchFamily="65" charset="-120"/>
              </a:rPr>
              <a:t>證券商辦理有價證券買賣融資融券管理辦法第</a:t>
            </a:r>
            <a:r>
              <a:rPr lang="en-US" altLang="zh-TW" sz="9600" dirty="0">
                <a:latin typeface="標楷體" panose="03000509000000000000" pitchFamily="65" charset="-120"/>
                <a:ea typeface="標楷體" panose="03000509000000000000" pitchFamily="65" charset="-120"/>
              </a:rPr>
              <a:t>4</a:t>
            </a:r>
            <a:r>
              <a:rPr lang="zh-TW" altLang="en-US" sz="9600" dirty="0">
                <a:latin typeface="標楷體" panose="03000509000000000000" pitchFamily="65" charset="-120"/>
                <a:ea typeface="標楷體" panose="03000509000000000000" pitchFamily="65" charset="-120"/>
              </a:rPr>
              <a:t>條</a:t>
            </a:r>
          </a:p>
          <a:p>
            <a:pPr marL="288000" indent="0">
              <a:spcBef>
                <a:spcPts val="600"/>
              </a:spcBef>
              <a:buSzPct val="100000"/>
              <a:buNone/>
            </a:pPr>
            <a:r>
              <a:rPr lang="zh-TW" altLang="en-US" sz="9600" dirty="0">
                <a:latin typeface="標楷體" panose="03000509000000000000" pitchFamily="65" charset="-120"/>
                <a:ea typeface="標楷體" panose="03000509000000000000" pitchFamily="65" charset="-120"/>
              </a:rPr>
              <a:t>證券商辦理有價證券買賣融資融券，應訂定內部控制制度，並設置專責單位，指派業務人員承辦業務。</a:t>
            </a:r>
          </a:p>
          <a:p>
            <a:pPr marL="288000" indent="0">
              <a:spcBef>
                <a:spcPts val="600"/>
              </a:spcBef>
              <a:buSzPct val="100000"/>
              <a:buNone/>
            </a:pPr>
            <a:r>
              <a:rPr lang="zh-TW" altLang="en-US" sz="9600" dirty="0">
                <a:latin typeface="標楷體" panose="03000509000000000000" pitchFamily="65" charset="-120"/>
                <a:ea typeface="標楷體" panose="03000509000000000000" pitchFamily="65" charset="-120"/>
              </a:rPr>
              <a:t>第一項</a:t>
            </a:r>
            <a:r>
              <a:rPr lang="zh-TW" altLang="en-US" sz="9600" dirty="0">
                <a:solidFill>
                  <a:srgbClr val="C00000"/>
                </a:solidFill>
                <a:latin typeface="標楷體" panose="03000509000000000000" pitchFamily="65" charset="-120"/>
                <a:ea typeface="標楷體" panose="03000509000000000000" pitchFamily="65" charset="-120"/>
              </a:rPr>
              <a:t>業務之主管及業務人員應經主管機關認可機構訓練及測驗合格，並得兼辦證券業務借貸款項及有價證券借貸之業務。</a:t>
            </a:r>
          </a:p>
          <a:p>
            <a:endParaRPr lang="zh-TW" altLang="en-US"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14</a:t>
            </a:fld>
            <a:endParaRPr lang="en-US"/>
          </a:p>
        </p:txBody>
      </p:sp>
      <p:sp>
        <p:nvSpPr>
          <p:cNvPr id="5"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證券商業務人員之資格條件</a:t>
            </a:r>
          </a:p>
        </p:txBody>
      </p:sp>
    </p:spTree>
    <p:extLst>
      <p:ext uri="{BB962C8B-B14F-4D97-AF65-F5344CB8AC3E}">
        <p14:creationId xmlns:p14="http://schemas.microsoft.com/office/powerpoint/2010/main" val="187060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15</a:t>
            </a:fld>
            <a:endParaRPr lang="en-US"/>
          </a:p>
        </p:txBody>
      </p:sp>
      <p:sp>
        <p:nvSpPr>
          <p:cNvPr id="3" name="內容版面配置區 4"/>
          <p:cNvSpPr txBox="1">
            <a:spLocks/>
          </p:cNvSpPr>
          <p:nvPr/>
        </p:nvSpPr>
        <p:spPr>
          <a:xfrm>
            <a:off x="1028856" y="1726673"/>
            <a:ext cx="10730880" cy="4194733"/>
          </a:xfrm>
          <a:prstGeom prst="rect">
            <a:avLst/>
          </a:prstGeom>
          <a:ln>
            <a:noFill/>
          </a:ln>
        </p:spPr>
        <p:txBody>
          <a:bodyPr/>
          <a:lstStyle>
            <a:lvl1pPr marL="171450" indent="-171450" algn="l" defTabSz="685800" rtl="0" eaLnBrk="1" latinLnBrk="0" hangingPunct="1">
              <a:lnSpc>
                <a:spcPct val="120000"/>
              </a:lnSpc>
              <a:spcBef>
                <a:spcPts val="750"/>
              </a:spcBef>
              <a:buClr>
                <a:schemeClr val="tx1"/>
              </a:buClr>
              <a:buSzPct val="75000"/>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Clr>
                <a:schemeClr val="tx1"/>
              </a:buClr>
              <a:buSzPct val="75000"/>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Clr>
                <a:schemeClr val="tx1"/>
              </a:buClr>
              <a:buSzPct val="75000"/>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Clr>
                <a:schemeClr val="tx1"/>
              </a:buClr>
              <a:buSzPct val="75000"/>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Clr>
                <a:schemeClr val="tx1"/>
              </a:buClr>
              <a:buSzPct val="75000"/>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zh-TW" altLang="en-US" sz="2400" dirty="0">
                <a:latin typeface="標楷體" panose="03000509000000000000" pitchFamily="65" charset="-120"/>
                <a:ea typeface="標楷體" panose="03000509000000000000" pitchFamily="65" charset="-120"/>
              </a:rPr>
              <a:t>一、證券業務借貸款項</a:t>
            </a:r>
            <a:endParaRPr lang="en-US" altLang="zh-TW" sz="2400" dirty="0">
              <a:latin typeface="標楷體" panose="03000509000000000000" pitchFamily="65" charset="-120"/>
              <a:ea typeface="標楷體" panose="03000509000000000000" pitchFamily="65" charset="-120"/>
            </a:endParaRPr>
          </a:p>
          <a:p>
            <a:pPr marL="857250" lvl="1" indent="-457200">
              <a:lnSpc>
                <a:spcPct val="100000"/>
              </a:lnSpc>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證交法</a:t>
            </a:r>
            <a:r>
              <a:rPr lang="zh-TW" altLang="en-US" sz="2400" dirty="0">
                <a:solidFill>
                  <a:srgbClr val="C00000"/>
                </a:solidFill>
                <a:latin typeface="標楷體" panose="03000509000000000000" pitchFamily="65" charset="-120"/>
                <a:ea typeface="標楷體" panose="03000509000000000000" pitchFamily="65" charset="-120"/>
              </a:rPr>
              <a:t>第</a:t>
            </a:r>
            <a:r>
              <a:rPr lang="en-US" altLang="zh-TW" sz="2400" dirty="0">
                <a:solidFill>
                  <a:srgbClr val="C00000"/>
                </a:solidFill>
                <a:latin typeface="標楷體" panose="03000509000000000000" pitchFamily="65" charset="-120"/>
                <a:ea typeface="標楷體" panose="03000509000000000000" pitchFamily="65" charset="-120"/>
              </a:rPr>
              <a:t>60</a:t>
            </a:r>
            <a:r>
              <a:rPr lang="zh-TW" altLang="en-US" sz="2400" dirty="0">
                <a:solidFill>
                  <a:srgbClr val="C00000"/>
                </a:solidFill>
                <a:latin typeface="標楷體" panose="03000509000000000000" pitchFamily="65" charset="-120"/>
                <a:ea typeface="標楷體" panose="03000509000000000000" pitchFamily="65" charset="-120"/>
              </a:rPr>
              <a:t>條</a:t>
            </a:r>
            <a:endParaRPr lang="en-US" altLang="zh-TW" sz="2400" strike="sngStrike" dirty="0">
              <a:solidFill>
                <a:srgbClr val="FF0000"/>
              </a:solidFill>
              <a:highlight>
                <a:srgbClr val="FFFF00"/>
              </a:highlight>
              <a:latin typeface="標楷體" panose="03000509000000000000" pitchFamily="65" charset="-120"/>
              <a:ea typeface="標楷體" panose="03000509000000000000" pitchFamily="65" charset="-120"/>
            </a:endParaRPr>
          </a:p>
          <a:p>
            <a:pPr marL="857250" lvl="1" indent="-457200">
              <a:lnSpc>
                <a:spcPct val="100000"/>
              </a:lnSpc>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證券商辦理證券業務借貸款項管理辦法</a:t>
            </a:r>
          </a:p>
          <a:p>
            <a:pPr marL="857250" lvl="1" indent="-457200">
              <a:lnSpc>
                <a:spcPct val="100000"/>
              </a:lnSpc>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證券商辦理證券業務借貸款項操作辦法</a:t>
            </a:r>
            <a:endParaRPr lang="en-US" altLang="zh-TW" sz="2400" dirty="0">
              <a:latin typeface="標楷體" panose="03000509000000000000" pitchFamily="65" charset="-120"/>
              <a:ea typeface="標楷體" panose="03000509000000000000" pitchFamily="65" charset="-120"/>
            </a:endParaRPr>
          </a:p>
          <a:p>
            <a:pPr marL="0" indent="0">
              <a:lnSpc>
                <a:spcPct val="100000"/>
              </a:lnSpc>
              <a:spcBef>
                <a:spcPts val="600"/>
              </a:spcBef>
              <a:buFont typeface="Arial" panose="020B0604020202020204" pitchFamily="34" charset="0"/>
              <a:buNone/>
            </a:pPr>
            <a:r>
              <a:rPr lang="zh-TW" altLang="en-US" sz="2400" dirty="0">
                <a:latin typeface="標楷體" panose="03000509000000000000" pitchFamily="65" charset="-120"/>
                <a:ea typeface="標楷體" panose="03000509000000000000" pitchFamily="65" charset="-120"/>
              </a:rPr>
              <a:t>二、不限用途款項借貸</a:t>
            </a:r>
            <a:endParaRPr lang="en-US" altLang="zh-TW" sz="2400" dirty="0">
              <a:latin typeface="標楷體" panose="03000509000000000000" pitchFamily="65" charset="-120"/>
              <a:ea typeface="標楷體" panose="03000509000000000000" pitchFamily="65" charset="-120"/>
            </a:endParaRPr>
          </a:p>
          <a:p>
            <a:pPr marL="857250" lvl="1" indent="-457200">
              <a:lnSpc>
                <a:spcPct val="100000"/>
              </a:lnSpc>
              <a:spcBef>
                <a:spcPts val="600"/>
              </a:spcBef>
              <a:buFont typeface="+mj-lt"/>
              <a:buAutoNum type="arabicPeriod"/>
            </a:pPr>
            <a:r>
              <a:rPr lang="zh-TW" altLang="en-US" sz="2400" dirty="0">
                <a:solidFill>
                  <a:srgbClr val="C00000"/>
                </a:solidFill>
                <a:latin typeface="標楷體" panose="03000509000000000000" pitchFamily="65" charset="-120"/>
                <a:ea typeface="標楷體" panose="03000509000000000000" pitchFamily="65" charset="-120"/>
              </a:rPr>
              <a:t>證交法第</a:t>
            </a:r>
            <a:r>
              <a:rPr lang="en-US" altLang="zh-TW" sz="2400" dirty="0">
                <a:solidFill>
                  <a:srgbClr val="C00000"/>
                </a:solidFill>
                <a:latin typeface="標楷體" panose="03000509000000000000" pitchFamily="65" charset="-120"/>
                <a:ea typeface="標楷體" panose="03000509000000000000" pitchFamily="65" charset="-120"/>
              </a:rPr>
              <a:t>45</a:t>
            </a:r>
            <a:r>
              <a:rPr lang="zh-TW" altLang="en-US" sz="2400" dirty="0">
                <a:solidFill>
                  <a:srgbClr val="C00000"/>
                </a:solidFill>
                <a:latin typeface="標楷體" panose="03000509000000000000" pitchFamily="65" charset="-120"/>
                <a:ea typeface="標楷體" panose="03000509000000000000" pitchFamily="65" charset="-120"/>
              </a:rPr>
              <a:t>條</a:t>
            </a:r>
            <a:r>
              <a:rPr lang="zh-TW" altLang="en-US" sz="2400" dirty="0">
                <a:latin typeface="標楷體" panose="03000509000000000000" pitchFamily="65" charset="-120"/>
                <a:ea typeface="標楷體" panose="03000509000000000000" pitchFamily="65" charset="-120"/>
              </a:rPr>
              <a:t>但書</a:t>
            </a:r>
            <a:endParaRPr lang="en-US" altLang="zh-TW" sz="2400" strike="sngStrike" dirty="0">
              <a:solidFill>
                <a:srgbClr val="FF0000"/>
              </a:solidFill>
              <a:highlight>
                <a:srgbClr val="FFFF00"/>
              </a:highlight>
              <a:latin typeface="標楷體" panose="03000509000000000000" pitchFamily="65" charset="-120"/>
              <a:ea typeface="標楷體" panose="03000509000000000000" pitchFamily="65" charset="-120"/>
            </a:endParaRPr>
          </a:p>
          <a:p>
            <a:pPr marL="857250" lvl="1" indent="-457200">
              <a:lnSpc>
                <a:spcPct val="100000"/>
              </a:lnSpc>
              <a:spcBef>
                <a:spcPts val="600"/>
              </a:spcBef>
              <a:buFont typeface="+mj-lt"/>
              <a:buAutoNum type="arabicPeriod"/>
            </a:pPr>
            <a:r>
              <a:rPr lang="zh-TW" altLang="en-US" sz="2400" dirty="0">
                <a:solidFill>
                  <a:srgbClr val="C00000"/>
                </a:solidFill>
                <a:latin typeface="標楷體" panose="03000509000000000000" pitchFamily="65" charset="-120"/>
                <a:ea typeface="標楷體" panose="03000509000000000000" pitchFamily="65" charset="-120"/>
              </a:rPr>
              <a:t>金管會</a:t>
            </a:r>
            <a:r>
              <a:rPr lang="en-US" altLang="zh-TW" sz="2400" dirty="0">
                <a:solidFill>
                  <a:srgbClr val="C00000"/>
                </a:solidFill>
                <a:latin typeface="標楷體" panose="03000509000000000000" pitchFamily="65" charset="-120"/>
                <a:ea typeface="標楷體" panose="03000509000000000000" pitchFamily="65" charset="-120"/>
              </a:rPr>
              <a:t>110.12.28</a:t>
            </a:r>
            <a:r>
              <a:rPr lang="zh-TW" altLang="en-US" sz="2400" dirty="0">
                <a:solidFill>
                  <a:srgbClr val="C00000"/>
                </a:solidFill>
                <a:latin typeface="標楷體" panose="03000509000000000000" pitchFamily="65" charset="-120"/>
                <a:ea typeface="標楷體" panose="03000509000000000000" pitchFamily="65" charset="-120"/>
              </a:rPr>
              <a:t> 金管證券字第</a:t>
            </a:r>
            <a:r>
              <a:rPr lang="en-US" altLang="zh-TW" sz="2400" dirty="0">
                <a:solidFill>
                  <a:srgbClr val="C00000"/>
                </a:solidFill>
                <a:latin typeface="標楷體" panose="03000509000000000000" pitchFamily="65" charset="-120"/>
                <a:ea typeface="標楷體" panose="03000509000000000000" pitchFamily="65" charset="-120"/>
              </a:rPr>
              <a:t>1100365649</a:t>
            </a:r>
            <a:r>
              <a:rPr lang="zh-TW" altLang="en-US" sz="2400" dirty="0">
                <a:solidFill>
                  <a:srgbClr val="C00000"/>
                </a:solidFill>
                <a:latin typeface="標楷體" panose="03000509000000000000" pitchFamily="65" charset="-120"/>
                <a:ea typeface="標楷體" panose="03000509000000000000" pitchFamily="65" charset="-120"/>
              </a:rPr>
              <a:t>號令</a:t>
            </a:r>
            <a:endParaRPr lang="en-US" altLang="zh-TW" sz="2400" dirty="0">
              <a:solidFill>
                <a:srgbClr val="C00000"/>
              </a:solidFill>
              <a:latin typeface="標楷體" panose="03000509000000000000" pitchFamily="65" charset="-120"/>
              <a:ea typeface="標楷體" panose="03000509000000000000" pitchFamily="65" charset="-120"/>
            </a:endParaRPr>
          </a:p>
          <a:p>
            <a:pPr marL="857250" lvl="1" indent="-457200">
              <a:lnSpc>
                <a:spcPct val="100000"/>
              </a:lnSpc>
              <a:spcBef>
                <a:spcPts val="600"/>
              </a:spcBef>
              <a:buFont typeface="+mj-lt"/>
              <a:buAutoNum type="arabicPeriod"/>
            </a:pPr>
            <a:r>
              <a:rPr lang="zh-TW" altLang="en-US" sz="2400" dirty="0">
                <a:latin typeface="標楷體" panose="03000509000000000000" pitchFamily="65" charset="-120"/>
                <a:ea typeface="標楷體" panose="03000509000000000000" pitchFamily="65" charset="-120"/>
              </a:rPr>
              <a:t>證券商辦理不限用途款項借貸業務操作辦法</a:t>
            </a:r>
            <a:endParaRPr lang="en-US" altLang="zh-TW" sz="2400" dirty="0">
              <a:latin typeface="標楷體" panose="03000509000000000000" pitchFamily="65" charset="-120"/>
              <a:ea typeface="標楷體" panose="03000509000000000000" pitchFamily="65" charset="-120"/>
            </a:endParaRPr>
          </a:p>
          <a:p>
            <a:pPr marL="400050" lvl="1" indent="0">
              <a:lnSpc>
                <a:spcPct val="100000"/>
              </a:lnSpc>
              <a:spcBef>
                <a:spcPts val="600"/>
              </a:spcBef>
              <a:buFont typeface="Arial" panose="020B0604020202020204" pitchFamily="34" charset="0"/>
              <a:buNone/>
            </a:pPr>
            <a:endParaRPr lang="en-US" altLang="zh-TW" sz="2400" dirty="0"/>
          </a:p>
          <a:p>
            <a:pPr marL="400050" lvl="1" indent="0">
              <a:buFont typeface="Arial" panose="020B0604020202020204" pitchFamily="34" charset="0"/>
              <a:buNone/>
            </a:pPr>
            <a:endParaRPr lang="zh-TW" altLang="en-US" sz="2800" dirty="0"/>
          </a:p>
        </p:txBody>
      </p:sp>
      <p:sp>
        <p:nvSpPr>
          <p:cNvPr id="4"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0587BB"/>
                </a:solidFill>
                <a:latin typeface="標楷體" panose="03000509000000000000" pitchFamily="65" charset="-120"/>
                <a:ea typeface="標楷體" panose="03000509000000000000" pitchFamily="65" charset="-120"/>
                <a:cs typeface="+mj-cs"/>
              </a:rPr>
              <a:t>貳、相關法規  </a:t>
            </a:r>
            <a:r>
              <a:rPr lang="zh-TW" altLang="en-US" sz="3900" b="1" dirty="0">
                <a:latin typeface="標楷體" panose="03000509000000000000" pitchFamily="65" charset="-120"/>
                <a:ea typeface="標楷體" panose="03000509000000000000" pitchFamily="65" charset="-120"/>
                <a:cs typeface="+mj-cs"/>
              </a:rPr>
              <a:t>法源依據</a:t>
            </a:r>
          </a:p>
        </p:txBody>
      </p:sp>
    </p:spTree>
    <p:extLst>
      <p:ext uri="{BB962C8B-B14F-4D97-AF65-F5344CB8AC3E}">
        <p14:creationId xmlns:p14="http://schemas.microsoft.com/office/powerpoint/2010/main" val="95918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16</a:t>
            </a:fld>
            <a:endParaRPr lang="en-US"/>
          </a:p>
        </p:txBody>
      </p:sp>
      <p:sp>
        <p:nvSpPr>
          <p:cNvPr id="3" name="矩形 2"/>
          <p:cNvSpPr/>
          <p:nvPr/>
        </p:nvSpPr>
        <p:spPr>
          <a:xfrm>
            <a:off x="766818" y="2299110"/>
            <a:ext cx="10805021" cy="3785652"/>
          </a:xfrm>
          <a:prstGeom prst="rect">
            <a:avLst/>
          </a:prstGeom>
        </p:spPr>
        <p:txBody>
          <a:bodyPr wrap="square">
            <a:spAutoFit/>
          </a:bodyPr>
          <a:lstStyle/>
          <a:p>
            <a:r>
              <a:rPr lang="zh-TW" altLang="en-US" sz="2000" dirty="0">
                <a:latin typeface="標楷體" panose="03000509000000000000" pitchFamily="65" charset="-120"/>
                <a:ea typeface="標楷體" panose="03000509000000000000" pitchFamily="65" charset="-120"/>
              </a:rPr>
              <a:t>證券商辦理不限用途款項借貸業務，應遵循下列事項：</a:t>
            </a:r>
            <a:endParaRPr lang="en-US" altLang="zh-TW" sz="2000" dirty="0">
              <a:latin typeface="標楷體" panose="03000509000000000000" pitchFamily="65" charset="-120"/>
              <a:ea typeface="標楷體" panose="03000509000000000000" pitchFamily="65" charset="-120"/>
            </a:endParaRPr>
          </a:p>
          <a:p>
            <a:pPr marL="446088" indent="-446088">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擔保品範圍以下列為限：</a:t>
            </a:r>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上市或上櫃有價證券。</a:t>
            </a: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國內募集投資國內之證券投資信託基金或期貨信託基金受益憑證。</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中央政府債券。</a:t>
            </a: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登錄櫃檯買賣之黃金現貨。</a:t>
            </a: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應收在途交割款債權。</a:t>
            </a:r>
            <a:r>
              <a:rPr lang="en-US" altLang="zh-TW" sz="2000" dirty="0">
                <a:latin typeface="標楷體" panose="03000509000000000000" pitchFamily="65" charset="-120"/>
                <a:ea typeface="標楷體" panose="03000509000000000000" pitchFamily="65" charset="-120"/>
              </a:rPr>
              <a:t>6.</a:t>
            </a:r>
            <a:r>
              <a:rPr lang="zh-TW" altLang="en-US" sz="2000" dirty="0">
                <a:latin typeface="標楷體" panose="03000509000000000000" pitchFamily="65" charset="-120"/>
                <a:ea typeface="標楷體" panose="03000509000000000000" pitchFamily="65" charset="-120"/>
              </a:rPr>
              <a:t>其他經主管機關核准之擔保品。</a:t>
            </a:r>
          </a:p>
          <a:p>
            <a:pPr marL="446088" indent="-446088">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款項借貸期限、借貸比率、擔保維持率、擔保處分、客戶授信額度、擔保品管理及運用等，準用證券商辦理證券業務借貸款項管理辦法第八條、第九條及第十一條至第十六條之規定。但以應收在途交割款債權為擔保者，其借貸期限以二個營業日為限。</a:t>
            </a:r>
          </a:p>
          <a:p>
            <a:pPr marL="446088" indent="-446088">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對客戶款項借貸總金額，加計辦理證券業務借貸款項融通總金額及有價證券買賣融資融券融資總金額，不得超過其淨值百分之四百；並應符合證券商管理規則第十三條規定。</a:t>
            </a:r>
          </a:p>
          <a:p>
            <a:pPr marL="446088" indent="-446088">
              <a:buFont typeface="Arial" panose="020B0604020202020204" pitchFamily="34" charset="0"/>
              <a:buChar char="•"/>
            </a:pPr>
            <a:r>
              <a:rPr lang="zh-TW" altLang="en-US" sz="2000" dirty="0">
                <a:latin typeface="標楷體" panose="03000509000000000000" pitchFamily="65" charset="-120"/>
                <a:ea typeface="標楷體" panose="03000509000000000000" pitchFamily="65" charset="-120"/>
              </a:rPr>
              <a:t>證券商經本會核准辦理不限用途款項借貸業務後，自有資本適足比率連續二個月低於百分之一百五十者，應停止辦理本項業務，俟連續三個月符合規定並報經本會核准後，始得恢復；其已獲准辦理而尚未辦理者，亦同。</a:t>
            </a:r>
          </a:p>
        </p:txBody>
      </p:sp>
      <p:sp>
        <p:nvSpPr>
          <p:cNvPr id="5" name="文字版面配置區 3"/>
          <p:cNvSpPr txBox="1">
            <a:spLocks/>
          </p:cNvSpPr>
          <p:nvPr/>
        </p:nvSpPr>
        <p:spPr>
          <a:xfrm>
            <a:off x="1064627" y="674703"/>
            <a:ext cx="10209402" cy="1251751"/>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TW" altLang="en-US" sz="3200" b="1" dirty="0">
                <a:solidFill>
                  <a:srgbClr val="E7E6E6">
                    <a:lumMod val="25000"/>
                  </a:srgbClr>
                </a:solidFill>
                <a:latin typeface="標楷體" panose="03000509000000000000" pitchFamily="65" charset="-120"/>
                <a:ea typeface="標楷體" panose="03000509000000000000" pitchFamily="65" charset="-120"/>
                <a:cs typeface="+mj-cs"/>
              </a:rPr>
              <a:t>金管會</a:t>
            </a:r>
            <a:r>
              <a:rPr lang="en-US" altLang="zh-TW" sz="3200" b="1" dirty="0">
                <a:solidFill>
                  <a:srgbClr val="E7E6E6">
                    <a:lumMod val="25000"/>
                  </a:srgbClr>
                </a:solidFill>
                <a:latin typeface="標楷體" panose="03000509000000000000" pitchFamily="65" charset="-120"/>
                <a:ea typeface="標楷體" panose="03000509000000000000" pitchFamily="65" charset="-120"/>
                <a:cs typeface="+mj-cs"/>
              </a:rPr>
              <a:t>110.12.28</a:t>
            </a:r>
            <a:r>
              <a:rPr lang="zh-TW" altLang="en-US" sz="3200" b="1" dirty="0">
                <a:solidFill>
                  <a:srgbClr val="E7E6E6">
                    <a:lumMod val="25000"/>
                  </a:srgbClr>
                </a:solidFill>
                <a:latin typeface="標楷體" panose="03000509000000000000" pitchFamily="65" charset="-120"/>
                <a:ea typeface="標楷體" panose="03000509000000000000" pitchFamily="65" charset="-120"/>
                <a:cs typeface="+mj-cs"/>
              </a:rPr>
              <a:t>金管證券字第</a:t>
            </a:r>
            <a:r>
              <a:rPr lang="en-US" altLang="zh-TW" sz="3200" b="1" dirty="0">
                <a:solidFill>
                  <a:srgbClr val="E7E6E6">
                    <a:lumMod val="25000"/>
                  </a:srgbClr>
                </a:solidFill>
                <a:latin typeface="標楷體" panose="03000509000000000000" pitchFamily="65" charset="-120"/>
                <a:ea typeface="標楷體" panose="03000509000000000000" pitchFamily="65" charset="-120"/>
                <a:cs typeface="+mj-cs"/>
              </a:rPr>
              <a:t>1100365649</a:t>
            </a:r>
            <a:r>
              <a:rPr lang="zh-TW" altLang="en-US" sz="3200" b="1" dirty="0">
                <a:solidFill>
                  <a:srgbClr val="E7E6E6">
                    <a:lumMod val="25000"/>
                  </a:srgbClr>
                </a:solidFill>
                <a:latin typeface="標楷體" panose="03000509000000000000" pitchFamily="65" charset="-120"/>
                <a:ea typeface="標楷體" panose="03000509000000000000" pitchFamily="65" charset="-120"/>
                <a:cs typeface="+mj-cs"/>
              </a:rPr>
              <a:t>號令</a:t>
            </a:r>
          </a:p>
          <a:p>
            <a:pPr marL="0" indent="0" algn="ctr">
              <a:lnSpc>
                <a:spcPct val="100000"/>
              </a:lnSpc>
              <a:spcBef>
                <a:spcPts val="1200"/>
              </a:spcBef>
              <a:buNone/>
            </a:pPr>
            <a:r>
              <a:rPr lang="zh-TW" altLang="en-US" sz="3200" b="1" dirty="0">
                <a:solidFill>
                  <a:srgbClr val="E7E6E6">
                    <a:lumMod val="25000"/>
                  </a:srgbClr>
                </a:solidFill>
                <a:latin typeface="標楷體" panose="03000509000000000000" pitchFamily="65" charset="-120"/>
                <a:ea typeface="標楷體" panose="03000509000000000000" pitchFamily="65" charset="-120"/>
                <a:cs typeface="+mj-cs"/>
              </a:rPr>
              <a:t>不限用途款項借貸業務準用證券業務借貸款項規定</a:t>
            </a:r>
          </a:p>
        </p:txBody>
      </p:sp>
    </p:spTree>
    <p:extLst>
      <p:ext uri="{BB962C8B-B14F-4D97-AF65-F5344CB8AC3E}">
        <p14:creationId xmlns:p14="http://schemas.microsoft.com/office/powerpoint/2010/main" val="215289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17</a:t>
            </a:fld>
            <a:endParaRPr lang="en-US"/>
          </a:p>
        </p:txBody>
      </p:sp>
      <p:sp>
        <p:nvSpPr>
          <p:cNvPr id="5" name="矩形 4"/>
          <p:cNvSpPr/>
          <p:nvPr/>
        </p:nvSpPr>
        <p:spPr>
          <a:xfrm>
            <a:off x="1437273" y="1952547"/>
            <a:ext cx="9292856" cy="369332"/>
          </a:xfrm>
          <a:prstGeom prst="rect">
            <a:avLst/>
          </a:prstGeom>
        </p:spPr>
        <p:txBody>
          <a:bodyPr wrap="square">
            <a:spAutoFit/>
          </a:bodyPr>
          <a:lstStyle/>
          <a:p>
            <a:endParaRPr lang="zh-TW" altLang="en-US" dirty="0"/>
          </a:p>
        </p:txBody>
      </p:sp>
      <p:sp>
        <p:nvSpPr>
          <p:cNvPr id="6" name="矩形 5"/>
          <p:cNvSpPr/>
          <p:nvPr/>
        </p:nvSpPr>
        <p:spPr>
          <a:xfrm>
            <a:off x="671119" y="1295689"/>
            <a:ext cx="10830187" cy="3621504"/>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rPr>
              <a:t>利害關係人不得與證券商從事借貸款項</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不限用途交易：</a:t>
            </a:r>
          </a:p>
          <a:p>
            <a:pPr marL="857250" lvl="1" indent="-457200" defTabSz="685800">
              <a:lnSpc>
                <a:spcPct val="120000"/>
              </a:lnSpc>
              <a:spcBef>
                <a:spcPts val="375"/>
              </a:spcBef>
              <a:buClr>
                <a:schemeClr val="tx1"/>
              </a:buClr>
              <a:buSzPct val="75000"/>
              <a:buFont typeface="+mj-lt"/>
              <a:buAutoNum type="arabicPeriod"/>
            </a:pPr>
            <a:r>
              <a:rPr lang="zh-TW" altLang="en-US" sz="2400" dirty="0">
                <a:latin typeface="標楷體" panose="03000509000000000000" pitchFamily="65" charset="-120"/>
                <a:ea typeface="標楷體" panose="03000509000000000000" pitchFamily="65" charset="-120"/>
              </a:rPr>
              <a:t>證券商董事、監察人及法人董事、監察人之代表人、受僱人或持有公司股份超過</a:t>
            </a:r>
            <a:r>
              <a:rPr lang="en-US" altLang="zh-TW" sz="2400" dirty="0">
                <a:latin typeface="標楷體" panose="03000509000000000000" pitchFamily="65" charset="-120"/>
                <a:ea typeface="標楷體" panose="03000509000000000000" pitchFamily="65" charset="-120"/>
              </a:rPr>
              <a:t>10%</a:t>
            </a:r>
            <a:r>
              <a:rPr lang="zh-TW" altLang="en-US" sz="2400" dirty="0">
                <a:latin typeface="標楷體" panose="03000509000000000000" pitchFamily="65" charset="-120"/>
                <a:ea typeface="標楷體" panose="03000509000000000000" pitchFamily="65" charset="-120"/>
              </a:rPr>
              <a:t>股東</a:t>
            </a:r>
            <a:endParaRPr lang="en-US" altLang="zh-TW" sz="2400" dirty="0">
              <a:latin typeface="標楷體" panose="03000509000000000000" pitchFamily="65" charset="-120"/>
              <a:ea typeface="標楷體" panose="03000509000000000000" pitchFamily="65" charset="-120"/>
            </a:endParaRPr>
          </a:p>
          <a:p>
            <a:pPr marL="857250" lvl="1" indent="-457200" defTabSz="685800">
              <a:lnSpc>
                <a:spcPct val="120000"/>
              </a:lnSpc>
              <a:spcBef>
                <a:spcPts val="375"/>
              </a:spcBef>
              <a:buClr>
                <a:schemeClr val="tx1"/>
              </a:buClr>
              <a:buSzPct val="75000"/>
              <a:buFont typeface="+mj-lt"/>
              <a:buAutoNum type="arabicPeriod"/>
            </a:pPr>
            <a:r>
              <a:rPr lang="zh-TW" altLang="en-US" sz="2400" dirty="0">
                <a:latin typeface="標楷體" panose="03000509000000000000" pitchFamily="65" charset="-120"/>
                <a:ea typeface="標楷體" panose="03000509000000000000" pitchFamily="65" charset="-120"/>
              </a:rPr>
              <a:t>證券商董事、監察人及法人董事、監察人之代表人等之配偶</a:t>
            </a:r>
            <a:endParaRPr lang="en-US" altLang="zh-TW" sz="2400" dirty="0">
              <a:latin typeface="標楷體" panose="03000509000000000000" pitchFamily="65" charset="-120"/>
              <a:ea typeface="標楷體" panose="03000509000000000000" pitchFamily="65" charset="-120"/>
            </a:endParaRPr>
          </a:p>
          <a:p>
            <a:pPr marL="857250" lvl="1" indent="-457200" defTabSz="685800">
              <a:lnSpc>
                <a:spcPct val="120000"/>
              </a:lnSpc>
              <a:spcBef>
                <a:spcPts val="375"/>
              </a:spcBef>
              <a:buClr>
                <a:schemeClr val="tx1"/>
              </a:buClr>
              <a:buSzPct val="75000"/>
              <a:buFont typeface="+mj-lt"/>
              <a:buAutoNum type="arabicPeriod"/>
            </a:pPr>
            <a:r>
              <a:rPr lang="zh-TW" altLang="en-US" sz="2400" dirty="0">
                <a:latin typeface="標楷體" panose="03000509000000000000" pitchFamily="65" charset="-120"/>
                <a:ea typeface="標楷體" panose="03000509000000000000" pitchFamily="65" charset="-120"/>
              </a:rPr>
              <a:t>上述人之未成年子女</a:t>
            </a:r>
            <a:endParaRPr lang="en-US" altLang="zh-TW" sz="2400" dirty="0">
              <a:latin typeface="標楷體" panose="03000509000000000000" pitchFamily="65" charset="-120"/>
              <a:ea typeface="標楷體" panose="03000509000000000000" pitchFamily="65" charset="-120"/>
            </a:endParaRPr>
          </a:p>
          <a:p>
            <a:pPr marL="400050" lvl="1" defTabSz="685800">
              <a:lnSpc>
                <a:spcPct val="120000"/>
              </a:lnSpc>
              <a:spcBef>
                <a:spcPts val="375"/>
              </a:spcBef>
              <a:buClr>
                <a:schemeClr val="tx1"/>
              </a:buClr>
              <a:buSzPct val="75000"/>
            </a:pPr>
            <a:endParaRPr lang="en-US" altLang="zh-TW" sz="2400" dirty="0">
              <a:latin typeface="標楷體" panose="03000509000000000000" pitchFamily="65" charset="-120"/>
              <a:ea typeface="標楷體" panose="03000509000000000000" pitchFamily="65" charset="-120"/>
            </a:endParaRPr>
          </a:p>
          <a:p>
            <a:pPr marL="342900" indent="-342900" eaLnBrk="0" fontAlgn="base" hangingPunct="0">
              <a:spcBef>
                <a:spcPct val="0"/>
              </a:spcBef>
              <a:spcAft>
                <a:spcPct val="0"/>
              </a:spcAft>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rPr>
              <a:t>證券商對前項以外之關係人及關係企業之融通利率及手續費等條件，不得優於其他客戶。</a:t>
            </a:r>
          </a:p>
        </p:txBody>
      </p:sp>
      <p:sp>
        <p:nvSpPr>
          <p:cNvPr id="7" name="文字版面配置區 3"/>
          <p:cNvSpPr txBox="1">
            <a:spLocks/>
          </p:cNvSpPr>
          <p:nvPr/>
        </p:nvSpPr>
        <p:spPr>
          <a:xfrm>
            <a:off x="-164892" y="375994"/>
            <a:ext cx="11926257"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利害關係人交易</a:t>
            </a:r>
          </a:p>
        </p:txBody>
      </p:sp>
      <p:sp>
        <p:nvSpPr>
          <p:cNvPr id="8" name="矩形 7"/>
          <p:cNvSpPr/>
          <p:nvPr/>
        </p:nvSpPr>
        <p:spPr>
          <a:xfrm>
            <a:off x="671119" y="5141254"/>
            <a:ext cx="10830187" cy="830997"/>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ü"/>
            </a:pPr>
            <a:r>
              <a:rPr lang="zh-TW" altLang="en-US" sz="2400" dirty="0">
                <a:solidFill>
                  <a:srgbClr val="C00000"/>
                </a:solidFill>
                <a:latin typeface="標楷體" panose="03000509000000000000" pitchFamily="65" charset="-120"/>
                <a:ea typeface="標楷體" panose="03000509000000000000" pitchFamily="65" charset="-120"/>
              </a:rPr>
              <a:t>證券商辦理證券業務借貸款項管理辦法第</a:t>
            </a:r>
            <a:r>
              <a:rPr lang="en-US" altLang="zh-TW" sz="2400" dirty="0">
                <a:solidFill>
                  <a:srgbClr val="C00000"/>
                </a:solidFill>
                <a:latin typeface="標楷體" panose="03000509000000000000" pitchFamily="65" charset="-120"/>
                <a:ea typeface="標楷體" panose="03000509000000000000" pitchFamily="65" charset="-120"/>
              </a:rPr>
              <a:t>15</a:t>
            </a:r>
            <a:r>
              <a:rPr lang="zh-TW" altLang="en-US" sz="2400" dirty="0">
                <a:solidFill>
                  <a:srgbClr val="C00000"/>
                </a:solidFill>
                <a:latin typeface="標楷體" panose="03000509000000000000" pitchFamily="65" charset="-120"/>
                <a:ea typeface="標楷體" panose="03000509000000000000" pitchFamily="65" charset="-120"/>
              </a:rPr>
              <a:t>條、證券商辦理證券業務借貸款項操作辦法第</a:t>
            </a:r>
            <a:r>
              <a:rPr lang="en-US" altLang="zh-TW" sz="2400" dirty="0">
                <a:solidFill>
                  <a:srgbClr val="C00000"/>
                </a:solidFill>
                <a:latin typeface="標楷體" panose="03000509000000000000" pitchFamily="65" charset="-120"/>
                <a:ea typeface="標楷體" panose="03000509000000000000" pitchFamily="65" charset="-120"/>
              </a:rPr>
              <a:t>30</a:t>
            </a:r>
            <a:r>
              <a:rPr lang="zh-TW" altLang="en-US" sz="2400" dirty="0">
                <a:solidFill>
                  <a:srgbClr val="C00000"/>
                </a:solidFill>
                <a:latin typeface="標楷體" panose="03000509000000000000" pitchFamily="65" charset="-120"/>
                <a:ea typeface="標楷體" panose="03000509000000000000" pitchFamily="65" charset="-120"/>
              </a:rPr>
              <a:t>條、不限用途款項借貸操作辦法第</a:t>
            </a:r>
            <a:r>
              <a:rPr lang="en-US" altLang="zh-TW" sz="2400" dirty="0">
                <a:solidFill>
                  <a:srgbClr val="C00000"/>
                </a:solidFill>
                <a:latin typeface="標楷體" panose="03000509000000000000" pitchFamily="65" charset="-120"/>
                <a:ea typeface="標楷體" panose="03000509000000000000" pitchFamily="65" charset="-120"/>
              </a:rPr>
              <a:t>28</a:t>
            </a:r>
            <a:r>
              <a:rPr lang="zh-TW" altLang="en-US" sz="2400" dirty="0">
                <a:solidFill>
                  <a:srgbClr val="C00000"/>
                </a:solidFill>
                <a:latin typeface="標楷體" panose="03000509000000000000" pitchFamily="65" charset="-120"/>
                <a:ea typeface="標楷體" panose="03000509000000000000" pitchFamily="65" charset="-120"/>
              </a:rPr>
              <a:t>條</a:t>
            </a:r>
          </a:p>
        </p:txBody>
      </p:sp>
    </p:spTree>
    <p:extLst>
      <p:ext uri="{BB962C8B-B14F-4D97-AF65-F5344CB8AC3E}">
        <p14:creationId xmlns:p14="http://schemas.microsoft.com/office/powerpoint/2010/main" val="151973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CEAA2-CF7A-5349-9E1E-4F642B7715AB}"/>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A92370C-9750-740B-62F0-299E4620AA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6" name="文字版面配置區 3">
            <a:extLst>
              <a:ext uri="{FF2B5EF4-FFF2-40B4-BE49-F238E27FC236}">
                <a16:creationId xmlns:a16="http://schemas.microsoft.com/office/drawing/2014/main" id="{A2615B33-3875-24EB-E040-42F5F8E9511C}"/>
              </a:ext>
            </a:extLst>
          </p:cNvPr>
          <p:cNvSpPr txBox="1">
            <a:spLocks/>
          </p:cNvSpPr>
          <p:nvPr/>
        </p:nvSpPr>
        <p:spPr>
          <a:xfrm>
            <a:off x="1676401" y="375994"/>
            <a:ext cx="9146795" cy="836799"/>
          </a:xfrm>
          <a:prstGeom prst="rect">
            <a:avLst/>
          </a:prstGeom>
        </p:spPr>
        <p:txBody>
          <a:bodyPr>
            <a:normAutofit fontScale="77500" lnSpcReduction="2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r>
              <a:rPr kumimoji="0" lang="zh-TW" altLang="en-US" sz="4400" b="1" i="0" u="none" strike="noStrike" kern="1200" cap="none" spc="0" normalizeH="0" baseline="0" noProof="0" dirty="0">
                <a:ln>
                  <a:noFill/>
                </a:ln>
                <a:solidFill>
                  <a:srgbClr val="E7E6E6">
                    <a:lumMod val="25000"/>
                  </a:srgbClr>
                </a:solidFill>
                <a:effectLst/>
                <a:uLnTx/>
                <a:uFillTx/>
                <a:latin typeface="標楷體" panose="03000509000000000000" pitchFamily="65" charset="-120"/>
                <a:ea typeface="標楷體" panose="03000509000000000000" pitchFamily="65" charset="-120"/>
                <a:cs typeface="+mn-cs"/>
              </a:rPr>
              <a:t>上市上櫃公司內部人以所屬公司股票設質規定</a:t>
            </a:r>
          </a:p>
        </p:txBody>
      </p:sp>
      <p:sp>
        <p:nvSpPr>
          <p:cNvPr id="7" name="矩形 6">
            <a:extLst>
              <a:ext uri="{FF2B5EF4-FFF2-40B4-BE49-F238E27FC236}">
                <a16:creationId xmlns:a16="http://schemas.microsoft.com/office/drawing/2014/main" id="{8515CBE1-073A-B79A-D402-2BAFC720539B}"/>
              </a:ext>
            </a:extLst>
          </p:cNvPr>
          <p:cNvSpPr/>
          <p:nvPr/>
        </p:nvSpPr>
        <p:spPr>
          <a:xfrm>
            <a:off x="671119" y="1295689"/>
            <a:ext cx="10830187" cy="3785652"/>
          </a:xfrm>
          <a:prstGeom prst="rect">
            <a:avLst/>
          </a:prstGeom>
        </p:spPr>
        <p:txBody>
          <a:bodyPr wrap="square">
            <a:spAutoFit/>
          </a:bodyPr>
          <a:lstStyle/>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客戶為上市、上櫃公司之董事、監察人、經理人及持有該公司股份超過股份總額百分之十之股東，以其所屬公司股票為不限用途款項借貸融通擔保品或補繳擔保品者，應以質權設定方式為之。</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內部人持有之股票，包括其配偶、未成年子女及利用他人名義持有者。</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若以其他有價證券作為擔保品不受限制。</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客戶於簽訂不限用途款項借貸契約後，始具內部人身分者，除其後各筆交易應依上述規定辦理外，其已提供之擔保品</a:t>
            </a:r>
            <a:r>
              <a:rPr kumimoji="0" lang="zh-TW" altLang="en-US" sz="2400" b="0" i="0" u="non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亦同</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p>
        </p:txBody>
      </p:sp>
      <p:sp>
        <p:nvSpPr>
          <p:cNvPr id="8" name="矩形 7">
            <a:extLst>
              <a:ext uri="{FF2B5EF4-FFF2-40B4-BE49-F238E27FC236}">
                <a16:creationId xmlns:a16="http://schemas.microsoft.com/office/drawing/2014/main" id="{57862BF4-B392-8ACF-D688-647A80D55B94}"/>
              </a:ext>
            </a:extLst>
          </p:cNvPr>
          <p:cNvSpPr/>
          <p:nvPr/>
        </p:nvSpPr>
        <p:spPr>
          <a:xfrm>
            <a:off x="671119" y="5345650"/>
            <a:ext cx="10830187" cy="461665"/>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zh-TW" altLang="en-US"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依據：主管機關</a:t>
            </a:r>
            <a:r>
              <a:rPr kumimoji="0" lang="en-US" altLang="zh-TW"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109</a:t>
            </a:r>
            <a:r>
              <a:rPr kumimoji="0" lang="zh-TW" altLang="en-US"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年</a:t>
            </a:r>
            <a:r>
              <a:rPr kumimoji="0" lang="en-US" altLang="zh-TW"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3</a:t>
            </a:r>
            <a:r>
              <a:rPr kumimoji="0" lang="zh-TW" altLang="en-US"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月</a:t>
            </a:r>
            <a:r>
              <a:rPr kumimoji="0" lang="en-US" altLang="zh-TW"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2</a:t>
            </a:r>
            <a:r>
              <a:rPr kumimoji="0" lang="zh-TW" altLang="en-US"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日金管證交字第</a:t>
            </a:r>
            <a:r>
              <a:rPr kumimoji="0" lang="en-US" altLang="zh-TW"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1090331400</a:t>
            </a:r>
            <a:r>
              <a:rPr kumimoji="0" lang="zh-TW" altLang="en-US" sz="24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號函辦理</a:t>
            </a:r>
          </a:p>
        </p:txBody>
      </p:sp>
    </p:spTree>
    <p:extLst>
      <p:ext uri="{BB962C8B-B14F-4D97-AF65-F5344CB8AC3E}">
        <p14:creationId xmlns:p14="http://schemas.microsoft.com/office/powerpoint/2010/main" val="348947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19</a:t>
            </a:fld>
            <a:endParaRPr lang="en-US"/>
          </a:p>
        </p:txBody>
      </p:sp>
      <p:sp>
        <p:nvSpPr>
          <p:cNvPr id="8" name="文字版面配置區 3"/>
          <p:cNvSpPr txBox="1">
            <a:spLocks/>
          </p:cNvSpPr>
          <p:nvPr/>
        </p:nvSpPr>
        <p:spPr>
          <a:xfrm>
            <a:off x="354052" y="390984"/>
            <a:ext cx="11464320" cy="836799"/>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內部授信作業、風險控管程序及借貸款項總量管制</a:t>
            </a:r>
          </a:p>
        </p:txBody>
      </p:sp>
      <p:sp>
        <p:nvSpPr>
          <p:cNvPr id="9" name="矩形 8"/>
          <p:cNvSpPr/>
          <p:nvPr/>
        </p:nvSpPr>
        <p:spPr>
          <a:xfrm>
            <a:off x="671119" y="1295689"/>
            <a:ext cx="10830187" cy="3785652"/>
          </a:xfrm>
          <a:prstGeom prst="rect">
            <a:avLst/>
          </a:prstGeom>
        </p:spPr>
        <p:txBody>
          <a:bodyPr wrap="square">
            <a:spAutoFit/>
          </a:bodyPr>
          <a:lstStyle/>
          <a:p>
            <a:pPr marL="342900" indent="-342900" eaLnBrk="0" fontAlgn="base" hangingPunct="0">
              <a:spcAft>
                <a:spcPct val="0"/>
              </a:spcAft>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rPr>
              <a:t>證券商辦理證券業務借貸款項，對每一客戶最高融通限額，由證券商自行控管，並應訂定內部授信作業及風險控管程序，適當評估客戶授信額度及控管授信風險。</a:t>
            </a:r>
            <a:endParaRPr lang="en-US" altLang="zh-TW" sz="2400" dirty="0">
              <a:solidFill>
                <a:srgbClr val="000000"/>
              </a:solidFill>
              <a:latin typeface="標楷體" panose="03000509000000000000" pitchFamily="65" charset="-120"/>
              <a:ea typeface="標楷體" panose="03000509000000000000" pitchFamily="65" charset="-120"/>
            </a:endParaRPr>
          </a:p>
          <a:p>
            <a:pPr marL="342900" indent="-342900" eaLnBrk="0" fontAlgn="base" hangingPunct="0">
              <a:spcAft>
                <a:spcPct val="0"/>
              </a:spcAft>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rPr>
              <a:t>內部授信作業及風險控管程序應包括關聯戶授信額度控管，其應遵循事項由證券交易所會同證券櫃檯買賣中心擬訂，並報主管機關核定。</a:t>
            </a:r>
            <a:endParaRPr lang="en-US" altLang="zh-TW" sz="2400" dirty="0">
              <a:solidFill>
                <a:srgbClr val="000000"/>
              </a:solidFill>
              <a:latin typeface="標楷體" panose="03000509000000000000" pitchFamily="65" charset="-120"/>
              <a:ea typeface="標楷體" panose="03000509000000000000" pitchFamily="65" charset="-120"/>
            </a:endParaRPr>
          </a:p>
          <a:p>
            <a:pPr marL="342900" indent="-342900" eaLnBrk="0" fontAlgn="base" hangingPunct="0">
              <a:spcAft>
                <a:spcPct val="0"/>
              </a:spcAft>
              <a:buFont typeface="Arial" panose="020B0604020202020204" pitchFamily="34" charset="0"/>
              <a:buChar char="•"/>
            </a:pPr>
            <a:r>
              <a:rPr lang="zh-TW" altLang="en-US" sz="2400" dirty="0">
                <a:solidFill>
                  <a:srgbClr val="000000"/>
                </a:solidFill>
                <a:latin typeface="標楷體" panose="03000509000000000000" pitchFamily="65" charset="-120"/>
                <a:ea typeface="標楷體" panose="03000509000000000000" pitchFamily="65" charset="-120"/>
              </a:rPr>
              <a:t>證券商辦理證券業務借貸款項，對客戶融通總金額，加計辦理有價證券買賣融資融券融資總金額，不得超過其淨值百分之四百。</a:t>
            </a:r>
            <a:endParaRPr lang="en-US" altLang="zh-TW" sz="2400" dirty="0">
              <a:solidFill>
                <a:srgbClr val="000000"/>
              </a:solidFill>
              <a:latin typeface="標楷體" panose="03000509000000000000" pitchFamily="65" charset="-120"/>
              <a:ea typeface="標楷體" panose="03000509000000000000" pitchFamily="65" charset="-120"/>
            </a:endParaRPr>
          </a:p>
          <a:p>
            <a:pPr marL="342900" indent="-342900" eaLnBrk="0" fontAlgn="base" hangingPunct="0">
              <a:spcAft>
                <a:spcPct val="0"/>
              </a:spcAft>
              <a:buFont typeface="Arial" panose="020B0604020202020204" pitchFamily="34" charset="0"/>
              <a:buChar char="•"/>
            </a:pPr>
            <a:r>
              <a:rPr lang="zh-TW" altLang="en-US" sz="2400" u="sng" dirty="0">
                <a:latin typeface="標楷體" panose="03000509000000000000" pitchFamily="65" charset="-120"/>
                <a:ea typeface="標楷體" panose="03000509000000000000" pitchFamily="65" charset="-120"/>
              </a:rPr>
              <a:t>於單一營業日對客戶融通額度超過其淨值百分之五十或達新臺幣十億元以上者，或對客戶融通餘額超過其淨值百分之一百者，證券商須依內部控制制度控管風險</a:t>
            </a:r>
            <a:r>
              <a:rPr lang="zh-TW" altLang="en-US" sz="2400" u="sng" dirty="0">
                <a:solidFill>
                  <a:srgbClr val="C00000"/>
                </a:solidFill>
                <a:latin typeface="標楷體" panose="03000509000000000000" pitchFamily="65" charset="-120"/>
                <a:ea typeface="標楷體" panose="03000509000000000000" pitchFamily="65" charset="-120"/>
              </a:rPr>
              <a:t>。</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10" name="矩形 9"/>
          <p:cNvSpPr/>
          <p:nvPr/>
        </p:nvSpPr>
        <p:spPr>
          <a:xfrm>
            <a:off x="671119" y="5324137"/>
            <a:ext cx="10830187" cy="1200329"/>
          </a:xfrm>
          <a:prstGeom prst="rect">
            <a:avLst/>
          </a:prstGeom>
        </p:spPr>
        <p:txBody>
          <a:bodyPr wrap="square">
            <a:spAutoFit/>
          </a:bodyPr>
          <a:lstStyle/>
          <a:p>
            <a:pPr marL="342900" indent="-342900" eaLnBrk="0" fontAlgn="base" hangingPunct="0">
              <a:spcBef>
                <a:spcPct val="0"/>
              </a:spcBef>
              <a:spcAft>
                <a:spcPct val="0"/>
              </a:spcAft>
              <a:buFont typeface="Wingdings" panose="05000000000000000000" pitchFamily="2" charset="2"/>
              <a:buChar char="ü"/>
            </a:pPr>
            <a:r>
              <a:rPr lang="zh-TW" altLang="en-US" sz="2400" dirty="0">
                <a:solidFill>
                  <a:srgbClr val="C00000"/>
                </a:solidFill>
                <a:latin typeface="標楷體" panose="03000509000000000000" pitchFamily="65" charset="-120"/>
                <a:ea typeface="標楷體" panose="03000509000000000000" pitchFamily="65" charset="-120"/>
              </a:rPr>
              <a:t>證券商辦理證券業務借貸款項管理辦法第</a:t>
            </a:r>
            <a:r>
              <a:rPr lang="en-US" altLang="zh-TW" sz="2400" dirty="0">
                <a:solidFill>
                  <a:srgbClr val="C00000"/>
                </a:solidFill>
                <a:latin typeface="標楷體" panose="03000509000000000000" pitchFamily="65" charset="-120"/>
                <a:ea typeface="標楷體" panose="03000509000000000000" pitchFamily="65" charset="-120"/>
              </a:rPr>
              <a:t>16</a:t>
            </a:r>
            <a:r>
              <a:rPr lang="zh-TW" altLang="en-US" sz="2400" dirty="0">
                <a:solidFill>
                  <a:srgbClr val="C00000"/>
                </a:solidFill>
                <a:latin typeface="標楷體" panose="03000509000000000000" pitchFamily="65" charset="-120"/>
                <a:ea typeface="標楷體" panose="03000509000000000000" pitchFamily="65" charset="-120"/>
              </a:rPr>
              <a:t>條、第</a:t>
            </a:r>
            <a:r>
              <a:rPr lang="en-US" altLang="zh-TW" sz="2400" dirty="0">
                <a:solidFill>
                  <a:srgbClr val="C00000"/>
                </a:solidFill>
                <a:latin typeface="標楷體" panose="03000509000000000000" pitchFamily="65" charset="-120"/>
                <a:ea typeface="標楷體" panose="03000509000000000000" pitchFamily="65" charset="-120"/>
              </a:rPr>
              <a:t>17</a:t>
            </a:r>
            <a:r>
              <a:rPr lang="zh-TW" altLang="en-US" sz="2400" dirty="0">
                <a:solidFill>
                  <a:srgbClr val="C00000"/>
                </a:solidFill>
                <a:latin typeface="標楷體" panose="03000509000000000000" pitchFamily="65" charset="-120"/>
                <a:ea typeface="標楷體" panose="03000509000000000000" pitchFamily="65" charset="-120"/>
              </a:rPr>
              <a:t>條；</a:t>
            </a:r>
            <a:r>
              <a:rPr lang="zh-TW" altLang="en-US" sz="2400" u="sng" dirty="0">
                <a:solidFill>
                  <a:srgbClr val="C00000"/>
                </a:solidFill>
                <a:latin typeface="標楷體" panose="03000509000000000000" pitchFamily="65" charset="-120"/>
                <a:ea typeface="標楷體" panose="03000509000000000000" pitchFamily="65" charset="-120"/>
              </a:rPr>
              <a:t>證券商辦理證券業務借貸款項操作辦法第</a:t>
            </a:r>
            <a:r>
              <a:rPr lang="en-US" altLang="zh-TW" sz="2400" u="sng" dirty="0">
                <a:solidFill>
                  <a:srgbClr val="C00000"/>
                </a:solidFill>
                <a:latin typeface="標楷體" panose="03000509000000000000" pitchFamily="65" charset="-120"/>
                <a:ea typeface="標楷體" panose="03000509000000000000" pitchFamily="65" charset="-120"/>
              </a:rPr>
              <a:t>34</a:t>
            </a:r>
            <a:r>
              <a:rPr lang="zh-TW" altLang="en-US" sz="2400" u="sng" dirty="0">
                <a:solidFill>
                  <a:srgbClr val="C00000"/>
                </a:solidFill>
                <a:latin typeface="標楷體" panose="03000509000000000000" pitchFamily="65" charset="-120"/>
                <a:ea typeface="標楷體" panose="03000509000000000000" pitchFamily="65" charset="-120"/>
              </a:rPr>
              <a:t>條</a:t>
            </a:r>
            <a:r>
              <a:rPr lang="zh-TW" altLang="en-US" sz="2400" dirty="0">
                <a:solidFill>
                  <a:srgbClr val="C00000"/>
                </a:solidFill>
                <a:latin typeface="標楷體" panose="03000509000000000000" pitchFamily="65" charset="-120"/>
                <a:ea typeface="標楷體" panose="03000509000000000000" pitchFamily="65" charset="-120"/>
              </a:rPr>
              <a:t>；</a:t>
            </a:r>
            <a:r>
              <a:rPr lang="zh-TW" altLang="en-US" sz="2400" u="sng" dirty="0">
                <a:solidFill>
                  <a:srgbClr val="C00000"/>
                </a:solidFill>
                <a:latin typeface="標楷體" panose="03000509000000000000" pitchFamily="65" charset="-120"/>
                <a:ea typeface="標楷體" panose="03000509000000000000" pitchFamily="65" charset="-120"/>
              </a:rPr>
              <a:t>證券商辦理不限用途款項借貸業務操作辦法第</a:t>
            </a:r>
            <a:r>
              <a:rPr lang="en-US" altLang="zh-TW" sz="2400" u="sng" dirty="0">
                <a:solidFill>
                  <a:srgbClr val="C00000"/>
                </a:solidFill>
                <a:latin typeface="標楷體" panose="03000509000000000000" pitchFamily="65" charset="-120"/>
                <a:ea typeface="標楷體" panose="03000509000000000000" pitchFamily="65" charset="-120"/>
              </a:rPr>
              <a:t>31</a:t>
            </a:r>
            <a:r>
              <a:rPr lang="zh-TW" altLang="en-US" sz="2400" u="sng" dirty="0">
                <a:solidFill>
                  <a:srgbClr val="C00000"/>
                </a:solidFill>
                <a:latin typeface="標楷體" panose="03000509000000000000" pitchFamily="65" charset="-120"/>
                <a:ea typeface="標楷體" panose="03000509000000000000" pitchFamily="65" charset="-120"/>
              </a:rPr>
              <a:t>條</a:t>
            </a:r>
          </a:p>
        </p:txBody>
      </p:sp>
    </p:spTree>
    <p:extLst>
      <p:ext uri="{BB962C8B-B14F-4D97-AF65-F5344CB8AC3E}">
        <p14:creationId xmlns:p14="http://schemas.microsoft.com/office/powerpoint/2010/main" val="413452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0608" y="992221"/>
            <a:ext cx="11144213" cy="5442634"/>
          </a:xfrm>
        </p:spPr>
        <p:txBody>
          <a:bodyPr/>
          <a:lstStyle/>
          <a:p>
            <a:pPr lvl="0">
              <a:buClr>
                <a:srgbClr val="000000"/>
              </a:buClr>
            </a:pPr>
            <a:endParaRPr lang="zh-TW" altLang="en-US" dirty="0">
              <a:solidFill>
                <a:srgbClr val="000000"/>
              </a:solidFill>
            </a:endParaRPr>
          </a:p>
          <a:p>
            <a:pPr marL="0" lvl="0" indent="0">
              <a:buClr>
                <a:srgbClr val="000000"/>
              </a:buClr>
              <a:buNone/>
            </a:pPr>
            <a:r>
              <a:rPr lang="zh-TW" altLang="en-US" dirty="0"/>
              <a:t>                         </a:t>
            </a:r>
            <a:endParaRPr lang="zh-TW" altLang="en-US" dirty="0">
              <a:solidFill>
                <a:srgbClr val="000000"/>
              </a:solidFill>
            </a:endParaRPr>
          </a:p>
          <a:p>
            <a:endParaRPr lang="zh-TW" altLang="en-US" i="1" dirty="0"/>
          </a:p>
        </p:txBody>
      </p:sp>
      <p:sp>
        <p:nvSpPr>
          <p:cNvPr id="3" name="投影片編號版面配置區 2"/>
          <p:cNvSpPr>
            <a:spLocks noGrp="1"/>
          </p:cNvSpPr>
          <p:nvPr>
            <p:ph type="sldNum" sz="quarter" idx="12"/>
          </p:nvPr>
        </p:nvSpPr>
        <p:spPr/>
        <p:txBody>
          <a:bodyPr/>
          <a:lstStyle/>
          <a:p>
            <a:fld id="{4BA915EE-10CB-4CF1-8569-6154455DA573}" type="slidenum">
              <a:rPr lang="en-US" smtClean="0"/>
              <a:t>2</a:t>
            </a:fld>
            <a:endParaRPr lang="en-US"/>
          </a:p>
        </p:txBody>
      </p:sp>
      <p:grpSp>
        <p:nvGrpSpPr>
          <p:cNvPr id="7" name="群組 6"/>
          <p:cNvGrpSpPr/>
          <p:nvPr/>
        </p:nvGrpSpPr>
        <p:grpSpPr>
          <a:xfrm>
            <a:off x="1204674" y="1786660"/>
            <a:ext cx="4227701" cy="1200329"/>
            <a:chOff x="1025235" y="1828800"/>
            <a:chExt cx="4227701" cy="1200329"/>
          </a:xfrm>
        </p:grpSpPr>
        <p:sp>
          <p:nvSpPr>
            <p:cNvPr id="5" name="文字方塊 4"/>
            <p:cNvSpPr txBox="1"/>
            <p:nvPr/>
          </p:nvSpPr>
          <p:spPr>
            <a:xfrm flipH="1">
              <a:off x="1025235" y="1828800"/>
              <a:ext cx="4227701" cy="1200329"/>
            </a:xfrm>
            <a:prstGeom prst="rect">
              <a:avLst/>
            </a:prstGeom>
            <a:noFill/>
          </p:spPr>
          <p:txBody>
            <a:bodyPr wrap="square" rtlCol="0">
              <a:spAutoFit/>
            </a:bodyPr>
            <a:lstStyle/>
            <a:p>
              <a:pPr lvl="0">
                <a:defRPr/>
              </a:pPr>
              <a:r>
                <a:rPr lang="en-US" altLang="zh-TW" sz="3000" dirty="0">
                  <a:solidFill>
                    <a:sysClr val="windowText" lastClr="000000">
                      <a:lumMod val="75000"/>
                      <a:lumOff val="25000"/>
                    </a:sysClr>
                  </a:solidFill>
                  <a:latin typeface="Times New Roman" panose="02020603050405020304" pitchFamily="18" charset="0"/>
                  <a:cs typeface="Times New Roman" panose="02020603050405020304" pitchFamily="18" charset="0"/>
                </a:rPr>
                <a:t>Part I</a:t>
              </a:r>
              <a:r>
                <a:rPr lang="zh-TW" altLang="en-US" sz="3000" dirty="0">
                  <a:solidFill>
                    <a:sysClr val="windowText" lastClr="000000">
                      <a:lumMod val="75000"/>
                      <a:lumOff val="25000"/>
                    </a:sysClr>
                  </a:solidFill>
                  <a:latin typeface="Times New Roman" panose="02020603050405020304" pitchFamily="18" charset="0"/>
                  <a:cs typeface="Times New Roman" panose="02020603050405020304" pitchFamily="18" charset="0"/>
                </a:rPr>
                <a:t>    </a:t>
              </a:r>
              <a:r>
                <a:rPr lang="zh-TW" altLang="en-US" sz="3600" b="1" spc="100" dirty="0">
                  <a:solidFill>
                    <a:srgbClr val="004F8A"/>
                  </a:solidFill>
                  <a:effectLst>
                    <a:outerShdw blurRad="50800" dist="38100" dir="2700000" algn="tl" rotWithShape="0">
                      <a:srgbClr val="E7E6E6">
                        <a:lumMod val="90000"/>
                        <a:alpha val="40000"/>
                      </a:srgbClr>
                    </a:outerShdw>
                  </a:effectLst>
                  <a:latin typeface="標楷體" panose="03000509000000000000" pitchFamily="65" charset="-120"/>
                  <a:ea typeface="標楷體" panose="03000509000000000000" pitchFamily="65" charset="-120"/>
                </a:rPr>
                <a:t>款項借貸業務</a:t>
              </a:r>
              <a:endParaRPr lang="en-US" altLang="zh-TW" sz="3600" b="1" spc="100" dirty="0">
                <a:solidFill>
                  <a:srgbClr val="004F8A"/>
                </a:solidFill>
                <a:effectLst>
                  <a:outerShdw blurRad="50800" dist="38100" dir="2700000" algn="tl" rotWithShape="0">
                    <a:srgbClr val="E7E6E6">
                      <a:lumMod val="90000"/>
                      <a:alpha val="40000"/>
                    </a:srgbClr>
                  </a:outerShdw>
                </a:effectLst>
                <a:latin typeface="標楷體" panose="03000509000000000000" pitchFamily="65" charset="-120"/>
                <a:ea typeface="標楷體" panose="03000509000000000000" pitchFamily="65" charset="-120"/>
              </a:endParaRPr>
            </a:p>
            <a:p>
              <a:pPr lvl="0">
                <a:defRPr/>
              </a:pPr>
              <a:endParaRPr lang="en-US" altLang="zh-TW" sz="3600" b="1" spc="100" dirty="0">
                <a:solidFill>
                  <a:srgbClr val="004F8A"/>
                </a:solidFill>
                <a:effectLst>
                  <a:outerShdw blurRad="50800" dist="38100" dir="2700000" algn="tl" rotWithShape="0">
                    <a:srgbClr val="E7E6E6">
                      <a:lumMod val="90000"/>
                      <a:alpha val="40000"/>
                    </a:srgbClr>
                  </a:outerShdw>
                </a:effectLst>
                <a:latin typeface="標楷體" panose="03000509000000000000" pitchFamily="65" charset="-120"/>
                <a:ea typeface="標楷體" panose="03000509000000000000" pitchFamily="65" charset="-120"/>
              </a:endParaRPr>
            </a:p>
          </p:txBody>
        </p:sp>
        <p:cxnSp>
          <p:nvCxnSpPr>
            <p:cNvPr id="14" name="直線接點 13"/>
            <p:cNvCxnSpPr>
              <a:stCxn id="5" idx="3"/>
              <a:endCxn id="5" idx="1"/>
            </p:cNvCxnSpPr>
            <p:nvPr/>
          </p:nvCxnSpPr>
          <p:spPr>
            <a:xfrm>
              <a:off x="1025235" y="2428965"/>
              <a:ext cx="4227701" cy="0"/>
            </a:xfrm>
            <a:prstGeom prst="line">
              <a:avLst/>
            </a:prstGeom>
            <a:ln w="15875"/>
          </p:spPr>
          <p:style>
            <a:lnRef idx="1">
              <a:schemeClr val="accent1"/>
            </a:lnRef>
            <a:fillRef idx="0">
              <a:schemeClr val="accent1"/>
            </a:fillRef>
            <a:effectRef idx="0">
              <a:schemeClr val="accent1"/>
            </a:effectRef>
            <a:fontRef idx="minor">
              <a:schemeClr val="tx1"/>
            </a:fontRef>
          </p:style>
        </p:cxnSp>
      </p:grpSp>
      <p:sp>
        <p:nvSpPr>
          <p:cNvPr id="17" name="文字方塊 16"/>
          <p:cNvSpPr txBox="1"/>
          <p:nvPr/>
        </p:nvSpPr>
        <p:spPr>
          <a:xfrm>
            <a:off x="6147882" y="1741252"/>
            <a:ext cx="5504310" cy="646331"/>
          </a:xfrm>
          <a:prstGeom prst="rect">
            <a:avLst/>
          </a:prstGeom>
          <a:noFill/>
        </p:spPr>
        <p:txBody>
          <a:bodyPr wrap="square" rtlCol="0">
            <a:spAutoFit/>
          </a:bodyPr>
          <a:lstStyle/>
          <a:p>
            <a:pPr lvl="0">
              <a:defRPr/>
            </a:pPr>
            <a:r>
              <a:rPr lang="en-US" altLang="zh-TW" sz="3000" dirty="0">
                <a:solidFill>
                  <a:sysClr val="windowText" lastClr="000000">
                    <a:lumMod val="75000"/>
                    <a:lumOff val="25000"/>
                  </a:sysClr>
                </a:solidFill>
                <a:latin typeface="Times New Roman" panose="02020603050405020304" pitchFamily="18" charset="0"/>
                <a:cs typeface="Times New Roman" panose="02020603050405020304" pitchFamily="18" charset="0"/>
              </a:rPr>
              <a:t>Part II</a:t>
            </a:r>
            <a:r>
              <a:rPr lang="zh-TW" altLang="en-US" sz="3000" dirty="0">
                <a:solidFill>
                  <a:sysClr val="windowText" lastClr="000000">
                    <a:lumMod val="75000"/>
                    <a:lumOff val="25000"/>
                  </a:sysClr>
                </a:solidFill>
                <a:latin typeface="Times New Roman" panose="02020603050405020304" pitchFamily="18" charset="0"/>
                <a:cs typeface="Times New Roman" panose="02020603050405020304" pitchFamily="18" charset="0"/>
              </a:rPr>
              <a:t>    </a:t>
            </a:r>
            <a:r>
              <a:rPr lang="zh-TW" altLang="en-US" sz="3600" b="1" spc="100" dirty="0">
                <a:solidFill>
                  <a:srgbClr val="004F8A"/>
                </a:solidFill>
                <a:effectLst>
                  <a:outerShdw blurRad="50800" dist="38100" dir="2700000" algn="tl" rotWithShape="0">
                    <a:srgbClr val="E7E6E6">
                      <a:lumMod val="90000"/>
                      <a:alpha val="40000"/>
                    </a:srgbClr>
                  </a:outerShdw>
                </a:effectLst>
                <a:latin typeface="標楷體" panose="03000509000000000000" pitchFamily="65" charset="-120"/>
                <a:ea typeface="標楷體" panose="03000509000000000000" pitchFamily="65" charset="-120"/>
              </a:rPr>
              <a:t>有價證券借貸</a:t>
            </a:r>
            <a:endParaRPr lang="en-US" altLang="zh-TW" sz="3600" b="1" spc="100" dirty="0">
              <a:solidFill>
                <a:srgbClr val="004F8A"/>
              </a:solidFill>
              <a:effectLst>
                <a:outerShdw blurRad="50800" dist="38100" dir="2700000" algn="tl" rotWithShape="0">
                  <a:srgbClr val="E7E6E6">
                    <a:lumMod val="90000"/>
                    <a:alpha val="40000"/>
                  </a:srgbClr>
                </a:outerShdw>
              </a:effectLst>
              <a:latin typeface="標楷體" panose="03000509000000000000" pitchFamily="65" charset="-120"/>
              <a:ea typeface="標楷體" panose="03000509000000000000" pitchFamily="65" charset="-120"/>
            </a:endParaRPr>
          </a:p>
        </p:txBody>
      </p:sp>
      <p:cxnSp>
        <p:nvCxnSpPr>
          <p:cNvPr id="19" name="直線接點 18"/>
          <p:cNvCxnSpPr/>
          <p:nvPr/>
        </p:nvCxnSpPr>
        <p:spPr>
          <a:xfrm>
            <a:off x="6147882" y="2387583"/>
            <a:ext cx="464009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2" name="Oval 11">
            <a:extLst>
              <a:ext uri="{FF2B5EF4-FFF2-40B4-BE49-F238E27FC236}">
                <a16:creationId xmlns:a16="http://schemas.microsoft.com/office/drawing/2014/main" id="{215338C2-D2D2-4801-A0B6-8F1425552432}"/>
              </a:ext>
            </a:extLst>
          </p:cNvPr>
          <p:cNvSpPr/>
          <p:nvPr/>
        </p:nvSpPr>
        <p:spPr>
          <a:xfrm>
            <a:off x="1283494" y="2673679"/>
            <a:ext cx="461818" cy="471545"/>
          </a:xfrm>
          <a:prstGeom prst="ellipse">
            <a:avLst/>
          </a:prstGeom>
          <a:solidFill>
            <a:srgbClr val="004F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Goldman Sans"/>
              <a:ea typeface="微軟正黑體 Light"/>
              <a:cs typeface="+mn-cs"/>
            </a:endParaRPr>
          </a:p>
        </p:txBody>
      </p:sp>
      <p:sp>
        <p:nvSpPr>
          <p:cNvPr id="34" name="文字方塊 33"/>
          <p:cNvSpPr txBox="1"/>
          <p:nvPr/>
        </p:nvSpPr>
        <p:spPr>
          <a:xfrm>
            <a:off x="2149813" y="2613776"/>
            <a:ext cx="2636195" cy="553998"/>
          </a:xfrm>
          <a:prstGeom prst="rect">
            <a:avLst/>
          </a:prstGeom>
          <a:noFill/>
        </p:spPr>
        <p:txBody>
          <a:bodyPr wrap="square" rtlCol="0">
            <a:spAutoFit/>
          </a:bodyPr>
          <a:lstStyle/>
          <a:p>
            <a:pPr lvl="0">
              <a:defRPr/>
            </a:pPr>
            <a:r>
              <a:rPr lang="zh-TW" altLang="en-US" sz="3000" dirty="0">
                <a:solidFill>
                  <a:sysClr val="windowText" lastClr="000000">
                    <a:lumMod val="75000"/>
                    <a:lumOff val="25000"/>
                  </a:sysClr>
                </a:solidFill>
                <a:latin typeface="標楷體" panose="03000509000000000000" pitchFamily="65" charset="-120"/>
                <a:ea typeface="標楷體" panose="03000509000000000000" pitchFamily="65" charset="-120"/>
              </a:rPr>
              <a:t>制度介紹</a:t>
            </a:r>
            <a:endParaRPr lang="en-US" altLang="zh-TW" sz="3000" dirty="0">
              <a:solidFill>
                <a:sysClr val="windowText" lastClr="000000">
                  <a:lumMod val="75000"/>
                  <a:lumOff val="25000"/>
                </a:sysClr>
              </a:solidFill>
              <a:latin typeface="標楷體" panose="03000509000000000000" pitchFamily="65" charset="-120"/>
              <a:ea typeface="標楷體" panose="03000509000000000000" pitchFamily="65" charset="-120"/>
            </a:endParaRPr>
          </a:p>
        </p:txBody>
      </p:sp>
      <p:sp>
        <p:nvSpPr>
          <p:cNvPr id="35" name="Oval 16">
            <a:extLst>
              <a:ext uri="{FF2B5EF4-FFF2-40B4-BE49-F238E27FC236}">
                <a16:creationId xmlns:a16="http://schemas.microsoft.com/office/drawing/2014/main" id="{2649A259-4961-45C2-85D9-B49937DAD8BF}"/>
              </a:ext>
            </a:extLst>
          </p:cNvPr>
          <p:cNvSpPr/>
          <p:nvPr/>
        </p:nvSpPr>
        <p:spPr>
          <a:xfrm>
            <a:off x="1283494" y="3513351"/>
            <a:ext cx="461818" cy="461818"/>
          </a:xfrm>
          <a:prstGeom prst="ellipse">
            <a:avLst/>
          </a:prstGeom>
          <a:solidFill>
            <a:srgbClr val="004F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Goldman Sans"/>
              <a:ea typeface="微軟正黑體 Light"/>
              <a:cs typeface="+mn-cs"/>
            </a:endParaRPr>
          </a:p>
        </p:txBody>
      </p:sp>
      <p:grpSp>
        <p:nvGrpSpPr>
          <p:cNvPr id="47" name="Group 76">
            <a:extLst>
              <a:ext uri="{FF2B5EF4-FFF2-40B4-BE49-F238E27FC236}">
                <a16:creationId xmlns:a16="http://schemas.microsoft.com/office/drawing/2014/main" id="{FC81FEB7-A0F7-428E-A7BB-6C94C9C69C8A}"/>
              </a:ext>
            </a:extLst>
          </p:cNvPr>
          <p:cNvGrpSpPr/>
          <p:nvPr/>
        </p:nvGrpSpPr>
        <p:grpSpPr>
          <a:xfrm>
            <a:off x="1412284" y="3574546"/>
            <a:ext cx="238078" cy="339427"/>
            <a:chOff x="6291263" y="4338639"/>
            <a:chExt cx="323851" cy="346075"/>
          </a:xfrm>
        </p:grpSpPr>
        <p:sp>
          <p:nvSpPr>
            <p:cNvPr id="48" name="Oval 151">
              <a:extLst>
                <a:ext uri="{FF2B5EF4-FFF2-40B4-BE49-F238E27FC236}">
                  <a16:creationId xmlns:a16="http://schemas.microsoft.com/office/drawing/2014/main" id="{518BB7C3-D984-4839-81DE-3EF20B89DAE1}"/>
                </a:ext>
              </a:extLst>
            </p:cNvPr>
            <p:cNvSpPr>
              <a:spLocks noChangeArrowheads="1"/>
            </p:cNvSpPr>
            <p:nvPr/>
          </p:nvSpPr>
          <p:spPr bwMode="auto">
            <a:xfrm>
              <a:off x="6321426" y="4338639"/>
              <a:ext cx="104775" cy="106363"/>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49" name="Freeform 152">
              <a:extLst>
                <a:ext uri="{FF2B5EF4-FFF2-40B4-BE49-F238E27FC236}">
                  <a16:creationId xmlns:a16="http://schemas.microsoft.com/office/drawing/2014/main" id="{AAE1CA1D-BB57-42C6-AF01-3CF6F6119CF6}"/>
                </a:ext>
              </a:extLst>
            </p:cNvPr>
            <p:cNvSpPr>
              <a:spLocks/>
            </p:cNvSpPr>
            <p:nvPr/>
          </p:nvSpPr>
          <p:spPr bwMode="auto">
            <a:xfrm>
              <a:off x="6343651" y="4618039"/>
              <a:ext cx="60325" cy="66675"/>
            </a:xfrm>
            <a:custGeom>
              <a:avLst/>
              <a:gdLst>
                <a:gd name="T0" fmla="*/ 0 w 38"/>
                <a:gd name="T1" fmla="*/ 28 h 42"/>
                <a:gd name="T2" fmla="*/ 0 w 38"/>
                <a:gd name="T3" fmla="*/ 42 h 42"/>
                <a:gd name="T4" fmla="*/ 38 w 38"/>
                <a:gd name="T5" fmla="*/ 42 h 42"/>
                <a:gd name="T6" fmla="*/ 38 w 38"/>
                <a:gd name="T7" fmla="*/ 0 h 42"/>
              </a:gdLst>
              <a:ahLst/>
              <a:cxnLst>
                <a:cxn ang="0">
                  <a:pos x="T0" y="T1"/>
                </a:cxn>
                <a:cxn ang="0">
                  <a:pos x="T2" y="T3"/>
                </a:cxn>
                <a:cxn ang="0">
                  <a:pos x="T4" y="T5"/>
                </a:cxn>
                <a:cxn ang="0">
                  <a:pos x="T6" y="T7"/>
                </a:cxn>
              </a:cxnLst>
              <a:rect l="0" t="0" r="r" b="b"/>
              <a:pathLst>
                <a:path w="38" h="42">
                  <a:moveTo>
                    <a:pt x="0" y="28"/>
                  </a:moveTo>
                  <a:lnTo>
                    <a:pt x="0" y="42"/>
                  </a:lnTo>
                  <a:lnTo>
                    <a:pt x="38" y="42"/>
                  </a:lnTo>
                  <a:lnTo>
                    <a:pt x="38"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50" name="Freeform 153">
              <a:extLst>
                <a:ext uri="{FF2B5EF4-FFF2-40B4-BE49-F238E27FC236}">
                  <a16:creationId xmlns:a16="http://schemas.microsoft.com/office/drawing/2014/main" id="{955D7084-6AAE-44C2-BAE6-366D3E29DE1E}"/>
                </a:ext>
              </a:extLst>
            </p:cNvPr>
            <p:cNvSpPr>
              <a:spLocks/>
            </p:cNvSpPr>
            <p:nvPr/>
          </p:nvSpPr>
          <p:spPr bwMode="auto">
            <a:xfrm>
              <a:off x="6291263" y="4475164"/>
              <a:ext cx="165100" cy="112713"/>
            </a:xfrm>
            <a:custGeom>
              <a:avLst/>
              <a:gdLst>
                <a:gd name="T0" fmla="*/ 42 w 44"/>
                <a:gd name="T1" fmla="*/ 14 h 30"/>
                <a:gd name="T2" fmla="*/ 44 w 44"/>
                <a:gd name="T3" fmla="*/ 0 h 30"/>
                <a:gd name="T4" fmla="*/ 0 w 44"/>
                <a:gd name="T5" fmla="*/ 0 h 30"/>
                <a:gd name="T6" fmla="*/ 14 w 44"/>
                <a:gd name="T7" fmla="*/ 30 h 30"/>
              </a:gdLst>
              <a:ahLst/>
              <a:cxnLst>
                <a:cxn ang="0">
                  <a:pos x="T0" y="T1"/>
                </a:cxn>
                <a:cxn ang="0">
                  <a:pos x="T2" y="T3"/>
                </a:cxn>
                <a:cxn ang="0">
                  <a:pos x="T4" y="T5"/>
                </a:cxn>
                <a:cxn ang="0">
                  <a:pos x="T6" y="T7"/>
                </a:cxn>
              </a:cxnLst>
              <a:rect l="0" t="0" r="r" b="b"/>
              <a:pathLst>
                <a:path w="44" h="30">
                  <a:moveTo>
                    <a:pt x="42" y="14"/>
                  </a:moveTo>
                  <a:cubicBezTo>
                    <a:pt x="43" y="10"/>
                    <a:pt x="44" y="5"/>
                    <a:pt x="44" y="0"/>
                  </a:cubicBezTo>
                  <a:cubicBezTo>
                    <a:pt x="0" y="0"/>
                    <a:pt x="0" y="0"/>
                    <a:pt x="0" y="0"/>
                  </a:cubicBezTo>
                  <a:cubicBezTo>
                    <a:pt x="0" y="16"/>
                    <a:pt x="6" y="26"/>
                    <a:pt x="14" y="30"/>
                  </a:cubicBez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51" name="Oval 154">
              <a:extLst>
                <a:ext uri="{FF2B5EF4-FFF2-40B4-BE49-F238E27FC236}">
                  <a16:creationId xmlns:a16="http://schemas.microsoft.com/office/drawing/2014/main" id="{74782104-9CC1-4C70-B453-C23135E92429}"/>
                </a:ext>
              </a:extLst>
            </p:cNvPr>
            <p:cNvSpPr>
              <a:spLocks noChangeArrowheads="1"/>
            </p:cNvSpPr>
            <p:nvPr/>
          </p:nvSpPr>
          <p:spPr bwMode="auto">
            <a:xfrm>
              <a:off x="6502401" y="4338639"/>
              <a:ext cx="44450" cy="46038"/>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52" name="Freeform 155">
              <a:extLst>
                <a:ext uri="{FF2B5EF4-FFF2-40B4-BE49-F238E27FC236}">
                  <a16:creationId xmlns:a16="http://schemas.microsoft.com/office/drawing/2014/main" id="{276B0667-4B30-424A-BB83-2574908B56C6}"/>
                </a:ext>
              </a:extLst>
            </p:cNvPr>
            <p:cNvSpPr>
              <a:spLocks/>
            </p:cNvSpPr>
            <p:nvPr/>
          </p:nvSpPr>
          <p:spPr bwMode="auto">
            <a:xfrm>
              <a:off x="6486526" y="4398964"/>
              <a:ext cx="74613" cy="53975"/>
            </a:xfrm>
            <a:custGeom>
              <a:avLst/>
              <a:gdLst>
                <a:gd name="T0" fmla="*/ 14 w 20"/>
                <a:gd name="T1" fmla="*/ 14 h 14"/>
                <a:gd name="T2" fmla="*/ 20 w 20"/>
                <a:gd name="T3" fmla="*/ 0 h 14"/>
                <a:gd name="T4" fmla="*/ 0 w 20"/>
                <a:gd name="T5" fmla="*/ 0 h 14"/>
                <a:gd name="T6" fmla="*/ 6 w 20"/>
                <a:gd name="T7" fmla="*/ 14 h 14"/>
              </a:gdLst>
              <a:ahLst/>
              <a:cxnLst>
                <a:cxn ang="0">
                  <a:pos x="T0" y="T1"/>
                </a:cxn>
                <a:cxn ang="0">
                  <a:pos x="T2" y="T3"/>
                </a:cxn>
                <a:cxn ang="0">
                  <a:pos x="T4" y="T5"/>
                </a:cxn>
                <a:cxn ang="0">
                  <a:pos x="T6" y="T7"/>
                </a:cxn>
              </a:cxnLst>
              <a:rect l="0" t="0" r="r" b="b"/>
              <a:pathLst>
                <a:path w="20" h="14">
                  <a:moveTo>
                    <a:pt x="14" y="14"/>
                  </a:moveTo>
                  <a:cubicBezTo>
                    <a:pt x="17" y="12"/>
                    <a:pt x="20" y="7"/>
                    <a:pt x="20" y="0"/>
                  </a:cubicBezTo>
                  <a:cubicBezTo>
                    <a:pt x="0" y="0"/>
                    <a:pt x="0" y="0"/>
                    <a:pt x="0" y="0"/>
                  </a:cubicBezTo>
                  <a:cubicBezTo>
                    <a:pt x="0" y="7"/>
                    <a:pt x="3" y="12"/>
                    <a:pt x="6" y="14"/>
                  </a:cubicBezTo>
                </a:path>
              </a:pathLst>
            </a:cu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53" name="Freeform 156">
              <a:extLst>
                <a:ext uri="{FF2B5EF4-FFF2-40B4-BE49-F238E27FC236}">
                  <a16:creationId xmlns:a16="http://schemas.microsoft.com/office/drawing/2014/main" id="{114FF320-9ABE-4D13-B27D-E5E7411A3AA8}"/>
                </a:ext>
              </a:extLst>
            </p:cNvPr>
            <p:cNvSpPr>
              <a:spLocks/>
            </p:cNvSpPr>
            <p:nvPr/>
          </p:nvSpPr>
          <p:spPr bwMode="auto">
            <a:xfrm>
              <a:off x="6291263" y="4489451"/>
              <a:ext cx="323850" cy="195263"/>
            </a:xfrm>
            <a:custGeom>
              <a:avLst/>
              <a:gdLst>
                <a:gd name="T0" fmla="*/ 0 w 204"/>
                <a:gd name="T1" fmla="*/ 123 h 123"/>
                <a:gd name="T2" fmla="*/ 85 w 204"/>
                <a:gd name="T3" fmla="*/ 38 h 123"/>
                <a:gd name="T4" fmla="*/ 133 w 204"/>
                <a:gd name="T5" fmla="*/ 76 h 123"/>
                <a:gd name="T6" fmla="*/ 204 w 204"/>
                <a:gd name="T7" fmla="*/ 0 h 123"/>
              </a:gdLst>
              <a:ahLst/>
              <a:cxnLst>
                <a:cxn ang="0">
                  <a:pos x="T0" y="T1"/>
                </a:cxn>
                <a:cxn ang="0">
                  <a:pos x="T2" y="T3"/>
                </a:cxn>
                <a:cxn ang="0">
                  <a:pos x="T4" y="T5"/>
                </a:cxn>
                <a:cxn ang="0">
                  <a:pos x="T6" y="T7"/>
                </a:cxn>
              </a:cxnLst>
              <a:rect l="0" t="0" r="r" b="b"/>
              <a:pathLst>
                <a:path w="204" h="123">
                  <a:moveTo>
                    <a:pt x="0" y="123"/>
                  </a:moveTo>
                  <a:lnTo>
                    <a:pt x="85" y="38"/>
                  </a:lnTo>
                  <a:lnTo>
                    <a:pt x="133" y="76"/>
                  </a:lnTo>
                  <a:lnTo>
                    <a:pt x="204"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54" name="Freeform 157">
              <a:extLst>
                <a:ext uri="{FF2B5EF4-FFF2-40B4-BE49-F238E27FC236}">
                  <a16:creationId xmlns:a16="http://schemas.microsoft.com/office/drawing/2014/main" id="{44C3DE89-1BDA-43E4-BC97-C9A1DE96A3BF}"/>
                </a:ext>
              </a:extLst>
            </p:cNvPr>
            <p:cNvSpPr>
              <a:spLocks/>
            </p:cNvSpPr>
            <p:nvPr/>
          </p:nvSpPr>
          <p:spPr bwMode="auto">
            <a:xfrm>
              <a:off x="6508751" y="4489451"/>
              <a:ext cx="106363" cy="98425"/>
            </a:xfrm>
            <a:custGeom>
              <a:avLst/>
              <a:gdLst>
                <a:gd name="T0" fmla="*/ 0 w 67"/>
                <a:gd name="T1" fmla="*/ 0 h 62"/>
                <a:gd name="T2" fmla="*/ 67 w 67"/>
                <a:gd name="T3" fmla="*/ 0 h 62"/>
                <a:gd name="T4" fmla="*/ 67 w 67"/>
                <a:gd name="T5" fmla="*/ 62 h 62"/>
              </a:gdLst>
              <a:ahLst/>
              <a:cxnLst>
                <a:cxn ang="0">
                  <a:pos x="T0" y="T1"/>
                </a:cxn>
                <a:cxn ang="0">
                  <a:pos x="T2" y="T3"/>
                </a:cxn>
                <a:cxn ang="0">
                  <a:pos x="T4" y="T5"/>
                </a:cxn>
              </a:cxnLst>
              <a:rect l="0" t="0" r="r" b="b"/>
              <a:pathLst>
                <a:path w="67" h="62">
                  <a:moveTo>
                    <a:pt x="0" y="0"/>
                  </a:moveTo>
                  <a:lnTo>
                    <a:pt x="67" y="0"/>
                  </a:lnTo>
                  <a:lnTo>
                    <a:pt x="67" y="62"/>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grpSp>
      <p:sp>
        <p:nvSpPr>
          <p:cNvPr id="56" name="Oval 16">
            <a:extLst>
              <a:ext uri="{FF2B5EF4-FFF2-40B4-BE49-F238E27FC236}">
                <a16:creationId xmlns:a16="http://schemas.microsoft.com/office/drawing/2014/main" id="{2649A259-4961-45C2-85D9-B49937DAD8BF}"/>
              </a:ext>
            </a:extLst>
          </p:cNvPr>
          <p:cNvSpPr/>
          <p:nvPr/>
        </p:nvSpPr>
        <p:spPr>
          <a:xfrm rot="21407053">
            <a:off x="1296053" y="5213160"/>
            <a:ext cx="500917" cy="461818"/>
          </a:xfrm>
          <a:prstGeom prst="ellipse">
            <a:avLst/>
          </a:prstGeom>
          <a:solidFill>
            <a:srgbClr val="004F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Goldman Sans"/>
              <a:ea typeface="微軟正黑體 Light"/>
              <a:cs typeface="+mn-cs"/>
            </a:endParaRPr>
          </a:p>
        </p:txBody>
      </p:sp>
      <p:pic>
        <p:nvPicPr>
          <p:cNvPr id="57" name="圖片 56"/>
          <p:cNvPicPr>
            <a:picLocks noChangeAspect="1"/>
          </p:cNvPicPr>
          <p:nvPr/>
        </p:nvPicPr>
        <p:blipFill>
          <a:blip r:embed="rId2"/>
          <a:stretch>
            <a:fillRect/>
          </a:stretch>
        </p:blipFill>
        <p:spPr>
          <a:xfrm>
            <a:off x="5783864" y="3482099"/>
            <a:ext cx="176799" cy="249958"/>
          </a:xfrm>
          <a:prstGeom prst="rect">
            <a:avLst/>
          </a:prstGeom>
        </p:spPr>
      </p:pic>
      <p:grpSp>
        <p:nvGrpSpPr>
          <p:cNvPr id="58" name="Group 76">
            <a:extLst>
              <a:ext uri="{FF2B5EF4-FFF2-40B4-BE49-F238E27FC236}">
                <a16:creationId xmlns:a16="http://schemas.microsoft.com/office/drawing/2014/main" id="{FC81FEB7-A0F7-428E-A7BB-6C94C9C69C8A}"/>
              </a:ext>
            </a:extLst>
          </p:cNvPr>
          <p:cNvGrpSpPr/>
          <p:nvPr/>
        </p:nvGrpSpPr>
        <p:grpSpPr>
          <a:xfrm>
            <a:off x="854788" y="4314104"/>
            <a:ext cx="238078" cy="278344"/>
            <a:chOff x="6291263" y="4338639"/>
            <a:chExt cx="323851" cy="346075"/>
          </a:xfrm>
        </p:grpSpPr>
        <p:sp>
          <p:nvSpPr>
            <p:cNvPr id="59" name="Oval 151">
              <a:extLst>
                <a:ext uri="{FF2B5EF4-FFF2-40B4-BE49-F238E27FC236}">
                  <a16:creationId xmlns:a16="http://schemas.microsoft.com/office/drawing/2014/main" id="{518BB7C3-D984-4839-81DE-3EF20B89DAE1}"/>
                </a:ext>
              </a:extLst>
            </p:cNvPr>
            <p:cNvSpPr>
              <a:spLocks noChangeArrowheads="1"/>
            </p:cNvSpPr>
            <p:nvPr/>
          </p:nvSpPr>
          <p:spPr bwMode="auto">
            <a:xfrm>
              <a:off x="6321426" y="4338639"/>
              <a:ext cx="104775" cy="106363"/>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0" name="Freeform 152">
              <a:extLst>
                <a:ext uri="{FF2B5EF4-FFF2-40B4-BE49-F238E27FC236}">
                  <a16:creationId xmlns:a16="http://schemas.microsoft.com/office/drawing/2014/main" id="{AAE1CA1D-BB57-42C6-AF01-3CF6F6119CF6}"/>
                </a:ext>
              </a:extLst>
            </p:cNvPr>
            <p:cNvSpPr>
              <a:spLocks/>
            </p:cNvSpPr>
            <p:nvPr/>
          </p:nvSpPr>
          <p:spPr bwMode="auto">
            <a:xfrm>
              <a:off x="6343651" y="4618039"/>
              <a:ext cx="60325" cy="66675"/>
            </a:xfrm>
            <a:custGeom>
              <a:avLst/>
              <a:gdLst>
                <a:gd name="T0" fmla="*/ 0 w 38"/>
                <a:gd name="T1" fmla="*/ 28 h 42"/>
                <a:gd name="T2" fmla="*/ 0 w 38"/>
                <a:gd name="T3" fmla="*/ 42 h 42"/>
                <a:gd name="T4" fmla="*/ 38 w 38"/>
                <a:gd name="T5" fmla="*/ 42 h 42"/>
                <a:gd name="T6" fmla="*/ 38 w 38"/>
                <a:gd name="T7" fmla="*/ 0 h 42"/>
              </a:gdLst>
              <a:ahLst/>
              <a:cxnLst>
                <a:cxn ang="0">
                  <a:pos x="T0" y="T1"/>
                </a:cxn>
                <a:cxn ang="0">
                  <a:pos x="T2" y="T3"/>
                </a:cxn>
                <a:cxn ang="0">
                  <a:pos x="T4" y="T5"/>
                </a:cxn>
                <a:cxn ang="0">
                  <a:pos x="T6" y="T7"/>
                </a:cxn>
              </a:cxnLst>
              <a:rect l="0" t="0" r="r" b="b"/>
              <a:pathLst>
                <a:path w="38" h="42">
                  <a:moveTo>
                    <a:pt x="0" y="28"/>
                  </a:moveTo>
                  <a:lnTo>
                    <a:pt x="0" y="42"/>
                  </a:lnTo>
                  <a:lnTo>
                    <a:pt x="38" y="42"/>
                  </a:lnTo>
                  <a:lnTo>
                    <a:pt x="38"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1" name="Freeform 153">
              <a:extLst>
                <a:ext uri="{FF2B5EF4-FFF2-40B4-BE49-F238E27FC236}">
                  <a16:creationId xmlns:a16="http://schemas.microsoft.com/office/drawing/2014/main" id="{955D7084-6AAE-44C2-BAE6-366D3E29DE1E}"/>
                </a:ext>
              </a:extLst>
            </p:cNvPr>
            <p:cNvSpPr>
              <a:spLocks/>
            </p:cNvSpPr>
            <p:nvPr/>
          </p:nvSpPr>
          <p:spPr bwMode="auto">
            <a:xfrm>
              <a:off x="6291263" y="4475164"/>
              <a:ext cx="165100" cy="112713"/>
            </a:xfrm>
            <a:custGeom>
              <a:avLst/>
              <a:gdLst>
                <a:gd name="T0" fmla="*/ 42 w 44"/>
                <a:gd name="T1" fmla="*/ 14 h 30"/>
                <a:gd name="T2" fmla="*/ 44 w 44"/>
                <a:gd name="T3" fmla="*/ 0 h 30"/>
                <a:gd name="T4" fmla="*/ 0 w 44"/>
                <a:gd name="T5" fmla="*/ 0 h 30"/>
                <a:gd name="T6" fmla="*/ 14 w 44"/>
                <a:gd name="T7" fmla="*/ 30 h 30"/>
              </a:gdLst>
              <a:ahLst/>
              <a:cxnLst>
                <a:cxn ang="0">
                  <a:pos x="T0" y="T1"/>
                </a:cxn>
                <a:cxn ang="0">
                  <a:pos x="T2" y="T3"/>
                </a:cxn>
                <a:cxn ang="0">
                  <a:pos x="T4" y="T5"/>
                </a:cxn>
                <a:cxn ang="0">
                  <a:pos x="T6" y="T7"/>
                </a:cxn>
              </a:cxnLst>
              <a:rect l="0" t="0" r="r" b="b"/>
              <a:pathLst>
                <a:path w="44" h="30">
                  <a:moveTo>
                    <a:pt x="42" y="14"/>
                  </a:moveTo>
                  <a:cubicBezTo>
                    <a:pt x="43" y="10"/>
                    <a:pt x="44" y="5"/>
                    <a:pt x="44" y="0"/>
                  </a:cubicBezTo>
                  <a:cubicBezTo>
                    <a:pt x="0" y="0"/>
                    <a:pt x="0" y="0"/>
                    <a:pt x="0" y="0"/>
                  </a:cubicBezTo>
                  <a:cubicBezTo>
                    <a:pt x="0" y="16"/>
                    <a:pt x="6" y="26"/>
                    <a:pt x="14" y="30"/>
                  </a:cubicBez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2" name="Oval 154">
              <a:extLst>
                <a:ext uri="{FF2B5EF4-FFF2-40B4-BE49-F238E27FC236}">
                  <a16:creationId xmlns:a16="http://schemas.microsoft.com/office/drawing/2014/main" id="{74782104-9CC1-4C70-B453-C23135E92429}"/>
                </a:ext>
              </a:extLst>
            </p:cNvPr>
            <p:cNvSpPr>
              <a:spLocks noChangeArrowheads="1"/>
            </p:cNvSpPr>
            <p:nvPr/>
          </p:nvSpPr>
          <p:spPr bwMode="auto">
            <a:xfrm>
              <a:off x="6502401" y="4338639"/>
              <a:ext cx="44450" cy="46038"/>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3" name="Freeform 155">
              <a:extLst>
                <a:ext uri="{FF2B5EF4-FFF2-40B4-BE49-F238E27FC236}">
                  <a16:creationId xmlns:a16="http://schemas.microsoft.com/office/drawing/2014/main" id="{276B0667-4B30-424A-BB83-2574908B56C6}"/>
                </a:ext>
              </a:extLst>
            </p:cNvPr>
            <p:cNvSpPr>
              <a:spLocks/>
            </p:cNvSpPr>
            <p:nvPr/>
          </p:nvSpPr>
          <p:spPr bwMode="auto">
            <a:xfrm>
              <a:off x="6486526" y="4398964"/>
              <a:ext cx="74613" cy="53975"/>
            </a:xfrm>
            <a:custGeom>
              <a:avLst/>
              <a:gdLst>
                <a:gd name="T0" fmla="*/ 14 w 20"/>
                <a:gd name="T1" fmla="*/ 14 h 14"/>
                <a:gd name="T2" fmla="*/ 20 w 20"/>
                <a:gd name="T3" fmla="*/ 0 h 14"/>
                <a:gd name="T4" fmla="*/ 0 w 20"/>
                <a:gd name="T5" fmla="*/ 0 h 14"/>
                <a:gd name="T6" fmla="*/ 6 w 20"/>
                <a:gd name="T7" fmla="*/ 14 h 14"/>
              </a:gdLst>
              <a:ahLst/>
              <a:cxnLst>
                <a:cxn ang="0">
                  <a:pos x="T0" y="T1"/>
                </a:cxn>
                <a:cxn ang="0">
                  <a:pos x="T2" y="T3"/>
                </a:cxn>
                <a:cxn ang="0">
                  <a:pos x="T4" y="T5"/>
                </a:cxn>
                <a:cxn ang="0">
                  <a:pos x="T6" y="T7"/>
                </a:cxn>
              </a:cxnLst>
              <a:rect l="0" t="0" r="r" b="b"/>
              <a:pathLst>
                <a:path w="20" h="14">
                  <a:moveTo>
                    <a:pt x="14" y="14"/>
                  </a:moveTo>
                  <a:cubicBezTo>
                    <a:pt x="17" y="12"/>
                    <a:pt x="20" y="7"/>
                    <a:pt x="20" y="0"/>
                  </a:cubicBezTo>
                  <a:cubicBezTo>
                    <a:pt x="0" y="0"/>
                    <a:pt x="0" y="0"/>
                    <a:pt x="0" y="0"/>
                  </a:cubicBezTo>
                  <a:cubicBezTo>
                    <a:pt x="0" y="7"/>
                    <a:pt x="3" y="12"/>
                    <a:pt x="6" y="14"/>
                  </a:cubicBezTo>
                </a:path>
              </a:pathLst>
            </a:cu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4" name="Freeform 156">
              <a:extLst>
                <a:ext uri="{FF2B5EF4-FFF2-40B4-BE49-F238E27FC236}">
                  <a16:creationId xmlns:a16="http://schemas.microsoft.com/office/drawing/2014/main" id="{114FF320-9ABE-4D13-B27D-E5E7411A3AA8}"/>
                </a:ext>
              </a:extLst>
            </p:cNvPr>
            <p:cNvSpPr>
              <a:spLocks/>
            </p:cNvSpPr>
            <p:nvPr/>
          </p:nvSpPr>
          <p:spPr bwMode="auto">
            <a:xfrm>
              <a:off x="6291263" y="4489451"/>
              <a:ext cx="323850" cy="195263"/>
            </a:xfrm>
            <a:custGeom>
              <a:avLst/>
              <a:gdLst>
                <a:gd name="T0" fmla="*/ 0 w 204"/>
                <a:gd name="T1" fmla="*/ 123 h 123"/>
                <a:gd name="T2" fmla="*/ 85 w 204"/>
                <a:gd name="T3" fmla="*/ 38 h 123"/>
                <a:gd name="T4" fmla="*/ 133 w 204"/>
                <a:gd name="T5" fmla="*/ 76 h 123"/>
                <a:gd name="T6" fmla="*/ 204 w 204"/>
                <a:gd name="T7" fmla="*/ 0 h 123"/>
              </a:gdLst>
              <a:ahLst/>
              <a:cxnLst>
                <a:cxn ang="0">
                  <a:pos x="T0" y="T1"/>
                </a:cxn>
                <a:cxn ang="0">
                  <a:pos x="T2" y="T3"/>
                </a:cxn>
                <a:cxn ang="0">
                  <a:pos x="T4" y="T5"/>
                </a:cxn>
                <a:cxn ang="0">
                  <a:pos x="T6" y="T7"/>
                </a:cxn>
              </a:cxnLst>
              <a:rect l="0" t="0" r="r" b="b"/>
              <a:pathLst>
                <a:path w="204" h="123">
                  <a:moveTo>
                    <a:pt x="0" y="123"/>
                  </a:moveTo>
                  <a:lnTo>
                    <a:pt x="85" y="38"/>
                  </a:lnTo>
                  <a:lnTo>
                    <a:pt x="133" y="76"/>
                  </a:lnTo>
                  <a:lnTo>
                    <a:pt x="204"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5" name="Freeform 157">
              <a:extLst>
                <a:ext uri="{FF2B5EF4-FFF2-40B4-BE49-F238E27FC236}">
                  <a16:creationId xmlns:a16="http://schemas.microsoft.com/office/drawing/2014/main" id="{44C3DE89-1BDA-43E4-BC97-C9A1DE96A3BF}"/>
                </a:ext>
              </a:extLst>
            </p:cNvPr>
            <p:cNvSpPr>
              <a:spLocks/>
            </p:cNvSpPr>
            <p:nvPr/>
          </p:nvSpPr>
          <p:spPr bwMode="auto">
            <a:xfrm>
              <a:off x="6508751" y="4489451"/>
              <a:ext cx="106363" cy="98425"/>
            </a:xfrm>
            <a:custGeom>
              <a:avLst/>
              <a:gdLst>
                <a:gd name="T0" fmla="*/ 0 w 67"/>
                <a:gd name="T1" fmla="*/ 0 h 62"/>
                <a:gd name="T2" fmla="*/ 67 w 67"/>
                <a:gd name="T3" fmla="*/ 0 h 62"/>
                <a:gd name="T4" fmla="*/ 67 w 67"/>
                <a:gd name="T5" fmla="*/ 62 h 62"/>
              </a:gdLst>
              <a:ahLst/>
              <a:cxnLst>
                <a:cxn ang="0">
                  <a:pos x="T0" y="T1"/>
                </a:cxn>
                <a:cxn ang="0">
                  <a:pos x="T2" y="T3"/>
                </a:cxn>
                <a:cxn ang="0">
                  <a:pos x="T4" y="T5"/>
                </a:cxn>
              </a:cxnLst>
              <a:rect l="0" t="0" r="r" b="b"/>
              <a:pathLst>
                <a:path w="67" h="62">
                  <a:moveTo>
                    <a:pt x="0" y="0"/>
                  </a:moveTo>
                  <a:lnTo>
                    <a:pt x="67" y="0"/>
                  </a:lnTo>
                  <a:lnTo>
                    <a:pt x="67" y="62"/>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grpSp>
      <p:grpSp>
        <p:nvGrpSpPr>
          <p:cNvPr id="66" name="Group 76">
            <a:extLst>
              <a:ext uri="{FF2B5EF4-FFF2-40B4-BE49-F238E27FC236}">
                <a16:creationId xmlns:a16="http://schemas.microsoft.com/office/drawing/2014/main" id="{FC81FEB7-A0F7-428E-A7BB-6C94C9C69C8A}"/>
              </a:ext>
            </a:extLst>
          </p:cNvPr>
          <p:cNvGrpSpPr/>
          <p:nvPr/>
        </p:nvGrpSpPr>
        <p:grpSpPr>
          <a:xfrm>
            <a:off x="1435001" y="5268297"/>
            <a:ext cx="217511" cy="329459"/>
            <a:chOff x="6291263" y="4338639"/>
            <a:chExt cx="323851" cy="346075"/>
          </a:xfrm>
        </p:grpSpPr>
        <p:sp>
          <p:nvSpPr>
            <p:cNvPr id="67" name="Oval 151">
              <a:extLst>
                <a:ext uri="{FF2B5EF4-FFF2-40B4-BE49-F238E27FC236}">
                  <a16:creationId xmlns:a16="http://schemas.microsoft.com/office/drawing/2014/main" id="{518BB7C3-D984-4839-81DE-3EF20B89DAE1}"/>
                </a:ext>
              </a:extLst>
            </p:cNvPr>
            <p:cNvSpPr>
              <a:spLocks noChangeArrowheads="1"/>
            </p:cNvSpPr>
            <p:nvPr/>
          </p:nvSpPr>
          <p:spPr bwMode="auto">
            <a:xfrm>
              <a:off x="6321426" y="4338639"/>
              <a:ext cx="104775" cy="106363"/>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8" name="Freeform 152">
              <a:extLst>
                <a:ext uri="{FF2B5EF4-FFF2-40B4-BE49-F238E27FC236}">
                  <a16:creationId xmlns:a16="http://schemas.microsoft.com/office/drawing/2014/main" id="{AAE1CA1D-BB57-42C6-AF01-3CF6F6119CF6}"/>
                </a:ext>
              </a:extLst>
            </p:cNvPr>
            <p:cNvSpPr>
              <a:spLocks/>
            </p:cNvSpPr>
            <p:nvPr/>
          </p:nvSpPr>
          <p:spPr bwMode="auto">
            <a:xfrm>
              <a:off x="6343651" y="4618039"/>
              <a:ext cx="60325" cy="66675"/>
            </a:xfrm>
            <a:custGeom>
              <a:avLst/>
              <a:gdLst>
                <a:gd name="T0" fmla="*/ 0 w 38"/>
                <a:gd name="T1" fmla="*/ 28 h 42"/>
                <a:gd name="T2" fmla="*/ 0 w 38"/>
                <a:gd name="T3" fmla="*/ 42 h 42"/>
                <a:gd name="T4" fmla="*/ 38 w 38"/>
                <a:gd name="T5" fmla="*/ 42 h 42"/>
                <a:gd name="T6" fmla="*/ 38 w 38"/>
                <a:gd name="T7" fmla="*/ 0 h 42"/>
              </a:gdLst>
              <a:ahLst/>
              <a:cxnLst>
                <a:cxn ang="0">
                  <a:pos x="T0" y="T1"/>
                </a:cxn>
                <a:cxn ang="0">
                  <a:pos x="T2" y="T3"/>
                </a:cxn>
                <a:cxn ang="0">
                  <a:pos x="T4" y="T5"/>
                </a:cxn>
                <a:cxn ang="0">
                  <a:pos x="T6" y="T7"/>
                </a:cxn>
              </a:cxnLst>
              <a:rect l="0" t="0" r="r" b="b"/>
              <a:pathLst>
                <a:path w="38" h="42">
                  <a:moveTo>
                    <a:pt x="0" y="28"/>
                  </a:moveTo>
                  <a:lnTo>
                    <a:pt x="0" y="42"/>
                  </a:lnTo>
                  <a:lnTo>
                    <a:pt x="38" y="42"/>
                  </a:lnTo>
                  <a:lnTo>
                    <a:pt x="38"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69" name="Freeform 153">
              <a:extLst>
                <a:ext uri="{FF2B5EF4-FFF2-40B4-BE49-F238E27FC236}">
                  <a16:creationId xmlns:a16="http://schemas.microsoft.com/office/drawing/2014/main" id="{955D7084-6AAE-44C2-BAE6-366D3E29DE1E}"/>
                </a:ext>
              </a:extLst>
            </p:cNvPr>
            <p:cNvSpPr>
              <a:spLocks/>
            </p:cNvSpPr>
            <p:nvPr/>
          </p:nvSpPr>
          <p:spPr bwMode="auto">
            <a:xfrm>
              <a:off x="6291263" y="4475164"/>
              <a:ext cx="165100" cy="112713"/>
            </a:xfrm>
            <a:custGeom>
              <a:avLst/>
              <a:gdLst>
                <a:gd name="T0" fmla="*/ 42 w 44"/>
                <a:gd name="T1" fmla="*/ 14 h 30"/>
                <a:gd name="T2" fmla="*/ 44 w 44"/>
                <a:gd name="T3" fmla="*/ 0 h 30"/>
                <a:gd name="T4" fmla="*/ 0 w 44"/>
                <a:gd name="T5" fmla="*/ 0 h 30"/>
                <a:gd name="T6" fmla="*/ 14 w 44"/>
                <a:gd name="T7" fmla="*/ 30 h 30"/>
              </a:gdLst>
              <a:ahLst/>
              <a:cxnLst>
                <a:cxn ang="0">
                  <a:pos x="T0" y="T1"/>
                </a:cxn>
                <a:cxn ang="0">
                  <a:pos x="T2" y="T3"/>
                </a:cxn>
                <a:cxn ang="0">
                  <a:pos x="T4" y="T5"/>
                </a:cxn>
                <a:cxn ang="0">
                  <a:pos x="T6" y="T7"/>
                </a:cxn>
              </a:cxnLst>
              <a:rect l="0" t="0" r="r" b="b"/>
              <a:pathLst>
                <a:path w="44" h="30">
                  <a:moveTo>
                    <a:pt x="42" y="14"/>
                  </a:moveTo>
                  <a:cubicBezTo>
                    <a:pt x="43" y="10"/>
                    <a:pt x="44" y="5"/>
                    <a:pt x="44" y="0"/>
                  </a:cubicBezTo>
                  <a:cubicBezTo>
                    <a:pt x="0" y="0"/>
                    <a:pt x="0" y="0"/>
                    <a:pt x="0" y="0"/>
                  </a:cubicBezTo>
                  <a:cubicBezTo>
                    <a:pt x="0" y="16"/>
                    <a:pt x="6" y="26"/>
                    <a:pt x="14" y="30"/>
                  </a:cubicBez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70" name="Oval 154">
              <a:extLst>
                <a:ext uri="{FF2B5EF4-FFF2-40B4-BE49-F238E27FC236}">
                  <a16:creationId xmlns:a16="http://schemas.microsoft.com/office/drawing/2014/main" id="{74782104-9CC1-4C70-B453-C23135E92429}"/>
                </a:ext>
              </a:extLst>
            </p:cNvPr>
            <p:cNvSpPr>
              <a:spLocks noChangeArrowheads="1"/>
            </p:cNvSpPr>
            <p:nvPr/>
          </p:nvSpPr>
          <p:spPr bwMode="auto">
            <a:xfrm>
              <a:off x="6502401" y="4338639"/>
              <a:ext cx="44450" cy="46038"/>
            </a:xfrm>
            <a:prstGeom prst="ellipse">
              <a:avLst/>
            </a:pr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71" name="Freeform 155">
              <a:extLst>
                <a:ext uri="{FF2B5EF4-FFF2-40B4-BE49-F238E27FC236}">
                  <a16:creationId xmlns:a16="http://schemas.microsoft.com/office/drawing/2014/main" id="{276B0667-4B30-424A-BB83-2574908B56C6}"/>
                </a:ext>
              </a:extLst>
            </p:cNvPr>
            <p:cNvSpPr>
              <a:spLocks/>
            </p:cNvSpPr>
            <p:nvPr/>
          </p:nvSpPr>
          <p:spPr bwMode="auto">
            <a:xfrm>
              <a:off x="6486526" y="4398964"/>
              <a:ext cx="74613" cy="53975"/>
            </a:xfrm>
            <a:custGeom>
              <a:avLst/>
              <a:gdLst>
                <a:gd name="T0" fmla="*/ 14 w 20"/>
                <a:gd name="T1" fmla="*/ 14 h 14"/>
                <a:gd name="T2" fmla="*/ 20 w 20"/>
                <a:gd name="T3" fmla="*/ 0 h 14"/>
                <a:gd name="T4" fmla="*/ 0 w 20"/>
                <a:gd name="T5" fmla="*/ 0 h 14"/>
                <a:gd name="T6" fmla="*/ 6 w 20"/>
                <a:gd name="T7" fmla="*/ 14 h 14"/>
              </a:gdLst>
              <a:ahLst/>
              <a:cxnLst>
                <a:cxn ang="0">
                  <a:pos x="T0" y="T1"/>
                </a:cxn>
                <a:cxn ang="0">
                  <a:pos x="T2" y="T3"/>
                </a:cxn>
                <a:cxn ang="0">
                  <a:pos x="T4" y="T5"/>
                </a:cxn>
                <a:cxn ang="0">
                  <a:pos x="T6" y="T7"/>
                </a:cxn>
              </a:cxnLst>
              <a:rect l="0" t="0" r="r" b="b"/>
              <a:pathLst>
                <a:path w="20" h="14">
                  <a:moveTo>
                    <a:pt x="14" y="14"/>
                  </a:moveTo>
                  <a:cubicBezTo>
                    <a:pt x="17" y="12"/>
                    <a:pt x="20" y="7"/>
                    <a:pt x="20" y="0"/>
                  </a:cubicBezTo>
                  <a:cubicBezTo>
                    <a:pt x="0" y="0"/>
                    <a:pt x="0" y="0"/>
                    <a:pt x="0" y="0"/>
                  </a:cubicBezTo>
                  <a:cubicBezTo>
                    <a:pt x="0" y="7"/>
                    <a:pt x="3" y="12"/>
                    <a:pt x="6" y="14"/>
                  </a:cubicBezTo>
                </a:path>
              </a:pathLst>
            </a:cu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72" name="Freeform 156">
              <a:extLst>
                <a:ext uri="{FF2B5EF4-FFF2-40B4-BE49-F238E27FC236}">
                  <a16:creationId xmlns:a16="http://schemas.microsoft.com/office/drawing/2014/main" id="{114FF320-9ABE-4D13-B27D-E5E7411A3AA8}"/>
                </a:ext>
              </a:extLst>
            </p:cNvPr>
            <p:cNvSpPr>
              <a:spLocks/>
            </p:cNvSpPr>
            <p:nvPr/>
          </p:nvSpPr>
          <p:spPr bwMode="auto">
            <a:xfrm>
              <a:off x="6291263" y="4489451"/>
              <a:ext cx="323850" cy="195263"/>
            </a:xfrm>
            <a:custGeom>
              <a:avLst/>
              <a:gdLst>
                <a:gd name="T0" fmla="*/ 0 w 204"/>
                <a:gd name="T1" fmla="*/ 123 h 123"/>
                <a:gd name="T2" fmla="*/ 85 w 204"/>
                <a:gd name="T3" fmla="*/ 38 h 123"/>
                <a:gd name="T4" fmla="*/ 133 w 204"/>
                <a:gd name="T5" fmla="*/ 76 h 123"/>
                <a:gd name="T6" fmla="*/ 204 w 204"/>
                <a:gd name="T7" fmla="*/ 0 h 123"/>
              </a:gdLst>
              <a:ahLst/>
              <a:cxnLst>
                <a:cxn ang="0">
                  <a:pos x="T0" y="T1"/>
                </a:cxn>
                <a:cxn ang="0">
                  <a:pos x="T2" y="T3"/>
                </a:cxn>
                <a:cxn ang="0">
                  <a:pos x="T4" y="T5"/>
                </a:cxn>
                <a:cxn ang="0">
                  <a:pos x="T6" y="T7"/>
                </a:cxn>
              </a:cxnLst>
              <a:rect l="0" t="0" r="r" b="b"/>
              <a:pathLst>
                <a:path w="204" h="123">
                  <a:moveTo>
                    <a:pt x="0" y="123"/>
                  </a:moveTo>
                  <a:lnTo>
                    <a:pt x="85" y="38"/>
                  </a:lnTo>
                  <a:lnTo>
                    <a:pt x="133" y="76"/>
                  </a:lnTo>
                  <a:lnTo>
                    <a:pt x="204" y="0"/>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73" name="Freeform 157">
              <a:extLst>
                <a:ext uri="{FF2B5EF4-FFF2-40B4-BE49-F238E27FC236}">
                  <a16:creationId xmlns:a16="http://schemas.microsoft.com/office/drawing/2014/main" id="{44C3DE89-1BDA-43E4-BC97-C9A1DE96A3BF}"/>
                </a:ext>
              </a:extLst>
            </p:cNvPr>
            <p:cNvSpPr>
              <a:spLocks/>
            </p:cNvSpPr>
            <p:nvPr/>
          </p:nvSpPr>
          <p:spPr bwMode="auto">
            <a:xfrm>
              <a:off x="6508751" y="4489451"/>
              <a:ext cx="106363" cy="98425"/>
            </a:xfrm>
            <a:custGeom>
              <a:avLst/>
              <a:gdLst>
                <a:gd name="T0" fmla="*/ 0 w 67"/>
                <a:gd name="T1" fmla="*/ 0 h 62"/>
                <a:gd name="T2" fmla="*/ 67 w 67"/>
                <a:gd name="T3" fmla="*/ 0 h 62"/>
                <a:gd name="T4" fmla="*/ 67 w 67"/>
                <a:gd name="T5" fmla="*/ 62 h 62"/>
              </a:gdLst>
              <a:ahLst/>
              <a:cxnLst>
                <a:cxn ang="0">
                  <a:pos x="T0" y="T1"/>
                </a:cxn>
                <a:cxn ang="0">
                  <a:pos x="T2" y="T3"/>
                </a:cxn>
                <a:cxn ang="0">
                  <a:pos x="T4" y="T5"/>
                </a:cxn>
              </a:cxnLst>
              <a:rect l="0" t="0" r="r" b="b"/>
              <a:pathLst>
                <a:path w="67" h="62">
                  <a:moveTo>
                    <a:pt x="0" y="0"/>
                  </a:moveTo>
                  <a:lnTo>
                    <a:pt x="67" y="0"/>
                  </a:lnTo>
                  <a:lnTo>
                    <a:pt x="67" y="62"/>
                  </a:ln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grpSp>
      <p:sp>
        <p:nvSpPr>
          <p:cNvPr id="74" name="文字方塊 73"/>
          <p:cNvSpPr txBox="1"/>
          <p:nvPr/>
        </p:nvSpPr>
        <p:spPr>
          <a:xfrm>
            <a:off x="2149813" y="3434496"/>
            <a:ext cx="2714016" cy="553998"/>
          </a:xfrm>
          <a:prstGeom prst="rect">
            <a:avLst/>
          </a:prstGeom>
          <a:noFill/>
        </p:spPr>
        <p:txBody>
          <a:bodyPr wrap="square" rtlCol="0">
            <a:spAutoFit/>
          </a:bodyPr>
          <a:lstStyle/>
          <a:p>
            <a:pPr lvl="0">
              <a:defRPr/>
            </a:pPr>
            <a:r>
              <a:rPr lang="zh-TW" altLang="en-US" sz="3000" dirty="0">
                <a:solidFill>
                  <a:sysClr val="windowText" lastClr="000000">
                    <a:lumMod val="75000"/>
                    <a:lumOff val="25000"/>
                  </a:sysClr>
                </a:solidFill>
                <a:latin typeface="標楷體" panose="03000509000000000000" pitchFamily="65" charset="-120"/>
                <a:ea typeface="標楷體" panose="03000509000000000000" pitchFamily="65" charset="-120"/>
              </a:rPr>
              <a:t>相關法規</a:t>
            </a:r>
            <a:endParaRPr lang="en-US" altLang="zh-TW" sz="3000" dirty="0">
              <a:solidFill>
                <a:sysClr val="windowText" lastClr="000000">
                  <a:lumMod val="75000"/>
                  <a:lumOff val="25000"/>
                </a:sysClr>
              </a:solidFill>
              <a:latin typeface="標楷體" panose="03000509000000000000" pitchFamily="65" charset="-120"/>
              <a:ea typeface="標楷體" panose="03000509000000000000" pitchFamily="65" charset="-120"/>
            </a:endParaRPr>
          </a:p>
        </p:txBody>
      </p:sp>
      <p:sp>
        <p:nvSpPr>
          <p:cNvPr id="75" name="文字方塊 74"/>
          <p:cNvSpPr txBox="1"/>
          <p:nvPr/>
        </p:nvSpPr>
        <p:spPr>
          <a:xfrm>
            <a:off x="2149813" y="4255216"/>
            <a:ext cx="2042376" cy="553998"/>
          </a:xfrm>
          <a:prstGeom prst="rect">
            <a:avLst/>
          </a:prstGeom>
          <a:noFill/>
        </p:spPr>
        <p:txBody>
          <a:bodyPr wrap="square" rtlCol="0">
            <a:spAutoFit/>
          </a:bodyPr>
          <a:lstStyle/>
          <a:p>
            <a:pPr lvl="0">
              <a:defRPr/>
            </a:pPr>
            <a:r>
              <a:rPr lang="zh-TW" altLang="en-US" sz="3000" dirty="0">
                <a:solidFill>
                  <a:sysClr val="windowText" lastClr="000000">
                    <a:lumMod val="75000"/>
                    <a:lumOff val="25000"/>
                  </a:sysClr>
                </a:solidFill>
                <a:latin typeface="標楷體" panose="03000509000000000000" pitchFamily="65" charset="-120"/>
                <a:ea typeface="標楷體" panose="03000509000000000000" pitchFamily="65" charset="-120"/>
              </a:rPr>
              <a:t>業務概況</a:t>
            </a:r>
            <a:endParaRPr lang="en-US" altLang="zh-TW" sz="3000" dirty="0">
              <a:solidFill>
                <a:sysClr val="windowText" lastClr="000000">
                  <a:lumMod val="75000"/>
                  <a:lumOff val="25000"/>
                </a:sysClr>
              </a:solidFill>
              <a:latin typeface="標楷體" panose="03000509000000000000" pitchFamily="65" charset="-120"/>
              <a:ea typeface="標楷體" panose="03000509000000000000" pitchFamily="65" charset="-120"/>
            </a:endParaRPr>
          </a:p>
        </p:txBody>
      </p:sp>
      <p:grpSp>
        <p:nvGrpSpPr>
          <p:cNvPr id="78" name="Group 32">
            <a:extLst>
              <a:ext uri="{FF2B5EF4-FFF2-40B4-BE49-F238E27FC236}">
                <a16:creationId xmlns:a16="http://schemas.microsoft.com/office/drawing/2014/main" id="{A09D9A79-97EA-4BAA-B4AD-3BC9BE5D43CE}"/>
              </a:ext>
            </a:extLst>
          </p:cNvPr>
          <p:cNvGrpSpPr/>
          <p:nvPr/>
        </p:nvGrpSpPr>
        <p:grpSpPr>
          <a:xfrm>
            <a:off x="1403400" y="6143112"/>
            <a:ext cx="259676" cy="316682"/>
            <a:chOff x="9161463" y="3609975"/>
            <a:chExt cx="360363" cy="411871"/>
          </a:xfrm>
          <a:solidFill>
            <a:sysClr val="window" lastClr="FFFFFF"/>
          </a:solidFill>
        </p:grpSpPr>
        <p:sp>
          <p:nvSpPr>
            <p:cNvPr id="79" name="Freeform 1209">
              <a:extLst>
                <a:ext uri="{FF2B5EF4-FFF2-40B4-BE49-F238E27FC236}">
                  <a16:creationId xmlns:a16="http://schemas.microsoft.com/office/drawing/2014/main" id="{DACCB49D-ECD9-4BC7-A073-C80BF28F69E7}"/>
                </a:ext>
              </a:extLst>
            </p:cNvPr>
            <p:cNvSpPr>
              <a:spLocks/>
            </p:cNvSpPr>
            <p:nvPr/>
          </p:nvSpPr>
          <p:spPr bwMode="auto">
            <a:xfrm>
              <a:off x="9161463" y="3954463"/>
              <a:ext cx="360363" cy="15875"/>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0" name="Freeform 1210">
              <a:extLst>
                <a:ext uri="{FF2B5EF4-FFF2-40B4-BE49-F238E27FC236}">
                  <a16:creationId xmlns:a16="http://schemas.microsoft.com/office/drawing/2014/main" id="{6063582F-3D19-4DD4-8445-50EB5937175C}"/>
                </a:ext>
              </a:extLst>
            </p:cNvPr>
            <p:cNvSpPr>
              <a:spLocks noEditPoints="1"/>
            </p:cNvSpPr>
            <p:nvPr/>
          </p:nvSpPr>
          <p:spPr bwMode="auto">
            <a:xfrm>
              <a:off x="9175750" y="3879850"/>
              <a:ext cx="60325" cy="90488"/>
            </a:xfrm>
            <a:custGeom>
              <a:avLst/>
              <a:gdLst>
                <a:gd name="T0" fmla="*/ 14 w 16"/>
                <a:gd name="T1" fmla="*/ 24 h 24"/>
                <a:gd name="T2" fmla="*/ 2 w 16"/>
                <a:gd name="T3" fmla="*/ 24 h 24"/>
                <a:gd name="T4" fmla="*/ 0 w 16"/>
                <a:gd name="T5" fmla="*/ 22 h 24"/>
                <a:gd name="T6" fmla="*/ 0 w 16"/>
                <a:gd name="T7" fmla="*/ 2 h 24"/>
                <a:gd name="T8" fmla="*/ 2 w 16"/>
                <a:gd name="T9" fmla="*/ 0 h 24"/>
                <a:gd name="T10" fmla="*/ 14 w 16"/>
                <a:gd name="T11" fmla="*/ 0 h 24"/>
                <a:gd name="T12" fmla="*/ 16 w 16"/>
                <a:gd name="T13" fmla="*/ 2 h 24"/>
                <a:gd name="T14" fmla="*/ 16 w 16"/>
                <a:gd name="T15" fmla="*/ 22 h 24"/>
                <a:gd name="T16" fmla="*/ 14 w 16"/>
                <a:gd name="T17" fmla="*/ 24 h 24"/>
                <a:gd name="T18" fmla="*/ 4 w 16"/>
                <a:gd name="T19" fmla="*/ 20 h 24"/>
                <a:gd name="T20" fmla="*/ 12 w 16"/>
                <a:gd name="T21" fmla="*/ 20 h 24"/>
                <a:gd name="T22" fmla="*/ 12 w 16"/>
                <a:gd name="T23" fmla="*/ 4 h 24"/>
                <a:gd name="T24" fmla="*/ 4 w 16"/>
                <a:gd name="T25" fmla="*/ 4 h 24"/>
                <a:gd name="T26" fmla="*/ 4 w 16"/>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4">
                  <a:moveTo>
                    <a:pt x="14" y="24"/>
                  </a:moveTo>
                  <a:cubicBezTo>
                    <a:pt x="2" y="24"/>
                    <a:pt x="2" y="24"/>
                    <a:pt x="2" y="24"/>
                  </a:cubicBezTo>
                  <a:cubicBezTo>
                    <a:pt x="1" y="24"/>
                    <a:pt x="0" y="23"/>
                    <a:pt x="0" y="22"/>
                  </a:cubicBezTo>
                  <a:cubicBezTo>
                    <a:pt x="0" y="2"/>
                    <a:pt x="0" y="2"/>
                    <a:pt x="0" y="2"/>
                  </a:cubicBezTo>
                  <a:cubicBezTo>
                    <a:pt x="0" y="1"/>
                    <a:pt x="1" y="0"/>
                    <a:pt x="2" y="0"/>
                  </a:cubicBezTo>
                  <a:cubicBezTo>
                    <a:pt x="14" y="0"/>
                    <a:pt x="14" y="0"/>
                    <a:pt x="14" y="0"/>
                  </a:cubicBezTo>
                  <a:cubicBezTo>
                    <a:pt x="15" y="0"/>
                    <a:pt x="16" y="1"/>
                    <a:pt x="16" y="2"/>
                  </a:cubicBezTo>
                  <a:cubicBezTo>
                    <a:pt x="16" y="22"/>
                    <a:pt x="16" y="22"/>
                    <a:pt x="16" y="22"/>
                  </a:cubicBezTo>
                  <a:cubicBezTo>
                    <a:pt x="16" y="23"/>
                    <a:pt x="15" y="24"/>
                    <a:pt x="14" y="24"/>
                  </a:cubicBezTo>
                  <a:close/>
                  <a:moveTo>
                    <a:pt x="4" y="20"/>
                  </a:moveTo>
                  <a:cubicBezTo>
                    <a:pt x="12" y="20"/>
                    <a:pt x="12" y="20"/>
                    <a:pt x="12" y="20"/>
                  </a:cubicBezTo>
                  <a:cubicBezTo>
                    <a:pt x="12" y="4"/>
                    <a:pt x="12" y="4"/>
                    <a:pt x="12"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1" name="Freeform 1211">
              <a:extLst>
                <a:ext uri="{FF2B5EF4-FFF2-40B4-BE49-F238E27FC236}">
                  <a16:creationId xmlns:a16="http://schemas.microsoft.com/office/drawing/2014/main" id="{DF83CF0C-A099-4332-8EBC-563529E81D6F}"/>
                </a:ext>
              </a:extLst>
            </p:cNvPr>
            <p:cNvSpPr>
              <a:spLocks noEditPoints="1"/>
            </p:cNvSpPr>
            <p:nvPr/>
          </p:nvSpPr>
          <p:spPr bwMode="auto">
            <a:xfrm>
              <a:off x="9266238" y="3805238"/>
              <a:ext cx="60325" cy="165100"/>
            </a:xfrm>
            <a:custGeom>
              <a:avLst/>
              <a:gdLst>
                <a:gd name="T0" fmla="*/ 14 w 16"/>
                <a:gd name="T1" fmla="*/ 44 h 44"/>
                <a:gd name="T2" fmla="*/ 2 w 16"/>
                <a:gd name="T3" fmla="*/ 44 h 44"/>
                <a:gd name="T4" fmla="*/ 0 w 16"/>
                <a:gd name="T5" fmla="*/ 42 h 44"/>
                <a:gd name="T6" fmla="*/ 0 w 16"/>
                <a:gd name="T7" fmla="*/ 2 h 44"/>
                <a:gd name="T8" fmla="*/ 2 w 16"/>
                <a:gd name="T9" fmla="*/ 0 h 44"/>
                <a:gd name="T10" fmla="*/ 14 w 16"/>
                <a:gd name="T11" fmla="*/ 0 h 44"/>
                <a:gd name="T12" fmla="*/ 16 w 16"/>
                <a:gd name="T13" fmla="*/ 2 h 44"/>
                <a:gd name="T14" fmla="*/ 16 w 16"/>
                <a:gd name="T15" fmla="*/ 42 h 44"/>
                <a:gd name="T16" fmla="*/ 14 w 16"/>
                <a:gd name="T17" fmla="*/ 44 h 44"/>
                <a:gd name="T18" fmla="*/ 4 w 16"/>
                <a:gd name="T19" fmla="*/ 40 h 44"/>
                <a:gd name="T20" fmla="*/ 12 w 16"/>
                <a:gd name="T21" fmla="*/ 40 h 44"/>
                <a:gd name="T22" fmla="*/ 12 w 16"/>
                <a:gd name="T23" fmla="*/ 4 h 44"/>
                <a:gd name="T24" fmla="*/ 4 w 16"/>
                <a:gd name="T25" fmla="*/ 4 h 44"/>
                <a:gd name="T26" fmla="*/ 4 w 16"/>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4">
                  <a:moveTo>
                    <a:pt x="14" y="44"/>
                  </a:moveTo>
                  <a:cubicBezTo>
                    <a:pt x="2" y="44"/>
                    <a:pt x="2" y="44"/>
                    <a:pt x="2" y="44"/>
                  </a:cubicBezTo>
                  <a:cubicBezTo>
                    <a:pt x="1" y="44"/>
                    <a:pt x="0" y="43"/>
                    <a:pt x="0" y="42"/>
                  </a:cubicBezTo>
                  <a:cubicBezTo>
                    <a:pt x="0" y="2"/>
                    <a:pt x="0" y="2"/>
                    <a:pt x="0" y="2"/>
                  </a:cubicBezTo>
                  <a:cubicBezTo>
                    <a:pt x="0" y="1"/>
                    <a:pt x="1" y="0"/>
                    <a:pt x="2" y="0"/>
                  </a:cubicBezTo>
                  <a:cubicBezTo>
                    <a:pt x="14" y="0"/>
                    <a:pt x="14" y="0"/>
                    <a:pt x="14" y="0"/>
                  </a:cubicBezTo>
                  <a:cubicBezTo>
                    <a:pt x="15" y="0"/>
                    <a:pt x="16" y="1"/>
                    <a:pt x="16" y="2"/>
                  </a:cubicBezTo>
                  <a:cubicBezTo>
                    <a:pt x="16" y="42"/>
                    <a:pt x="16" y="42"/>
                    <a:pt x="16" y="42"/>
                  </a:cubicBezTo>
                  <a:cubicBezTo>
                    <a:pt x="16" y="43"/>
                    <a:pt x="15" y="44"/>
                    <a:pt x="14" y="44"/>
                  </a:cubicBezTo>
                  <a:close/>
                  <a:moveTo>
                    <a:pt x="4" y="40"/>
                  </a:moveTo>
                  <a:cubicBezTo>
                    <a:pt x="12" y="40"/>
                    <a:pt x="12" y="40"/>
                    <a:pt x="12" y="40"/>
                  </a:cubicBezTo>
                  <a:cubicBezTo>
                    <a:pt x="12" y="4"/>
                    <a:pt x="12" y="4"/>
                    <a:pt x="12"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2" name="Freeform 1212">
              <a:extLst>
                <a:ext uri="{FF2B5EF4-FFF2-40B4-BE49-F238E27FC236}">
                  <a16:creationId xmlns:a16="http://schemas.microsoft.com/office/drawing/2014/main" id="{6C527015-5645-4ED9-8A36-0CC7B24106A8}"/>
                </a:ext>
              </a:extLst>
            </p:cNvPr>
            <p:cNvSpPr>
              <a:spLocks noEditPoints="1"/>
            </p:cNvSpPr>
            <p:nvPr/>
          </p:nvSpPr>
          <p:spPr bwMode="auto">
            <a:xfrm>
              <a:off x="9356724" y="3802065"/>
              <a:ext cx="88123" cy="219781"/>
            </a:xfrm>
            <a:custGeom>
              <a:avLst/>
              <a:gdLst>
                <a:gd name="T0" fmla="*/ 14 w 16"/>
                <a:gd name="T1" fmla="*/ 36 h 36"/>
                <a:gd name="T2" fmla="*/ 2 w 16"/>
                <a:gd name="T3" fmla="*/ 36 h 36"/>
                <a:gd name="T4" fmla="*/ 0 w 16"/>
                <a:gd name="T5" fmla="*/ 34 h 36"/>
                <a:gd name="T6" fmla="*/ 0 w 16"/>
                <a:gd name="T7" fmla="*/ 2 h 36"/>
                <a:gd name="T8" fmla="*/ 2 w 16"/>
                <a:gd name="T9" fmla="*/ 0 h 36"/>
                <a:gd name="T10" fmla="*/ 14 w 16"/>
                <a:gd name="T11" fmla="*/ 0 h 36"/>
                <a:gd name="T12" fmla="*/ 16 w 16"/>
                <a:gd name="T13" fmla="*/ 2 h 36"/>
                <a:gd name="T14" fmla="*/ 16 w 16"/>
                <a:gd name="T15" fmla="*/ 34 h 36"/>
                <a:gd name="T16" fmla="*/ 14 w 16"/>
                <a:gd name="T17" fmla="*/ 36 h 36"/>
                <a:gd name="T18" fmla="*/ 4 w 16"/>
                <a:gd name="T19" fmla="*/ 32 h 36"/>
                <a:gd name="T20" fmla="*/ 12 w 16"/>
                <a:gd name="T21" fmla="*/ 32 h 36"/>
                <a:gd name="T22" fmla="*/ 12 w 16"/>
                <a:gd name="T23" fmla="*/ 4 h 36"/>
                <a:gd name="T24" fmla="*/ 4 w 16"/>
                <a:gd name="T25" fmla="*/ 4 h 36"/>
                <a:gd name="T26" fmla="*/ 4 w 1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6">
                  <a:moveTo>
                    <a:pt x="14" y="36"/>
                  </a:moveTo>
                  <a:cubicBezTo>
                    <a:pt x="2" y="36"/>
                    <a:pt x="2" y="36"/>
                    <a:pt x="2" y="36"/>
                  </a:cubicBezTo>
                  <a:cubicBezTo>
                    <a:pt x="1" y="36"/>
                    <a:pt x="0" y="35"/>
                    <a:pt x="0" y="34"/>
                  </a:cubicBezTo>
                  <a:cubicBezTo>
                    <a:pt x="0" y="2"/>
                    <a:pt x="0" y="2"/>
                    <a:pt x="0" y="2"/>
                  </a:cubicBezTo>
                  <a:cubicBezTo>
                    <a:pt x="0" y="1"/>
                    <a:pt x="1" y="0"/>
                    <a:pt x="2" y="0"/>
                  </a:cubicBezTo>
                  <a:cubicBezTo>
                    <a:pt x="14" y="0"/>
                    <a:pt x="14" y="0"/>
                    <a:pt x="14" y="0"/>
                  </a:cubicBezTo>
                  <a:cubicBezTo>
                    <a:pt x="15" y="0"/>
                    <a:pt x="16" y="1"/>
                    <a:pt x="16" y="2"/>
                  </a:cubicBezTo>
                  <a:cubicBezTo>
                    <a:pt x="16" y="34"/>
                    <a:pt x="16" y="34"/>
                    <a:pt x="16" y="34"/>
                  </a:cubicBezTo>
                  <a:cubicBezTo>
                    <a:pt x="16" y="35"/>
                    <a:pt x="15" y="36"/>
                    <a:pt x="14" y="36"/>
                  </a:cubicBezTo>
                  <a:close/>
                  <a:moveTo>
                    <a:pt x="4" y="32"/>
                  </a:moveTo>
                  <a:cubicBezTo>
                    <a:pt x="12" y="32"/>
                    <a:pt x="12" y="32"/>
                    <a:pt x="12" y="32"/>
                  </a:cubicBezTo>
                  <a:cubicBezTo>
                    <a:pt x="12" y="4"/>
                    <a:pt x="12" y="4"/>
                    <a:pt x="12" y="4"/>
                  </a:cubicBezTo>
                  <a:cubicBezTo>
                    <a:pt x="4" y="4"/>
                    <a:pt x="4" y="4"/>
                    <a:pt x="4" y="4"/>
                  </a:cubicBezTo>
                  <a:lnTo>
                    <a:pt x="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3" name="Freeform 1213">
              <a:extLst>
                <a:ext uri="{FF2B5EF4-FFF2-40B4-BE49-F238E27FC236}">
                  <a16:creationId xmlns:a16="http://schemas.microsoft.com/office/drawing/2014/main" id="{B4D1E29C-5369-41F9-ADB7-B1D89E71903F}"/>
                </a:ext>
              </a:extLst>
            </p:cNvPr>
            <p:cNvSpPr>
              <a:spLocks noEditPoints="1"/>
            </p:cNvSpPr>
            <p:nvPr/>
          </p:nvSpPr>
          <p:spPr bwMode="auto">
            <a:xfrm>
              <a:off x="9447213" y="3729038"/>
              <a:ext cx="60325" cy="241300"/>
            </a:xfrm>
            <a:custGeom>
              <a:avLst/>
              <a:gdLst>
                <a:gd name="T0" fmla="*/ 14 w 16"/>
                <a:gd name="T1" fmla="*/ 64 h 64"/>
                <a:gd name="T2" fmla="*/ 2 w 16"/>
                <a:gd name="T3" fmla="*/ 64 h 64"/>
                <a:gd name="T4" fmla="*/ 0 w 16"/>
                <a:gd name="T5" fmla="*/ 62 h 64"/>
                <a:gd name="T6" fmla="*/ 0 w 16"/>
                <a:gd name="T7" fmla="*/ 2 h 64"/>
                <a:gd name="T8" fmla="*/ 2 w 16"/>
                <a:gd name="T9" fmla="*/ 0 h 64"/>
                <a:gd name="T10" fmla="*/ 14 w 16"/>
                <a:gd name="T11" fmla="*/ 0 h 64"/>
                <a:gd name="T12" fmla="*/ 16 w 16"/>
                <a:gd name="T13" fmla="*/ 2 h 64"/>
                <a:gd name="T14" fmla="*/ 16 w 16"/>
                <a:gd name="T15" fmla="*/ 62 h 64"/>
                <a:gd name="T16" fmla="*/ 14 w 16"/>
                <a:gd name="T17" fmla="*/ 64 h 64"/>
                <a:gd name="T18" fmla="*/ 4 w 16"/>
                <a:gd name="T19" fmla="*/ 60 h 64"/>
                <a:gd name="T20" fmla="*/ 12 w 16"/>
                <a:gd name="T21" fmla="*/ 60 h 64"/>
                <a:gd name="T22" fmla="*/ 12 w 16"/>
                <a:gd name="T23" fmla="*/ 4 h 64"/>
                <a:gd name="T24" fmla="*/ 4 w 16"/>
                <a:gd name="T25" fmla="*/ 4 h 64"/>
                <a:gd name="T26" fmla="*/ 4 w 1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4">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4" name="Freeform 1214">
              <a:extLst>
                <a:ext uri="{FF2B5EF4-FFF2-40B4-BE49-F238E27FC236}">
                  <a16:creationId xmlns:a16="http://schemas.microsoft.com/office/drawing/2014/main" id="{418C721F-2E27-4D07-92C1-35850390FAAF}"/>
                </a:ext>
              </a:extLst>
            </p:cNvPr>
            <p:cNvSpPr>
              <a:spLocks noEditPoints="1"/>
            </p:cNvSpPr>
            <p:nvPr/>
          </p:nvSpPr>
          <p:spPr bwMode="auto">
            <a:xfrm>
              <a:off x="9183688" y="3759200"/>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5" name="Freeform 1215">
              <a:extLst>
                <a:ext uri="{FF2B5EF4-FFF2-40B4-BE49-F238E27FC236}">
                  <a16:creationId xmlns:a16="http://schemas.microsoft.com/office/drawing/2014/main" id="{881C4BE8-47E2-4CCE-9594-3F487C189531}"/>
                </a:ext>
              </a:extLst>
            </p:cNvPr>
            <p:cNvSpPr>
              <a:spLocks noEditPoints="1"/>
            </p:cNvSpPr>
            <p:nvPr/>
          </p:nvSpPr>
          <p:spPr bwMode="auto">
            <a:xfrm>
              <a:off x="9274175" y="3684588"/>
              <a:ext cx="44450"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6" name="Freeform 1216">
              <a:extLst>
                <a:ext uri="{FF2B5EF4-FFF2-40B4-BE49-F238E27FC236}">
                  <a16:creationId xmlns:a16="http://schemas.microsoft.com/office/drawing/2014/main" id="{392E9FBC-0E25-4818-B6C8-124E6B7EE9D0}"/>
                </a:ext>
              </a:extLst>
            </p:cNvPr>
            <p:cNvSpPr>
              <a:spLocks noEditPoints="1"/>
            </p:cNvSpPr>
            <p:nvPr/>
          </p:nvSpPr>
          <p:spPr bwMode="auto">
            <a:xfrm>
              <a:off x="9364663" y="3714750"/>
              <a:ext cx="44450"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7" name="Freeform 1217">
              <a:extLst>
                <a:ext uri="{FF2B5EF4-FFF2-40B4-BE49-F238E27FC236}">
                  <a16:creationId xmlns:a16="http://schemas.microsoft.com/office/drawing/2014/main" id="{61E546B1-8C07-4731-BA70-3723BA7C4BF3}"/>
                </a:ext>
              </a:extLst>
            </p:cNvPr>
            <p:cNvSpPr>
              <a:spLocks noEditPoints="1"/>
            </p:cNvSpPr>
            <p:nvPr/>
          </p:nvSpPr>
          <p:spPr bwMode="auto">
            <a:xfrm>
              <a:off x="9453563" y="3609975"/>
              <a:ext cx="46038"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8" name="Freeform 1218">
              <a:extLst>
                <a:ext uri="{FF2B5EF4-FFF2-40B4-BE49-F238E27FC236}">
                  <a16:creationId xmlns:a16="http://schemas.microsoft.com/office/drawing/2014/main" id="{EF115DA4-8CA1-48FB-8D4F-3066F4350B77}"/>
                </a:ext>
              </a:extLst>
            </p:cNvPr>
            <p:cNvSpPr>
              <a:spLocks/>
            </p:cNvSpPr>
            <p:nvPr/>
          </p:nvSpPr>
          <p:spPr bwMode="auto">
            <a:xfrm>
              <a:off x="9210675" y="3706813"/>
              <a:ext cx="82550" cy="71438"/>
            </a:xfrm>
            <a:custGeom>
              <a:avLst/>
              <a:gdLst>
                <a:gd name="T0" fmla="*/ 2 w 22"/>
                <a:gd name="T1" fmla="*/ 19 h 19"/>
                <a:gd name="T2" fmla="*/ 1 w 22"/>
                <a:gd name="T3" fmla="*/ 19 h 19"/>
                <a:gd name="T4" fmla="*/ 1 w 22"/>
                <a:gd name="T5" fmla="*/ 16 h 19"/>
                <a:gd name="T6" fmla="*/ 19 w 22"/>
                <a:gd name="T7" fmla="*/ 1 h 19"/>
                <a:gd name="T8" fmla="*/ 21 w 22"/>
                <a:gd name="T9" fmla="*/ 1 h 19"/>
                <a:gd name="T10" fmla="*/ 21 w 22"/>
                <a:gd name="T11" fmla="*/ 4 h 19"/>
                <a:gd name="T12" fmla="*/ 3 w 22"/>
                <a:gd name="T13" fmla="*/ 19 h 19"/>
                <a:gd name="T14" fmla="*/ 2 w 22"/>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9">
                  <a:moveTo>
                    <a:pt x="2" y="19"/>
                  </a:moveTo>
                  <a:cubicBezTo>
                    <a:pt x="2" y="19"/>
                    <a:pt x="1" y="19"/>
                    <a:pt x="1" y="19"/>
                  </a:cubicBezTo>
                  <a:cubicBezTo>
                    <a:pt x="0" y="18"/>
                    <a:pt x="0" y="17"/>
                    <a:pt x="1" y="16"/>
                  </a:cubicBezTo>
                  <a:cubicBezTo>
                    <a:pt x="19" y="1"/>
                    <a:pt x="19" y="1"/>
                    <a:pt x="19" y="1"/>
                  </a:cubicBezTo>
                  <a:cubicBezTo>
                    <a:pt x="19" y="0"/>
                    <a:pt x="21" y="0"/>
                    <a:pt x="21" y="1"/>
                  </a:cubicBezTo>
                  <a:cubicBezTo>
                    <a:pt x="22" y="2"/>
                    <a:pt x="22" y="3"/>
                    <a:pt x="21" y="4"/>
                  </a:cubicBezTo>
                  <a:cubicBezTo>
                    <a:pt x="3" y="19"/>
                    <a:pt x="3" y="19"/>
                    <a:pt x="3" y="19"/>
                  </a:cubicBezTo>
                  <a:cubicBezTo>
                    <a:pt x="3" y="19"/>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89" name="Freeform 1219">
              <a:extLst>
                <a:ext uri="{FF2B5EF4-FFF2-40B4-BE49-F238E27FC236}">
                  <a16:creationId xmlns:a16="http://schemas.microsoft.com/office/drawing/2014/main" id="{686788A0-8BA5-40D7-BD6A-3F864DF99511}"/>
                </a:ext>
              </a:extLst>
            </p:cNvPr>
            <p:cNvSpPr>
              <a:spLocks/>
            </p:cNvSpPr>
            <p:nvPr/>
          </p:nvSpPr>
          <p:spPr bwMode="auto">
            <a:xfrm>
              <a:off x="9304338" y="3703638"/>
              <a:ext cx="79375" cy="38100"/>
            </a:xfrm>
            <a:custGeom>
              <a:avLst/>
              <a:gdLst>
                <a:gd name="T0" fmla="*/ 18 w 21"/>
                <a:gd name="T1" fmla="*/ 10 h 10"/>
                <a:gd name="T2" fmla="*/ 18 w 21"/>
                <a:gd name="T3" fmla="*/ 10 h 10"/>
                <a:gd name="T4" fmla="*/ 1 w 21"/>
                <a:gd name="T5" fmla="*/ 4 h 10"/>
                <a:gd name="T6" fmla="*/ 0 w 21"/>
                <a:gd name="T7" fmla="*/ 2 h 10"/>
                <a:gd name="T8" fmla="*/ 2 w 21"/>
                <a:gd name="T9" fmla="*/ 0 h 10"/>
                <a:gd name="T10" fmla="*/ 19 w 21"/>
                <a:gd name="T11" fmla="*/ 6 h 10"/>
                <a:gd name="T12" fmla="*/ 20 w 21"/>
                <a:gd name="T13" fmla="*/ 8 h 10"/>
                <a:gd name="T14" fmla="*/ 18 w 2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10"/>
                  </a:moveTo>
                  <a:cubicBezTo>
                    <a:pt x="18" y="10"/>
                    <a:pt x="18" y="10"/>
                    <a:pt x="18" y="10"/>
                  </a:cubicBezTo>
                  <a:cubicBezTo>
                    <a:pt x="1" y="4"/>
                    <a:pt x="1" y="4"/>
                    <a:pt x="1" y="4"/>
                  </a:cubicBezTo>
                  <a:cubicBezTo>
                    <a:pt x="0" y="4"/>
                    <a:pt x="0" y="3"/>
                    <a:pt x="0" y="2"/>
                  </a:cubicBezTo>
                  <a:cubicBezTo>
                    <a:pt x="0" y="1"/>
                    <a:pt x="1" y="0"/>
                    <a:pt x="2" y="0"/>
                  </a:cubicBezTo>
                  <a:cubicBezTo>
                    <a:pt x="19" y="6"/>
                    <a:pt x="19" y="6"/>
                    <a:pt x="19" y="6"/>
                  </a:cubicBezTo>
                  <a:cubicBezTo>
                    <a:pt x="20" y="6"/>
                    <a:pt x="21" y="7"/>
                    <a:pt x="20" y="8"/>
                  </a:cubicBezTo>
                  <a:cubicBezTo>
                    <a:pt x="20" y="9"/>
                    <a:pt x="19" y="10"/>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90" name="Freeform 1220">
              <a:extLst>
                <a:ext uri="{FF2B5EF4-FFF2-40B4-BE49-F238E27FC236}">
                  <a16:creationId xmlns:a16="http://schemas.microsoft.com/office/drawing/2014/main" id="{55625ED3-93D8-4729-A953-67ED1D708656}"/>
                </a:ext>
              </a:extLst>
            </p:cNvPr>
            <p:cNvSpPr>
              <a:spLocks/>
            </p:cNvSpPr>
            <p:nvPr/>
          </p:nvSpPr>
          <p:spPr bwMode="auto">
            <a:xfrm>
              <a:off x="9386888" y="3635375"/>
              <a:ext cx="90488" cy="98425"/>
            </a:xfrm>
            <a:custGeom>
              <a:avLst/>
              <a:gdLst>
                <a:gd name="T0" fmla="*/ 3 w 24"/>
                <a:gd name="T1" fmla="*/ 26 h 26"/>
                <a:gd name="T2" fmla="*/ 1 w 24"/>
                <a:gd name="T3" fmla="*/ 25 h 26"/>
                <a:gd name="T4" fmla="*/ 1 w 24"/>
                <a:gd name="T5" fmla="*/ 23 h 26"/>
                <a:gd name="T6" fmla="*/ 20 w 24"/>
                <a:gd name="T7" fmla="*/ 1 h 26"/>
                <a:gd name="T8" fmla="*/ 23 w 24"/>
                <a:gd name="T9" fmla="*/ 1 h 26"/>
                <a:gd name="T10" fmla="*/ 23 w 24"/>
                <a:gd name="T11" fmla="*/ 3 h 26"/>
                <a:gd name="T12" fmla="*/ 4 w 24"/>
                <a:gd name="T13" fmla="*/ 25 h 26"/>
                <a:gd name="T14" fmla="*/ 3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3" y="26"/>
                  </a:moveTo>
                  <a:cubicBezTo>
                    <a:pt x="2" y="26"/>
                    <a:pt x="2" y="26"/>
                    <a:pt x="1" y="25"/>
                  </a:cubicBezTo>
                  <a:cubicBezTo>
                    <a:pt x="0" y="25"/>
                    <a:pt x="0" y="23"/>
                    <a:pt x="1" y="23"/>
                  </a:cubicBezTo>
                  <a:cubicBezTo>
                    <a:pt x="20" y="1"/>
                    <a:pt x="20" y="1"/>
                    <a:pt x="20" y="1"/>
                  </a:cubicBezTo>
                  <a:cubicBezTo>
                    <a:pt x="21" y="0"/>
                    <a:pt x="22" y="0"/>
                    <a:pt x="23" y="1"/>
                  </a:cubicBezTo>
                  <a:cubicBezTo>
                    <a:pt x="24" y="1"/>
                    <a:pt x="24" y="2"/>
                    <a:pt x="23" y="3"/>
                  </a:cubicBezTo>
                  <a:cubicBezTo>
                    <a:pt x="4" y="25"/>
                    <a:pt x="4" y="25"/>
                    <a:pt x="4" y="25"/>
                  </a:cubicBezTo>
                  <a:cubicBezTo>
                    <a:pt x="4" y="26"/>
                    <a:pt x="3" y="26"/>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grpSp>
      <p:sp>
        <p:nvSpPr>
          <p:cNvPr id="91" name="Oval 16">
            <a:extLst>
              <a:ext uri="{FF2B5EF4-FFF2-40B4-BE49-F238E27FC236}">
                <a16:creationId xmlns:a16="http://schemas.microsoft.com/office/drawing/2014/main" id="{2649A259-4961-45C2-85D9-B49937DAD8BF}"/>
              </a:ext>
            </a:extLst>
          </p:cNvPr>
          <p:cNvSpPr/>
          <p:nvPr/>
        </p:nvSpPr>
        <p:spPr>
          <a:xfrm>
            <a:off x="1283494" y="4281565"/>
            <a:ext cx="461818" cy="461818"/>
          </a:xfrm>
          <a:prstGeom prst="ellipse">
            <a:avLst/>
          </a:prstGeom>
          <a:solidFill>
            <a:srgbClr val="004F8A"/>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Goldman Sans"/>
              <a:ea typeface="微軟正黑體 Light"/>
              <a:cs typeface="+mn-cs"/>
            </a:endParaRPr>
          </a:p>
        </p:txBody>
      </p:sp>
      <p:grpSp>
        <p:nvGrpSpPr>
          <p:cNvPr id="96" name="Group 66">
            <a:extLst>
              <a:ext uri="{FF2B5EF4-FFF2-40B4-BE49-F238E27FC236}">
                <a16:creationId xmlns:a16="http://schemas.microsoft.com/office/drawing/2014/main" id="{4D4BC592-2647-409B-A41B-AEE6F5CCEC9D}"/>
              </a:ext>
            </a:extLst>
          </p:cNvPr>
          <p:cNvGrpSpPr/>
          <p:nvPr/>
        </p:nvGrpSpPr>
        <p:grpSpPr>
          <a:xfrm>
            <a:off x="1395687" y="4394286"/>
            <a:ext cx="256809" cy="236376"/>
            <a:chOff x="9137898" y="3255963"/>
            <a:chExt cx="375990" cy="346075"/>
          </a:xfrm>
        </p:grpSpPr>
        <p:sp>
          <p:nvSpPr>
            <p:cNvPr id="97" name="Oval 267">
              <a:extLst>
                <a:ext uri="{FF2B5EF4-FFF2-40B4-BE49-F238E27FC236}">
                  <a16:creationId xmlns:a16="http://schemas.microsoft.com/office/drawing/2014/main" id="{89965D2C-0885-4462-BDEC-F2AF7DC17A07}"/>
                </a:ext>
              </a:extLst>
            </p:cNvPr>
            <p:cNvSpPr>
              <a:spLocks noChangeArrowheads="1"/>
            </p:cNvSpPr>
            <p:nvPr/>
          </p:nvSpPr>
          <p:spPr bwMode="auto">
            <a:xfrm>
              <a:off x="9466263" y="3462338"/>
              <a:ext cx="47625" cy="53975"/>
            </a:xfrm>
            <a:prstGeom prst="ellipse">
              <a:avLst/>
            </a:pr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98" name="Oval 268">
              <a:extLst>
                <a:ext uri="{FF2B5EF4-FFF2-40B4-BE49-F238E27FC236}">
                  <a16:creationId xmlns:a16="http://schemas.microsoft.com/office/drawing/2014/main" id="{3AE575DD-765B-4C43-8201-1BADEDFCEB91}"/>
                </a:ext>
              </a:extLst>
            </p:cNvPr>
            <p:cNvSpPr>
              <a:spLocks noChangeArrowheads="1"/>
            </p:cNvSpPr>
            <p:nvPr/>
          </p:nvSpPr>
          <p:spPr bwMode="auto">
            <a:xfrm>
              <a:off x="9466263" y="3552825"/>
              <a:ext cx="47625" cy="49213"/>
            </a:xfrm>
            <a:prstGeom prst="ellipse">
              <a:avLst/>
            </a:pr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99" name="Oval 269">
              <a:extLst>
                <a:ext uri="{FF2B5EF4-FFF2-40B4-BE49-F238E27FC236}">
                  <a16:creationId xmlns:a16="http://schemas.microsoft.com/office/drawing/2014/main" id="{018AD1AA-61FB-4D0C-917C-47C7B79BE846}"/>
                </a:ext>
              </a:extLst>
            </p:cNvPr>
            <p:cNvSpPr>
              <a:spLocks noChangeArrowheads="1"/>
            </p:cNvSpPr>
            <p:nvPr/>
          </p:nvSpPr>
          <p:spPr bwMode="auto">
            <a:xfrm>
              <a:off x="9364663" y="3516313"/>
              <a:ext cx="47625" cy="47625"/>
            </a:xfrm>
            <a:prstGeom prst="ellipse">
              <a:avLst/>
            </a:pr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0" name="Line 270">
              <a:extLst>
                <a:ext uri="{FF2B5EF4-FFF2-40B4-BE49-F238E27FC236}">
                  <a16:creationId xmlns:a16="http://schemas.microsoft.com/office/drawing/2014/main" id="{F141330B-37CA-4965-8E91-2A6D2BD5F9C3}"/>
                </a:ext>
              </a:extLst>
            </p:cNvPr>
            <p:cNvSpPr>
              <a:spLocks noChangeShapeType="1"/>
            </p:cNvSpPr>
            <p:nvPr/>
          </p:nvSpPr>
          <p:spPr bwMode="auto">
            <a:xfrm flipV="1">
              <a:off x="9412288" y="3500438"/>
              <a:ext cx="53975" cy="26988"/>
            </a:xfrm>
            <a:prstGeom prst="line">
              <a:avLst/>
            </a:prstGeom>
            <a:noFill/>
            <a:ln w="12700" cap="rnd">
              <a:solidFill>
                <a:sysClr val="window" lastClr="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1" name="Line 271">
              <a:extLst>
                <a:ext uri="{FF2B5EF4-FFF2-40B4-BE49-F238E27FC236}">
                  <a16:creationId xmlns:a16="http://schemas.microsoft.com/office/drawing/2014/main" id="{02B93597-3AEB-44B0-9DA1-DD5BC0770ADD}"/>
                </a:ext>
              </a:extLst>
            </p:cNvPr>
            <p:cNvSpPr>
              <a:spLocks noChangeShapeType="1"/>
            </p:cNvSpPr>
            <p:nvPr/>
          </p:nvSpPr>
          <p:spPr bwMode="auto">
            <a:xfrm>
              <a:off x="9412288" y="3549650"/>
              <a:ext cx="53975" cy="19050"/>
            </a:xfrm>
            <a:prstGeom prst="line">
              <a:avLst/>
            </a:prstGeom>
            <a:noFill/>
            <a:ln w="12700" cap="rnd">
              <a:solidFill>
                <a:sysClr val="window" lastClr="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2" name="Freeform 272">
              <a:extLst>
                <a:ext uri="{FF2B5EF4-FFF2-40B4-BE49-F238E27FC236}">
                  <a16:creationId xmlns:a16="http://schemas.microsoft.com/office/drawing/2014/main" id="{8E3B7BAA-DAD4-4B20-8DCE-BE3D538D1FCB}"/>
                </a:ext>
              </a:extLst>
            </p:cNvPr>
            <p:cNvSpPr>
              <a:spLocks/>
            </p:cNvSpPr>
            <p:nvPr/>
          </p:nvSpPr>
          <p:spPr bwMode="auto">
            <a:xfrm>
              <a:off x="9348788" y="3255963"/>
              <a:ext cx="68263" cy="165100"/>
            </a:xfrm>
            <a:custGeom>
              <a:avLst/>
              <a:gdLst>
                <a:gd name="T0" fmla="*/ 0 w 18"/>
                <a:gd name="T1" fmla="*/ 0 h 44"/>
                <a:gd name="T2" fmla="*/ 18 w 18"/>
                <a:gd name="T3" fmla="*/ 44 h 44"/>
              </a:gdLst>
              <a:ahLst/>
              <a:cxnLst>
                <a:cxn ang="0">
                  <a:pos x="T0" y="T1"/>
                </a:cxn>
                <a:cxn ang="0">
                  <a:pos x="T2" y="T3"/>
                </a:cxn>
              </a:cxnLst>
              <a:rect l="0" t="0" r="r" b="b"/>
              <a:pathLst>
                <a:path w="18" h="44">
                  <a:moveTo>
                    <a:pt x="0" y="0"/>
                  </a:moveTo>
                  <a:cubicBezTo>
                    <a:pt x="12" y="13"/>
                    <a:pt x="18" y="28"/>
                    <a:pt x="18" y="44"/>
                  </a:cubicBezTo>
                </a:path>
              </a:pathLst>
            </a:custGeom>
            <a:noFill/>
            <a:ln w="1270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3" name="Line 273">
              <a:extLst>
                <a:ext uri="{FF2B5EF4-FFF2-40B4-BE49-F238E27FC236}">
                  <a16:creationId xmlns:a16="http://schemas.microsoft.com/office/drawing/2014/main" id="{C59649FB-C394-4B3D-8CC7-B355A6C2349D}"/>
                </a:ext>
              </a:extLst>
            </p:cNvPr>
            <p:cNvSpPr>
              <a:spLocks noChangeShapeType="1"/>
            </p:cNvSpPr>
            <p:nvPr/>
          </p:nvSpPr>
          <p:spPr bwMode="auto">
            <a:xfrm>
              <a:off x="9191625" y="3511550"/>
              <a:ext cx="150813" cy="0"/>
            </a:xfrm>
            <a:prstGeom prst="line">
              <a:avLst/>
            </a:prstGeom>
            <a:noFill/>
            <a:ln w="12700" cap="rnd">
              <a:solidFill>
                <a:sysClr val="window" lastClr="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4" name="Line 274">
              <a:extLst>
                <a:ext uri="{FF2B5EF4-FFF2-40B4-BE49-F238E27FC236}">
                  <a16:creationId xmlns:a16="http://schemas.microsoft.com/office/drawing/2014/main" id="{52688D95-0EFF-4D27-BFDA-48F83D9C507C}"/>
                </a:ext>
              </a:extLst>
            </p:cNvPr>
            <p:cNvSpPr>
              <a:spLocks noChangeShapeType="1"/>
            </p:cNvSpPr>
            <p:nvPr/>
          </p:nvSpPr>
          <p:spPr bwMode="auto">
            <a:xfrm>
              <a:off x="9194800" y="3330575"/>
              <a:ext cx="288925" cy="0"/>
            </a:xfrm>
            <a:prstGeom prst="line">
              <a:avLst/>
            </a:prstGeom>
            <a:noFill/>
            <a:ln w="12700" cap="flat">
              <a:solidFill>
                <a:sysClr val="window" lastClr="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sp>
          <p:nvSpPr>
            <p:cNvPr id="105" name="Freeform 275">
              <a:extLst>
                <a:ext uri="{FF2B5EF4-FFF2-40B4-BE49-F238E27FC236}">
                  <a16:creationId xmlns:a16="http://schemas.microsoft.com/office/drawing/2014/main" id="{D173E1E8-0579-4D41-BA65-532DC3FE1841}"/>
                </a:ext>
              </a:extLst>
            </p:cNvPr>
            <p:cNvSpPr>
              <a:spLocks/>
            </p:cNvSpPr>
            <p:nvPr/>
          </p:nvSpPr>
          <p:spPr bwMode="auto">
            <a:xfrm>
              <a:off x="9137898" y="3255963"/>
              <a:ext cx="344488" cy="346075"/>
            </a:xfrm>
            <a:custGeom>
              <a:avLst/>
              <a:gdLst>
                <a:gd name="T0" fmla="*/ 43 w 92"/>
                <a:gd name="T1" fmla="*/ 0 h 92"/>
                <a:gd name="T2" fmla="*/ 43 w 92"/>
                <a:gd name="T3" fmla="*/ 92 h 92"/>
                <a:gd name="T4" fmla="*/ 42 w 92"/>
                <a:gd name="T5" fmla="*/ 92 h 92"/>
                <a:gd name="T6" fmla="*/ 0 w 92"/>
                <a:gd name="T7" fmla="*/ 45 h 92"/>
                <a:gd name="T8" fmla="*/ 44 w 92"/>
                <a:gd name="T9" fmla="*/ 0 h 92"/>
                <a:gd name="T10" fmla="*/ 46 w 92"/>
                <a:gd name="T11" fmla="*/ 0 h 92"/>
                <a:gd name="T12" fmla="*/ 92 w 92"/>
                <a:gd name="T13" fmla="*/ 42 h 92"/>
                <a:gd name="T14" fmla="*/ 92 w 92"/>
                <a:gd name="T15" fmla="*/ 44 h 92"/>
                <a:gd name="T16" fmla="*/ 0 w 92"/>
                <a:gd name="T17"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43" y="0"/>
                  </a:moveTo>
                  <a:cubicBezTo>
                    <a:pt x="19" y="26"/>
                    <a:pt x="19" y="60"/>
                    <a:pt x="43" y="92"/>
                  </a:cubicBezTo>
                  <a:cubicBezTo>
                    <a:pt x="42" y="92"/>
                    <a:pt x="42" y="92"/>
                    <a:pt x="42" y="92"/>
                  </a:cubicBezTo>
                  <a:cubicBezTo>
                    <a:pt x="18" y="90"/>
                    <a:pt x="0" y="69"/>
                    <a:pt x="0" y="45"/>
                  </a:cubicBezTo>
                  <a:cubicBezTo>
                    <a:pt x="0" y="20"/>
                    <a:pt x="19" y="1"/>
                    <a:pt x="44" y="0"/>
                  </a:cubicBezTo>
                  <a:cubicBezTo>
                    <a:pt x="45" y="0"/>
                    <a:pt x="45" y="0"/>
                    <a:pt x="46" y="0"/>
                  </a:cubicBezTo>
                  <a:cubicBezTo>
                    <a:pt x="70" y="0"/>
                    <a:pt x="90" y="18"/>
                    <a:pt x="92" y="42"/>
                  </a:cubicBezTo>
                  <a:cubicBezTo>
                    <a:pt x="92" y="44"/>
                    <a:pt x="92" y="44"/>
                    <a:pt x="92" y="44"/>
                  </a:cubicBezTo>
                  <a:cubicBezTo>
                    <a:pt x="0" y="44"/>
                    <a:pt x="0" y="44"/>
                    <a:pt x="0" y="44"/>
                  </a:cubicBezTo>
                </a:path>
              </a:pathLst>
            </a:custGeom>
            <a:noFill/>
            <a:ln w="1270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ysClr val="windowText" lastClr="000000"/>
                </a:solidFill>
                <a:effectLst/>
                <a:uLnTx/>
                <a:uFillTx/>
                <a:latin typeface="Goldman Sans"/>
                <a:ea typeface="微軟正黑體 Light"/>
                <a:cs typeface="+mn-cs"/>
              </a:endParaRPr>
            </a:p>
          </p:txBody>
        </p:sp>
      </p:grpSp>
      <p:pic>
        <p:nvPicPr>
          <p:cNvPr id="20" name="圖片 19">
            <a:extLst>
              <a:ext uri="{FF2B5EF4-FFF2-40B4-BE49-F238E27FC236}">
                <a16:creationId xmlns:a16="http://schemas.microsoft.com/office/drawing/2014/main" id="{14C9326F-0932-3EE2-B20B-0A76D5A5AD58}"/>
              </a:ext>
            </a:extLst>
          </p:cNvPr>
          <p:cNvPicPr>
            <a:picLocks noChangeAspect="1"/>
          </p:cNvPicPr>
          <p:nvPr/>
        </p:nvPicPr>
        <p:blipFill>
          <a:blip r:embed="rId3"/>
          <a:stretch>
            <a:fillRect/>
          </a:stretch>
        </p:blipFill>
        <p:spPr>
          <a:xfrm>
            <a:off x="6147882" y="2529190"/>
            <a:ext cx="457240" cy="469433"/>
          </a:xfrm>
          <a:prstGeom prst="rect">
            <a:avLst/>
          </a:prstGeom>
        </p:spPr>
      </p:pic>
      <p:pic>
        <p:nvPicPr>
          <p:cNvPr id="21" name="圖片 20">
            <a:extLst>
              <a:ext uri="{FF2B5EF4-FFF2-40B4-BE49-F238E27FC236}">
                <a16:creationId xmlns:a16="http://schemas.microsoft.com/office/drawing/2014/main" id="{EEBF293F-1964-01E9-CEB6-EE68FE9782AC}"/>
              </a:ext>
            </a:extLst>
          </p:cNvPr>
          <p:cNvPicPr>
            <a:picLocks noChangeAspect="1"/>
          </p:cNvPicPr>
          <p:nvPr/>
        </p:nvPicPr>
        <p:blipFill>
          <a:blip r:embed="rId4"/>
          <a:stretch>
            <a:fillRect/>
          </a:stretch>
        </p:blipFill>
        <p:spPr>
          <a:xfrm rot="11091407" flipV="1">
            <a:off x="6189787" y="2619374"/>
            <a:ext cx="363893" cy="309978"/>
          </a:xfrm>
          <a:prstGeom prst="rect">
            <a:avLst/>
          </a:prstGeom>
        </p:spPr>
      </p:pic>
      <p:pic>
        <p:nvPicPr>
          <p:cNvPr id="36" name="圖片 35">
            <a:extLst>
              <a:ext uri="{FF2B5EF4-FFF2-40B4-BE49-F238E27FC236}">
                <a16:creationId xmlns:a16="http://schemas.microsoft.com/office/drawing/2014/main" id="{1A337F2C-B4FC-9D8C-6192-474560BCCCEA}"/>
              </a:ext>
            </a:extLst>
          </p:cNvPr>
          <p:cNvPicPr>
            <a:picLocks noChangeAspect="1"/>
          </p:cNvPicPr>
          <p:nvPr/>
        </p:nvPicPr>
        <p:blipFill>
          <a:blip r:embed="rId5"/>
          <a:stretch>
            <a:fillRect/>
          </a:stretch>
        </p:blipFill>
        <p:spPr>
          <a:xfrm>
            <a:off x="6117661" y="3416294"/>
            <a:ext cx="463336" cy="463336"/>
          </a:xfrm>
          <a:prstGeom prst="rect">
            <a:avLst/>
          </a:prstGeom>
        </p:spPr>
      </p:pic>
      <p:pic>
        <p:nvPicPr>
          <p:cNvPr id="37" name="圖片 36">
            <a:extLst>
              <a:ext uri="{FF2B5EF4-FFF2-40B4-BE49-F238E27FC236}">
                <a16:creationId xmlns:a16="http://schemas.microsoft.com/office/drawing/2014/main" id="{31323322-3640-CF9C-A367-5C5A30F96007}"/>
              </a:ext>
            </a:extLst>
          </p:cNvPr>
          <p:cNvPicPr>
            <a:picLocks noChangeAspect="1"/>
          </p:cNvPicPr>
          <p:nvPr/>
        </p:nvPicPr>
        <p:blipFill>
          <a:blip r:embed="rId6"/>
          <a:stretch>
            <a:fillRect/>
          </a:stretch>
        </p:blipFill>
        <p:spPr>
          <a:xfrm>
            <a:off x="6247131" y="3456912"/>
            <a:ext cx="249958" cy="353599"/>
          </a:xfrm>
          <a:prstGeom prst="rect">
            <a:avLst/>
          </a:prstGeom>
        </p:spPr>
      </p:pic>
      <p:pic>
        <p:nvPicPr>
          <p:cNvPr id="38" name="圖片 37">
            <a:extLst>
              <a:ext uri="{FF2B5EF4-FFF2-40B4-BE49-F238E27FC236}">
                <a16:creationId xmlns:a16="http://schemas.microsoft.com/office/drawing/2014/main" id="{E7E25364-577B-FD95-5F10-A62C21198455}"/>
              </a:ext>
            </a:extLst>
          </p:cNvPr>
          <p:cNvPicPr>
            <a:picLocks noChangeAspect="1"/>
          </p:cNvPicPr>
          <p:nvPr/>
        </p:nvPicPr>
        <p:blipFill>
          <a:blip r:embed="rId5"/>
          <a:stretch>
            <a:fillRect/>
          </a:stretch>
        </p:blipFill>
        <p:spPr>
          <a:xfrm>
            <a:off x="6133089" y="4237568"/>
            <a:ext cx="463336" cy="463336"/>
          </a:xfrm>
          <a:prstGeom prst="rect">
            <a:avLst/>
          </a:prstGeom>
        </p:spPr>
      </p:pic>
      <p:pic>
        <p:nvPicPr>
          <p:cNvPr id="39" name="圖片 38">
            <a:extLst>
              <a:ext uri="{FF2B5EF4-FFF2-40B4-BE49-F238E27FC236}">
                <a16:creationId xmlns:a16="http://schemas.microsoft.com/office/drawing/2014/main" id="{D9791E08-7A08-51E8-31C9-EB03360AA5DC}"/>
              </a:ext>
            </a:extLst>
          </p:cNvPr>
          <p:cNvPicPr>
            <a:picLocks noChangeAspect="1"/>
          </p:cNvPicPr>
          <p:nvPr/>
        </p:nvPicPr>
        <p:blipFill>
          <a:blip r:embed="rId7"/>
          <a:stretch>
            <a:fillRect/>
          </a:stretch>
        </p:blipFill>
        <p:spPr>
          <a:xfrm>
            <a:off x="6252023" y="4362444"/>
            <a:ext cx="249958" cy="249958"/>
          </a:xfrm>
          <a:prstGeom prst="rect">
            <a:avLst/>
          </a:prstGeom>
        </p:spPr>
      </p:pic>
      <p:pic>
        <p:nvPicPr>
          <p:cNvPr id="40" name="圖片 39">
            <a:extLst>
              <a:ext uri="{FF2B5EF4-FFF2-40B4-BE49-F238E27FC236}">
                <a16:creationId xmlns:a16="http://schemas.microsoft.com/office/drawing/2014/main" id="{294BAF50-8ADD-324B-25D2-E8266062D19D}"/>
              </a:ext>
            </a:extLst>
          </p:cNvPr>
          <p:cNvPicPr>
            <a:picLocks noChangeAspect="1"/>
          </p:cNvPicPr>
          <p:nvPr/>
        </p:nvPicPr>
        <p:blipFill>
          <a:blip r:embed="rId8"/>
          <a:stretch>
            <a:fillRect/>
          </a:stretch>
        </p:blipFill>
        <p:spPr>
          <a:xfrm>
            <a:off x="6117661" y="5166599"/>
            <a:ext cx="506012" cy="463336"/>
          </a:xfrm>
          <a:prstGeom prst="rect">
            <a:avLst/>
          </a:prstGeom>
        </p:spPr>
      </p:pic>
      <p:pic>
        <p:nvPicPr>
          <p:cNvPr id="41" name="圖片 40">
            <a:extLst>
              <a:ext uri="{FF2B5EF4-FFF2-40B4-BE49-F238E27FC236}">
                <a16:creationId xmlns:a16="http://schemas.microsoft.com/office/drawing/2014/main" id="{4903DCB1-5AF9-57D9-3658-532DB32C7C69}"/>
              </a:ext>
            </a:extLst>
          </p:cNvPr>
          <p:cNvPicPr>
            <a:picLocks noChangeAspect="1"/>
          </p:cNvPicPr>
          <p:nvPr/>
        </p:nvPicPr>
        <p:blipFill>
          <a:blip r:embed="rId9"/>
          <a:stretch>
            <a:fillRect/>
          </a:stretch>
        </p:blipFill>
        <p:spPr>
          <a:xfrm>
            <a:off x="6277792" y="5260438"/>
            <a:ext cx="231668" cy="341406"/>
          </a:xfrm>
          <a:prstGeom prst="rect">
            <a:avLst/>
          </a:prstGeom>
        </p:spPr>
      </p:pic>
      <p:pic>
        <p:nvPicPr>
          <p:cNvPr id="42" name="圖片 41">
            <a:extLst>
              <a:ext uri="{FF2B5EF4-FFF2-40B4-BE49-F238E27FC236}">
                <a16:creationId xmlns:a16="http://schemas.microsoft.com/office/drawing/2014/main" id="{8C8BCA0D-7432-17F8-08DE-25D939AEE893}"/>
              </a:ext>
            </a:extLst>
          </p:cNvPr>
          <p:cNvPicPr>
            <a:picLocks noChangeAspect="1"/>
          </p:cNvPicPr>
          <p:nvPr/>
        </p:nvPicPr>
        <p:blipFill>
          <a:blip r:embed="rId10"/>
          <a:stretch>
            <a:fillRect/>
          </a:stretch>
        </p:blipFill>
        <p:spPr>
          <a:xfrm>
            <a:off x="6133089" y="6063794"/>
            <a:ext cx="520865" cy="512667"/>
          </a:xfrm>
          <a:prstGeom prst="rect">
            <a:avLst/>
          </a:prstGeom>
        </p:spPr>
      </p:pic>
      <p:pic>
        <p:nvPicPr>
          <p:cNvPr id="45" name="圖片 44">
            <a:extLst>
              <a:ext uri="{FF2B5EF4-FFF2-40B4-BE49-F238E27FC236}">
                <a16:creationId xmlns:a16="http://schemas.microsoft.com/office/drawing/2014/main" id="{A2F2F663-A016-DC63-BE59-1CEF61475591}"/>
              </a:ext>
            </a:extLst>
          </p:cNvPr>
          <p:cNvPicPr>
            <a:picLocks noChangeAspect="1"/>
          </p:cNvPicPr>
          <p:nvPr/>
        </p:nvPicPr>
        <p:blipFill>
          <a:blip r:embed="rId11"/>
          <a:stretch>
            <a:fillRect/>
          </a:stretch>
        </p:blipFill>
        <p:spPr>
          <a:xfrm>
            <a:off x="6147882" y="6179939"/>
            <a:ext cx="528591" cy="279855"/>
          </a:xfrm>
          <a:prstGeom prst="rect">
            <a:avLst/>
          </a:prstGeom>
        </p:spPr>
      </p:pic>
      <p:sp>
        <p:nvSpPr>
          <p:cNvPr id="8" name="文字方塊 7">
            <a:extLst>
              <a:ext uri="{FF2B5EF4-FFF2-40B4-BE49-F238E27FC236}">
                <a16:creationId xmlns:a16="http://schemas.microsoft.com/office/drawing/2014/main" id="{DEF62747-CB9C-3AE4-A239-281319CCE692}"/>
              </a:ext>
            </a:extLst>
          </p:cNvPr>
          <p:cNvSpPr txBox="1"/>
          <p:nvPr/>
        </p:nvSpPr>
        <p:spPr>
          <a:xfrm>
            <a:off x="7086600" y="2428964"/>
            <a:ext cx="400663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rPr>
              <a:t>概念介紹</a:t>
            </a:r>
            <a:endParaRPr kumimoji="0" lang="en-US" altLang="zh-TW"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endParaRPr>
          </a:p>
        </p:txBody>
      </p:sp>
      <p:sp>
        <p:nvSpPr>
          <p:cNvPr id="9" name="文字方塊 8">
            <a:extLst>
              <a:ext uri="{FF2B5EF4-FFF2-40B4-BE49-F238E27FC236}">
                <a16:creationId xmlns:a16="http://schemas.microsoft.com/office/drawing/2014/main" id="{2F40CBE9-F8A7-BBE9-0B53-5A896FF703B4}"/>
              </a:ext>
            </a:extLst>
          </p:cNvPr>
          <p:cNvSpPr txBox="1"/>
          <p:nvPr/>
        </p:nvSpPr>
        <p:spPr>
          <a:xfrm>
            <a:off x="7086600" y="3354881"/>
            <a:ext cx="31597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rPr>
              <a:t>借貸制度說明</a:t>
            </a:r>
            <a:endParaRPr kumimoji="0" lang="en-US" altLang="zh-TW"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endParaRPr>
          </a:p>
        </p:txBody>
      </p:sp>
      <p:sp>
        <p:nvSpPr>
          <p:cNvPr id="13" name="文字方塊 12">
            <a:extLst>
              <a:ext uri="{FF2B5EF4-FFF2-40B4-BE49-F238E27FC236}">
                <a16:creationId xmlns:a16="http://schemas.microsoft.com/office/drawing/2014/main" id="{F6D06CC9-06FD-4558-E5FA-2ED65056EF28}"/>
              </a:ext>
            </a:extLst>
          </p:cNvPr>
          <p:cNvSpPr txBox="1"/>
          <p:nvPr/>
        </p:nvSpPr>
        <p:spPr>
          <a:xfrm>
            <a:off x="7124992" y="4257798"/>
            <a:ext cx="25336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rPr>
              <a:t>注意事項</a:t>
            </a:r>
            <a:endParaRPr kumimoji="0" lang="en-US" altLang="zh-TW"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endParaRPr>
          </a:p>
        </p:txBody>
      </p:sp>
      <p:sp>
        <p:nvSpPr>
          <p:cNvPr id="16" name="文字方塊 15">
            <a:extLst>
              <a:ext uri="{FF2B5EF4-FFF2-40B4-BE49-F238E27FC236}">
                <a16:creationId xmlns:a16="http://schemas.microsoft.com/office/drawing/2014/main" id="{6267323C-5BD4-C56A-0056-4D56A0B84C2A}"/>
              </a:ext>
            </a:extLst>
          </p:cNvPr>
          <p:cNvSpPr txBox="1"/>
          <p:nvPr/>
        </p:nvSpPr>
        <p:spPr>
          <a:xfrm>
            <a:off x="7124992" y="5160715"/>
            <a:ext cx="218045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rPr>
              <a:t>常見問題</a:t>
            </a:r>
            <a:endParaRPr kumimoji="0" lang="en-US" altLang="zh-TW"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endParaRPr>
          </a:p>
        </p:txBody>
      </p:sp>
      <p:sp>
        <p:nvSpPr>
          <p:cNvPr id="18" name="文字方塊 17">
            <a:extLst>
              <a:ext uri="{FF2B5EF4-FFF2-40B4-BE49-F238E27FC236}">
                <a16:creationId xmlns:a16="http://schemas.microsoft.com/office/drawing/2014/main" id="{4BEFF09C-C5CA-E81E-D387-E4F0593BF7E0}"/>
              </a:ext>
            </a:extLst>
          </p:cNvPr>
          <p:cNvSpPr txBox="1"/>
          <p:nvPr/>
        </p:nvSpPr>
        <p:spPr>
          <a:xfrm>
            <a:off x="7124993" y="5971861"/>
            <a:ext cx="20005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000" b="0" i="0" u="none" strike="noStrike" kern="1200" cap="none" spc="0" normalizeH="0" baseline="0" noProof="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rPr>
              <a:t>借券資訊</a:t>
            </a:r>
            <a:endParaRPr kumimoji="0" lang="en-US" altLang="zh-TW" sz="3000" b="0" i="0" u="none" strike="noStrike" kern="1200" cap="none" spc="0" normalizeH="0" baseline="0" noProof="0" dirty="0">
              <a:ln>
                <a:noFill/>
              </a:ln>
              <a:solidFill>
                <a:sysClr val="windowText" lastClr="000000">
                  <a:lumMod val="75000"/>
                  <a:lumOff val="25000"/>
                </a:sysClr>
              </a:solidFill>
              <a:effectLst/>
              <a:uLnTx/>
              <a:uFillTx/>
              <a:latin typeface="標楷體" panose="03000509000000000000" pitchFamily="65" charset="-120"/>
              <a:ea typeface="標楷體" panose="03000509000000000000" pitchFamily="65" charset="-120"/>
              <a:cs typeface="+mn-cs"/>
            </a:endParaRPr>
          </a:p>
        </p:txBody>
      </p:sp>
      <p:sp>
        <p:nvSpPr>
          <p:cNvPr id="92" name="文字方塊 91"/>
          <p:cNvSpPr txBox="1"/>
          <p:nvPr/>
        </p:nvSpPr>
        <p:spPr>
          <a:xfrm>
            <a:off x="2149813" y="5075937"/>
            <a:ext cx="2042376" cy="553998"/>
          </a:xfrm>
          <a:prstGeom prst="rect">
            <a:avLst/>
          </a:prstGeom>
          <a:noFill/>
        </p:spPr>
        <p:txBody>
          <a:bodyPr wrap="square" rtlCol="0">
            <a:spAutoFit/>
          </a:bodyPr>
          <a:lstStyle/>
          <a:p>
            <a:pPr lvl="0">
              <a:defRPr/>
            </a:pPr>
            <a:r>
              <a:rPr lang="zh-TW" altLang="en-US" sz="3000" dirty="0">
                <a:solidFill>
                  <a:sysClr val="windowText" lastClr="000000">
                    <a:lumMod val="75000"/>
                    <a:lumOff val="25000"/>
                  </a:sysClr>
                </a:solidFill>
                <a:latin typeface="標楷體" panose="03000509000000000000" pitchFamily="65" charset="-120"/>
                <a:ea typeface="標楷體" panose="03000509000000000000" pitchFamily="65" charset="-120"/>
              </a:rPr>
              <a:t>作業流程</a:t>
            </a:r>
            <a:endParaRPr lang="en-US" altLang="zh-TW" sz="3000" dirty="0">
              <a:solidFill>
                <a:sysClr val="windowText" lastClr="000000">
                  <a:lumMod val="75000"/>
                  <a:lumOff val="25000"/>
                </a:sysClr>
              </a:solidFill>
              <a:latin typeface="標楷體" panose="03000509000000000000" pitchFamily="65" charset="-120"/>
              <a:ea typeface="標楷體" panose="03000509000000000000" pitchFamily="65" charset="-120"/>
            </a:endParaRPr>
          </a:p>
        </p:txBody>
      </p:sp>
      <p:pic>
        <p:nvPicPr>
          <p:cNvPr id="93" name="圖片 92">
            <a:extLst>
              <a:ext uri="{FF2B5EF4-FFF2-40B4-BE49-F238E27FC236}">
                <a16:creationId xmlns:a16="http://schemas.microsoft.com/office/drawing/2014/main" id="{EEBF293F-1964-01E9-CEB6-EE68FE9782AC}"/>
              </a:ext>
            </a:extLst>
          </p:cNvPr>
          <p:cNvPicPr>
            <a:picLocks noChangeAspect="1"/>
          </p:cNvPicPr>
          <p:nvPr/>
        </p:nvPicPr>
        <p:blipFill>
          <a:blip r:embed="rId4"/>
          <a:stretch>
            <a:fillRect/>
          </a:stretch>
        </p:blipFill>
        <p:spPr>
          <a:xfrm rot="11091407" flipV="1">
            <a:off x="1336676" y="2748468"/>
            <a:ext cx="363893" cy="309978"/>
          </a:xfrm>
          <a:prstGeom prst="rect">
            <a:avLst/>
          </a:prstGeom>
        </p:spPr>
      </p:pic>
      <p:sp>
        <p:nvSpPr>
          <p:cNvPr id="94" name="文字版面配置區 3"/>
          <p:cNvSpPr txBox="1">
            <a:spLocks/>
          </p:cNvSpPr>
          <p:nvPr/>
        </p:nvSpPr>
        <p:spPr>
          <a:xfrm>
            <a:off x="1524001" y="223594"/>
            <a:ext cx="9146795" cy="836799"/>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簡報大綱</a:t>
            </a:r>
            <a:endParaRPr lang="zh-TW" altLang="en-US" b="1" dirty="0"/>
          </a:p>
        </p:txBody>
      </p:sp>
      <p:pic>
        <p:nvPicPr>
          <p:cNvPr id="4" name="圖片 3">
            <a:extLst>
              <a:ext uri="{FF2B5EF4-FFF2-40B4-BE49-F238E27FC236}">
                <a16:creationId xmlns:a16="http://schemas.microsoft.com/office/drawing/2014/main" id="{C35481CC-449D-315A-F58A-0A885B06E5BA}"/>
              </a:ext>
            </a:extLst>
          </p:cNvPr>
          <p:cNvPicPr>
            <a:picLocks noChangeAspect="1"/>
          </p:cNvPicPr>
          <p:nvPr/>
        </p:nvPicPr>
        <p:blipFill>
          <a:blip r:embed="rId10"/>
          <a:stretch>
            <a:fillRect/>
          </a:stretch>
        </p:blipFill>
        <p:spPr>
          <a:xfrm>
            <a:off x="1279296" y="6019214"/>
            <a:ext cx="520865" cy="512667"/>
          </a:xfrm>
          <a:prstGeom prst="rect">
            <a:avLst/>
          </a:prstGeom>
        </p:spPr>
      </p:pic>
      <p:pic>
        <p:nvPicPr>
          <p:cNvPr id="6" name="圖片 5">
            <a:extLst>
              <a:ext uri="{FF2B5EF4-FFF2-40B4-BE49-F238E27FC236}">
                <a16:creationId xmlns:a16="http://schemas.microsoft.com/office/drawing/2014/main" id="{143A7E3D-E2BA-830A-C560-D336E168DAE8}"/>
              </a:ext>
            </a:extLst>
          </p:cNvPr>
          <p:cNvPicPr>
            <a:picLocks noChangeAspect="1"/>
          </p:cNvPicPr>
          <p:nvPr/>
        </p:nvPicPr>
        <p:blipFill>
          <a:blip r:embed="rId12"/>
          <a:stretch>
            <a:fillRect/>
          </a:stretch>
        </p:blipFill>
        <p:spPr>
          <a:xfrm>
            <a:off x="5971021" y="3304021"/>
            <a:ext cx="249958" cy="249958"/>
          </a:xfrm>
          <a:prstGeom prst="rect">
            <a:avLst/>
          </a:prstGeom>
        </p:spPr>
      </p:pic>
      <p:pic>
        <p:nvPicPr>
          <p:cNvPr id="10" name="圖片 9">
            <a:extLst>
              <a:ext uri="{FF2B5EF4-FFF2-40B4-BE49-F238E27FC236}">
                <a16:creationId xmlns:a16="http://schemas.microsoft.com/office/drawing/2014/main" id="{3FFDC094-70C4-813E-B0B2-EFDD59A5A64E}"/>
              </a:ext>
            </a:extLst>
          </p:cNvPr>
          <p:cNvPicPr>
            <a:picLocks noChangeAspect="1"/>
          </p:cNvPicPr>
          <p:nvPr/>
        </p:nvPicPr>
        <p:blipFill>
          <a:blip r:embed="rId11"/>
          <a:stretch>
            <a:fillRect/>
          </a:stretch>
        </p:blipFill>
        <p:spPr>
          <a:xfrm>
            <a:off x="1280938" y="6134614"/>
            <a:ext cx="528591" cy="279855"/>
          </a:xfrm>
          <a:prstGeom prst="rect">
            <a:avLst/>
          </a:prstGeom>
        </p:spPr>
      </p:pic>
      <p:sp>
        <p:nvSpPr>
          <p:cNvPr id="12" name="文字方塊 11">
            <a:extLst>
              <a:ext uri="{FF2B5EF4-FFF2-40B4-BE49-F238E27FC236}">
                <a16:creationId xmlns:a16="http://schemas.microsoft.com/office/drawing/2014/main" id="{4A1DB8C9-24CC-8163-ABC5-C6D03D5A2BF1}"/>
              </a:ext>
            </a:extLst>
          </p:cNvPr>
          <p:cNvSpPr txBox="1"/>
          <p:nvPr/>
        </p:nvSpPr>
        <p:spPr>
          <a:xfrm>
            <a:off x="2149812" y="5971861"/>
            <a:ext cx="2917195" cy="523220"/>
          </a:xfrm>
          <a:prstGeom prst="rect">
            <a:avLst/>
          </a:prstGeom>
          <a:noFill/>
        </p:spPr>
        <p:txBody>
          <a:bodyPr wrap="square" rtlCol="0">
            <a:spAutoFit/>
          </a:bodyPr>
          <a:lstStyle/>
          <a:p>
            <a:pPr>
              <a:defRPr/>
            </a:pPr>
            <a:r>
              <a:rPr lang="zh-TW" altLang="en-US" sz="2800" dirty="0">
                <a:solidFill>
                  <a:sysClr val="windowText" lastClr="000000">
                    <a:lumMod val="75000"/>
                    <a:lumOff val="25000"/>
                  </a:sysClr>
                </a:solidFill>
                <a:latin typeface="標楷體" panose="03000509000000000000" pitchFamily="65" charset="-120"/>
                <a:ea typeface="標楷體" panose="03000509000000000000" pitchFamily="65" charset="-120"/>
              </a:rPr>
              <a:t>實務問題與回答</a:t>
            </a:r>
          </a:p>
        </p:txBody>
      </p:sp>
    </p:spTree>
    <p:extLst>
      <p:ext uri="{BB962C8B-B14F-4D97-AF65-F5344CB8AC3E}">
        <p14:creationId xmlns:p14="http://schemas.microsoft.com/office/powerpoint/2010/main" val="2133742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41064" y="1753163"/>
            <a:ext cx="6664782" cy="3170099"/>
          </a:xfrm>
          <a:prstGeom prst="rect">
            <a:avLst/>
          </a:prstGeom>
        </p:spPr>
        <p:txBody>
          <a:bodyPr wrap="square">
            <a:spAutoFit/>
          </a:bodyPr>
          <a:lstStyle/>
          <a:p>
            <a:pPr marL="756000" lvl="3" indent="-342900">
              <a:lnSpc>
                <a:spcPct val="125000"/>
              </a:lnSpc>
              <a:spcBef>
                <a:spcPct val="0"/>
              </a:spcBef>
              <a:buFont typeface="Arial" panose="020B0604020202020204" pitchFamily="34" charset="0"/>
              <a:buChar char="•"/>
            </a:pPr>
            <a:r>
              <a:rPr lang="zh-TW" altLang="en-US" sz="24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證券業務借貸款項  </a:t>
            </a:r>
            <a:r>
              <a:rPr lang="en-US" altLang="zh-TW" sz="24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a:t>
            </a:r>
          </a:p>
          <a:p>
            <a:pPr marL="756000" lvl="3" indent="-342900">
              <a:lnSpc>
                <a:spcPct val="125000"/>
              </a:lnSpc>
              <a:spcBef>
                <a:spcPct val="0"/>
              </a:spcBef>
              <a:buFont typeface="Arial" panose="020B0604020202020204" pitchFamily="34" charset="0"/>
              <a:buChar char="•"/>
            </a:pPr>
            <a:endParaRPr lang="en-US" altLang="zh-TW" sz="2400" b="1" dirty="0">
              <a:solidFill>
                <a:srgbClr val="004F8A"/>
              </a:solidFill>
              <a:latin typeface="標楷體" panose="03000509000000000000" pitchFamily="65" charset="-120"/>
              <a:ea typeface="標楷體" panose="03000509000000000000" pitchFamily="65" charset="-120"/>
              <a:cs typeface="Arial" panose="020B0604020202020204" pitchFamily="34" charset="0"/>
            </a:endParaRPr>
          </a:p>
          <a:p>
            <a:pPr marL="756000" lvl="3" indent="-342900">
              <a:lnSpc>
                <a:spcPct val="125000"/>
              </a:lnSpc>
              <a:spcBef>
                <a:spcPct val="0"/>
              </a:spcBef>
              <a:buFont typeface="Arial" panose="020B0604020202020204" pitchFamily="34" charset="0"/>
              <a:buChar char="•"/>
            </a:pPr>
            <a:r>
              <a:rPr lang="zh-TW" altLang="en-US" sz="24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證券業務借貸款項 </a:t>
            </a:r>
            <a:r>
              <a:rPr lang="en-US" altLang="zh-TW" sz="24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不限用途款項借貸</a:t>
            </a:r>
            <a:br>
              <a:rPr lang="en-US" altLang="zh-TW" sz="2400" b="1" dirty="0">
                <a:solidFill>
                  <a:schemeClr val="tx1">
                    <a:lumMod val="75000"/>
                    <a:lumOff val="25000"/>
                  </a:schemeClr>
                </a:solidFill>
                <a:latin typeface="標楷體" panose="03000509000000000000" pitchFamily="65" charset="-120"/>
                <a:ea typeface="標楷體" panose="03000509000000000000" pitchFamily="65" charset="-120"/>
                <a:cs typeface="Arial" panose="020B0604020202020204" pitchFamily="34" charset="0"/>
              </a:rPr>
            </a:br>
            <a:endParaRPr lang="en-US" altLang="zh-TW" sz="2400" b="1" dirty="0">
              <a:solidFill>
                <a:srgbClr val="0587BB"/>
              </a:solidFill>
              <a:latin typeface="標楷體" panose="03000509000000000000" pitchFamily="65" charset="-120"/>
              <a:ea typeface="標楷體" panose="03000509000000000000" pitchFamily="65" charset="-120"/>
              <a:cs typeface="Arial" panose="020B0604020202020204" pitchFamily="34" charset="0"/>
            </a:endParaRPr>
          </a:p>
          <a:p>
            <a:pPr marL="756000" lvl="3" indent="-342900">
              <a:lnSpc>
                <a:spcPct val="125000"/>
              </a:lnSpc>
              <a:spcBef>
                <a:spcPct val="0"/>
              </a:spcBef>
              <a:buFont typeface="Arial" panose="020B0604020202020204" pitchFamily="34" charset="0"/>
              <a:buChar char="•"/>
            </a:pPr>
            <a:endParaRPr lang="en-US" altLang="zh-TW" sz="2400" b="1" dirty="0">
              <a:latin typeface="標楷體" panose="03000509000000000000" pitchFamily="65" charset="-120"/>
              <a:ea typeface="標楷體" panose="03000509000000000000" pitchFamily="65" charset="-120"/>
              <a:cs typeface="Arial" panose="020B0604020202020204" pitchFamily="34" charset="0"/>
            </a:endParaRPr>
          </a:p>
          <a:p>
            <a:pPr marL="756000" lvl="3" indent="-342900">
              <a:lnSpc>
                <a:spcPct val="125000"/>
              </a:lnSpc>
              <a:spcBef>
                <a:spcPct val="0"/>
              </a:spcBef>
              <a:buFont typeface="Arial" panose="020B0604020202020204" pitchFamily="34" charset="0"/>
              <a:buChar char="•"/>
            </a:pPr>
            <a:r>
              <a:rPr lang="zh-TW" altLang="en-US" sz="2400" b="1" dirty="0">
                <a:latin typeface="標楷體" panose="03000509000000000000" pitchFamily="65" charset="-120"/>
                <a:ea typeface="標楷體" panose="03000509000000000000" pitchFamily="65" charset="-120"/>
                <a:cs typeface="Arial" panose="020B0604020202020204" pitchFamily="34" charset="0"/>
              </a:rPr>
              <a:t>證券業務 </a:t>
            </a:r>
            <a:r>
              <a:rPr lang="en-US" altLang="zh-TW" sz="2400" b="1" dirty="0">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latin typeface="標楷體" panose="03000509000000000000" pitchFamily="65" charset="-120"/>
                <a:ea typeface="標楷體" panose="03000509000000000000" pitchFamily="65" charset="-120"/>
                <a:cs typeface="Arial" panose="020B0604020202020204" pitchFamily="34" charset="0"/>
              </a:rPr>
              <a:t>不限用途 </a:t>
            </a:r>
            <a:r>
              <a:rPr lang="en-US" altLang="zh-TW" sz="2400" b="1" dirty="0">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latin typeface="標楷體" panose="03000509000000000000" pitchFamily="65" charset="-120"/>
                <a:ea typeface="標楷體" panose="03000509000000000000" pitchFamily="65" charset="-120"/>
                <a:cs typeface="Arial" panose="020B0604020202020204" pitchFamily="34" charset="0"/>
              </a:rPr>
              <a:t>融資 </a:t>
            </a:r>
            <a:r>
              <a:rPr lang="en-US" altLang="zh-TW" sz="2400" b="1" dirty="0">
                <a:latin typeface="標楷體" panose="03000509000000000000" pitchFamily="65" charset="-120"/>
                <a:ea typeface="標楷體" panose="03000509000000000000" pitchFamily="65" charset="-120"/>
                <a:cs typeface="Arial" panose="020B0604020202020204" pitchFamily="34" charset="0"/>
              </a:rPr>
              <a:t>+ </a:t>
            </a:r>
            <a:r>
              <a:rPr lang="zh-TW" altLang="en-US" sz="2400" b="1" dirty="0">
                <a:latin typeface="標楷體" panose="03000509000000000000" pitchFamily="65" charset="-120"/>
                <a:ea typeface="標楷體" panose="03000509000000000000" pitchFamily="65" charset="-120"/>
                <a:cs typeface="Arial" panose="020B0604020202020204" pitchFamily="34" charset="0"/>
              </a:rPr>
              <a:t>證金融通 </a:t>
            </a:r>
            <a:endParaRPr lang="zh-TW" altLang="en-US" sz="2000" b="1" dirty="0">
              <a:latin typeface="標楷體" panose="03000509000000000000" pitchFamily="65" charset="-120"/>
              <a:ea typeface="標楷體" panose="03000509000000000000" pitchFamily="65" charset="-120"/>
            </a:endParaRPr>
          </a:p>
          <a:p>
            <a:pPr>
              <a:buNone/>
            </a:pPr>
            <a:endParaRPr lang="en-US" altLang="zh-TW" sz="20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20</a:t>
            </a:fld>
            <a:endParaRPr lang="en-US"/>
          </a:p>
        </p:txBody>
      </p:sp>
      <p:sp>
        <p:nvSpPr>
          <p:cNvPr id="7" name="文字方塊 6"/>
          <p:cNvSpPr txBox="1"/>
          <p:nvPr/>
        </p:nvSpPr>
        <p:spPr>
          <a:xfrm>
            <a:off x="1793241" y="3206282"/>
            <a:ext cx="4854214" cy="430887"/>
          </a:xfrm>
          <a:prstGeom prst="rect">
            <a:avLst/>
          </a:prstGeom>
          <a:noFill/>
        </p:spPr>
        <p:txBody>
          <a:bodyPr wrap="none" rtlCol="0">
            <a:spAutoFit/>
          </a:bodyPr>
          <a:lstStyle/>
          <a:p>
            <a:pPr fontAlgn="base">
              <a:spcBef>
                <a:spcPct val="0"/>
              </a:spcBef>
              <a:spcAft>
                <a:spcPct val="0"/>
              </a:spcAft>
              <a:defRPr/>
            </a:pPr>
            <a:r>
              <a:rPr kumimoji="1" lang="zh-TW" altLang="en-US" sz="2200" b="1" dirty="0">
                <a:solidFill>
                  <a:srgbClr val="C00000"/>
                </a:solidFill>
                <a:latin typeface="標楷體" panose="03000509000000000000" pitchFamily="65" charset="-120"/>
                <a:ea typeface="標楷體" panose="03000509000000000000" pitchFamily="65" charset="-120"/>
                <a:cs typeface="Arial" panose="020B0604020202020204" pitchFamily="34" charset="0"/>
              </a:rPr>
              <a:t> </a:t>
            </a:r>
            <a:r>
              <a:rPr kumimoji="1" lang="en-US" altLang="zh-TW"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上市</a:t>
            </a:r>
            <a:r>
              <a:rPr kumimoji="1" lang="en-US" altLang="zh-TW"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櫃</a:t>
            </a:r>
            <a:r>
              <a:rPr kumimoji="1" lang="en-US" altLang="zh-TW"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股份數</a:t>
            </a:r>
            <a:r>
              <a:rPr kumimoji="1" lang="en-US" altLang="zh-TW"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受益權單位數 </a:t>
            </a:r>
            <a:r>
              <a:rPr kumimoji="1" lang="en-US" altLang="zh-TW" sz="2200" b="1" dirty="0">
                <a:solidFill>
                  <a:srgbClr val="004F8A"/>
                </a:solidFill>
                <a:latin typeface="標楷體" panose="03000509000000000000" pitchFamily="65" charset="-120"/>
                <a:ea typeface="標楷體" panose="03000509000000000000" pitchFamily="65" charset="-120"/>
                <a:cs typeface="Arial" panose="020B0604020202020204" pitchFamily="34" charset="0"/>
              </a:rPr>
              <a:t>10%</a:t>
            </a:r>
          </a:p>
        </p:txBody>
      </p:sp>
      <p:sp>
        <p:nvSpPr>
          <p:cNvPr id="8" name="文字方塊 7"/>
          <p:cNvSpPr txBox="1"/>
          <p:nvPr/>
        </p:nvSpPr>
        <p:spPr>
          <a:xfrm>
            <a:off x="5516732" y="4490728"/>
            <a:ext cx="1773242" cy="292388"/>
          </a:xfrm>
          <a:prstGeom prst="rect">
            <a:avLst/>
          </a:prstGeom>
          <a:noFill/>
        </p:spPr>
        <p:txBody>
          <a:bodyPr wrap="none" rtlCol="0">
            <a:spAutoFit/>
          </a:bodyPr>
          <a:lstStyle/>
          <a:p>
            <a:pPr defTabSz="914400" fontAlgn="base">
              <a:spcBef>
                <a:spcPct val="0"/>
              </a:spcBef>
              <a:spcAft>
                <a:spcPct val="0"/>
              </a:spcAft>
              <a:defRPr/>
            </a:pPr>
            <a:r>
              <a:rPr kumimoji="1" lang="en-US" altLang="zh-TW" sz="1300" b="1" dirty="0">
                <a:latin typeface="標楷體" panose="03000509000000000000" pitchFamily="65" charset="-120"/>
                <a:ea typeface="標楷體" panose="03000509000000000000" pitchFamily="65" charset="-120"/>
                <a:cs typeface="Arial" panose="020B0604020202020204" pitchFamily="34" charset="0"/>
              </a:rPr>
              <a:t>(</a:t>
            </a:r>
            <a:r>
              <a:rPr kumimoji="1" lang="zh-TW" altLang="en-US" sz="1300" b="1" dirty="0">
                <a:latin typeface="標楷體" panose="03000509000000000000" pitchFamily="65" charset="-120"/>
                <a:ea typeface="標楷體" panose="03000509000000000000" pitchFamily="65" charset="-120"/>
                <a:cs typeface="Arial" panose="020B0604020202020204" pitchFamily="34" charset="0"/>
              </a:rPr>
              <a:t>擔保放款</a:t>
            </a:r>
            <a:r>
              <a:rPr kumimoji="1" lang="en-US" altLang="zh-TW" sz="1200" b="1" dirty="0">
                <a:latin typeface="標楷體" panose="03000509000000000000" pitchFamily="65" charset="-120"/>
                <a:ea typeface="標楷體" panose="03000509000000000000" pitchFamily="65" charset="-120"/>
                <a:cs typeface="Arial" panose="020B0604020202020204" pitchFamily="34" charset="0"/>
              </a:rPr>
              <a:t>&amp;</a:t>
            </a:r>
            <a:r>
              <a:rPr kumimoji="1" lang="zh-TW" altLang="en-US" sz="1300" b="1" dirty="0">
                <a:latin typeface="標楷體" panose="03000509000000000000" pitchFamily="65" charset="-120"/>
                <a:ea typeface="標楷體" panose="03000509000000000000" pitchFamily="65" charset="-120"/>
                <a:cs typeface="Arial" panose="020B0604020202020204" pitchFamily="34" charset="0"/>
              </a:rPr>
              <a:t>交割融資</a:t>
            </a:r>
            <a:r>
              <a:rPr kumimoji="1" lang="en-US" altLang="zh-TW" sz="1300" b="1" dirty="0">
                <a:latin typeface="標楷體" panose="03000509000000000000" pitchFamily="65" charset="-120"/>
                <a:ea typeface="標楷體" panose="03000509000000000000" pitchFamily="65" charset="-120"/>
                <a:cs typeface="Arial" panose="020B0604020202020204" pitchFamily="34" charset="0"/>
              </a:rPr>
              <a:t>)</a:t>
            </a:r>
            <a:endParaRPr kumimoji="1" lang="zh-TW" altLang="en-US" sz="1300" b="1" dirty="0">
              <a:latin typeface="標楷體" panose="03000509000000000000" pitchFamily="65" charset="-120"/>
              <a:ea typeface="標楷體" panose="03000509000000000000" pitchFamily="65" charset="-120"/>
            </a:endParaRPr>
          </a:p>
        </p:txBody>
      </p:sp>
      <p:grpSp>
        <p:nvGrpSpPr>
          <p:cNvPr id="9" name="群組 8"/>
          <p:cNvGrpSpPr/>
          <p:nvPr/>
        </p:nvGrpSpPr>
        <p:grpSpPr>
          <a:xfrm>
            <a:off x="7474102" y="1168400"/>
            <a:ext cx="4331275" cy="4541520"/>
            <a:chOff x="6595185" y="3399932"/>
            <a:chExt cx="4920208" cy="3040112"/>
          </a:xfrm>
        </p:grpSpPr>
        <p:graphicFrame>
          <p:nvGraphicFramePr>
            <p:cNvPr id="10" name="資料庫圖表 9"/>
            <p:cNvGraphicFramePr/>
            <p:nvPr>
              <p:extLst>
                <p:ext uri="{D42A27DB-BD31-4B8C-83A1-F6EECF244321}">
                  <p14:modId xmlns:p14="http://schemas.microsoft.com/office/powerpoint/2010/main" val="2342710025"/>
                </p:ext>
              </p:extLst>
            </p:nvPr>
          </p:nvGraphicFramePr>
          <p:xfrm>
            <a:off x="6595185" y="3399932"/>
            <a:ext cx="4920208"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文字方塊 10"/>
            <p:cNvSpPr txBox="1"/>
            <p:nvPr/>
          </p:nvSpPr>
          <p:spPr>
            <a:xfrm>
              <a:off x="8081867" y="4581434"/>
              <a:ext cx="1946845" cy="521975"/>
            </a:xfrm>
            <a:prstGeom prst="rect">
              <a:avLst/>
            </a:prstGeom>
            <a:noFill/>
          </p:spPr>
          <p:txBody>
            <a:bodyPr wrap="none" rtlCol="0">
              <a:spAutoFit/>
            </a:bodyPr>
            <a:lstStyle/>
            <a:p>
              <a:pPr algn="ctr" defTabSz="914400" fontAlgn="base">
                <a:spcBef>
                  <a:spcPct val="0"/>
                </a:spcBef>
                <a:spcAft>
                  <a:spcPct val="0"/>
                </a:spcAft>
                <a:defRPr/>
              </a:pPr>
              <a:r>
                <a:rPr kumimoji="1" lang="zh-TW" altLang="en-US" sz="1400" b="1" dirty="0">
                  <a:solidFill>
                    <a:schemeClr val="bg1"/>
                  </a:solidFill>
                  <a:latin typeface="標楷體" panose="03000509000000000000" pitchFamily="65" charset="-120"/>
                  <a:ea typeface="標楷體" panose="03000509000000000000" pitchFamily="65" charset="-120"/>
                  <a:cs typeface="Arial" panose="020B0604020202020204" pitchFamily="34" charset="0"/>
                </a:rPr>
                <a:t>證券業務</a:t>
              </a:r>
              <a:r>
                <a:rPr kumimoji="1" lang="en-US" altLang="zh-TW" sz="1400" b="1" dirty="0">
                  <a:solidFill>
                    <a:schemeClr val="bg1"/>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1400" b="1" dirty="0">
                  <a:solidFill>
                    <a:schemeClr val="bg1"/>
                  </a:solidFill>
                  <a:latin typeface="標楷體" panose="03000509000000000000" pitchFamily="65" charset="-120"/>
                  <a:ea typeface="標楷體" panose="03000509000000000000" pitchFamily="65" charset="-120"/>
                  <a:cs typeface="Arial" panose="020B0604020202020204" pitchFamily="34" charset="0"/>
                </a:rPr>
                <a:t>不限用途</a:t>
              </a:r>
              <a:br>
                <a:rPr kumimoji="1" lang="en-US" altLang="zh-TW" sz="1400" b="1" dirty="0">
                  <a:solidFill>
                    <a:schemeClr val="bg1"/>
                  </a:solidFill>
                  <a:latin typeface="標楷體" panose="03000509000000000000" pitchFamily="65" charset="-120"/>
                  <a:ea typeface="標楷體" panose="03000509000000000000" pitchFamily="65" charset="-120"/>
                  <a:cs typeface="Arial" panose="020B0604020202020204" pitchFamily="34" charset="0"/>
                </a:rPr>
              </a:br>
              <a:r>
                <a:rPr kumimoji="1" lang="en-US" altLang="zh-TW" sz="1400" b="1" dirty="0">
                  <a:solidFill>
                    <a:schemeClr val="bg1"/>
                  </a:solidFill>
                  <a:latin typeface="標楷體" panose="03000509000000000000" pitchFamily="65" charset="-120"/>
                  <a:ea typeface="標楷體" panose="03000509000000000000" pitchFamily="65" charset="-120"/>
                  <a:cs typeface="Arial" panose="020B0604020202020204" pitchFamily="34" charset="0"/>
                </a:rPr>
                <a:t>10%</a:t>
              </a:r>
              <a:endParaRPr kumimoji="1" lang="zh-TW" altLang="en-US" sz="1400" b="1" dirty="0">
                <a:solidFill>
                  <a:schemeClr val="bg1"/>
                </a:solidFill>
                <a:latin typeface="標楷體" panose="03000509000000000000" pitchFamily="65" charset="-120"/>
                <a:ea typeface="標楷體" panose="03000509000000000000" pitchFamily="65" charset="-120"/>
              </a:endParaRPr>
            </a:p>
          </p:txBody>
        </p:sp>
      </p:grpSp>
      <p:sp>
        <p:nvSpPr>
          <p:cNvPr id="12" name="文字方塊 11"/>
          <p:cNvSpPr txBox="1"/>
          <p:nvPr/>
        </p:nvSpPr>
        <p:spPr>
          <a:xfrm>
            <a:off x="4295653" y="1539186"/>
            <a:ext cx="3266974" cy="769441"/>
          </a:xfrm>
          <a:prstGeom prst="rect">
            <a:avLst/>
          </a:prstGeom>
          <a:noFill/>
        </p:spPr>
        <p:txBody>
          <a:bodyPr wrap="square" rtlCol="0">
            <a:spAutoFit/>
          </a:bodyPr>
          <a:lstStyle/>
          <a:p>
            <a:pPr algn="ctr" defTabSz="914400" fontAlgn="base">
              <a:spcBef>
                <a:spcPct val="0"/>
              </a:spcBef>
              <a:spcAft>
                <a:spcPct val="0"/>
              </a:spcAft>
              <a:defRPr/>
            </a:pPr>
            <a:r>
              <a:rPr kumimoji="1" lang="zh-TW" altLang="en-US"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標的有價證券上市</a:t>
            </a:r>
            <a:r>
              <a:rPr kumimoji="1" lang="en-US" altLang="zh-TW"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櫃</a:t>
            </a:r>
            <a:r>
              <a:rPr kumimoji="1" lang="en-US" altLang="zh-TW"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a:t>
            </a:r>
          </a:p>
          <a:p>
            <a:pPr algn="ctr" defTabSz="914400" fontAlgn="base">
              <a:spcBef>
                <a:spcPct val="0"/>
              </a:spcBef>
              <a:spcAft>
                <a:spcPct val="0"/>
              </a:spcAft>
              <a:defRPr/>
            </a:pPr>
            <a:r>
              <a:rPr kumimoji="1" lang="zh-TW" altLang="en-US"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股份數</a:t>
            </a:r>
            <a:r>
              <a:rPr kumimoji="1" lang="en-US" altLang="zh-TW"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a:t>
            </a:r>
            <a:r>
              <a:rPr kumimoji="1" lang="zh-TW" altLang="en-US"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受益權單位數 </a:t>
            </a:r>
            <a:r>
              <a:rPr kumimoji="1" lang="en-US" altLang="zh-TW" sz="2200" b="1" dirty="0">
                <a:solidFill>
                  <a:srgbClr val="0587BB"/>
                </a:solidFill>
                <a:latin typeface="標楷體" panose="03000509000000000000" pitchFamily="65" charset="-120"/>
                <a:ea typeface="標楷體" panose="03000509000000000000" pitchFamily="65" charset="-120"/>
                <a:cs typeface="Arial" panose="020B0604020202020204" pitchFamily="34" charset="0"/>
              </a:rPr>
              <a:t>5%</a:t>
            </a:r>
          </a:p>
        </p:txBody>
      </p:sp>
      <p:sp>
        <p:nvSpPr>
          <p:cNvPr id="13" name="文字方塊 12"/>
          <p:cNvSpPr txBox="1"/>
          <p:nvPr/>
        </p:nvSpPr>
        <p:spPr>
          <a:xfrm>
            <a:off x="1676401" y="4771201"/>
            <a:ext cx="4854214" cy="430887"/>
          </a:xfrm>
          <a:prstGeom prst="rect">
            <a:avLst/>
          </a:prstGeom>
          <a:noFill/>
        </p:spPr>
        <p:txBody>
          <a:bodyPr wrap="none" rtlCol="0">
            <a:spAutoFit/>
          </a:bodyPr>
          <a:lstStyle>
            <a:defPPr>
              <a:defRPr lang="en-US"/>
            </a:defPPr>
            <a:lvl1pPr fontAlgn="base">
              <a:spcBef>
                <a:spcPct val="0"/>
              </a:spcBef>
              <a:spcAft>
                <a:spcPct val="0"/>
              </a:spcAft>
              <a:defRPr kumimoji="1" sz="2200" b="1">
                <a:solidFill>
                  <a:srgbClr val="C00000"/>
                </a:solidFill>
                <a:latin typeface="微軟正黑體 Light" panose="020B0304030504040204" pitchFamily="34" charset="-120"/>
                <a:ea typeface="微軟正黑體 Light" panose="020B0304030504040204" pitchFamily="34" charset="-120"/>
                <a:cs typeface="Arial" panose="020B0604020202020204" pitchFamily="34" charset="0"/>
              </a:defRPr>
            </a:lvl1pPr>
          </a:lstStyle>
          <a:p>
            <a:r>
              <a:rPr lang="zh-TW" altLang="en-US" dirty="0">
                <a:solidFill>
                  <a:srgbClr val="00B050"/>
                </a:solidFill>
                <a:latin typeface="標楷體" panose="03000509000000000000" pitchFamily="65" charset="-120"/>
                <a:ea typeface="標楷體" panose="03000509000000000000" pitchFamily="65" charset="-120"/>
              </a:rPr>
              <a:t> </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上市</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櫃</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股份數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受益權單位數 </a:t>
            </a:r>
            <a:r>
              <a:rPr lang="en-US" altLang="zh-TW" dirty="0">
                <a:solidFill>
                  <a:schemeClr val="tx1"/>
                </a:solidFill>
                <a:latin typeface="標楷體" panose="03000509000000000000" pitchFamily="65" charset="-120"/>
                <a:ea typeface="標楷體" panose="03000509000000000000" pitchFamily="65" charset="-120"/>
              </a:rPr>
              <a:t>25%</a:t>
            </a:r>
          </a:p>
        </p:txBody>
      </p:sp>
      <p:sp>
        <p:nvSpPr>
          <p:cNvPr id="2" name="文字方塊 1"/>
          <p:cNvSpPr txBox="1"/>
          <p:nvPr/>
        </p:nvSpPr>
        <p:spPr>
          <a:xfrm>
            <a:off x="925158" y="5606618"/>
            <a:ext cx="7091082" cy="70788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擔保品總量控管及其分配規定，參考主管機關法規、證交所及櫃買中心分配要點、操作辦法及證交所函。</a:t>
            </a:r>
          </a:p>
        </p:txBody>
      </p:sp>
      <p:sp>
        <p:nvSpPr>
          <p:cNvPr id="17" name="文字版面配置區 3"/>
          <p:cNvSpPr txBox="1">
            <a:spLocks/>
          </p:cNvSpPr>
          <p:nvPr/>
        </p:nvSpPr>
        <p:spPr>
          <a:xfrm>
            <a:off x="1892595" y="-41825"/>
            <a:ext cx="7485221" cy="805695"/>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擔保品總量管制</a:t>
            </a:r>
          </a:p>
        </p:txBody>
      </p:sp>
      <p:sp>
        <p:nvSpPr>
          <p:cNvPr id="4" name="文字方塊 3">
            <a:extLst>
              <a:ext uri="{FF2B5EF4-FFF2-40B4-BE49-F238E27FC236}">
                <a16:creationId xmlns:a16="http://schemas.microsoft.com/office/drawing/2014/main" id="{F06843D8-3A90-8E00-8372-9D21AB2EDED0}"/>
              </a:ext>
            </a:extLst>
          </p:cNvPr>
          <p:cNvSpPr txBox="1"/>
          <p:nvPr/>
        </p:nvSpPr>
        <p:spPr>
          <a:xfrm>
            <a:off x="4295653" y="855830"/>
            <a:ext cx="8059379" cy="400110"/>
          </a:xfrm>
          <a:prstGeom prst="rect">
            <a:avLst/>
          </a:prstGeom>
          <a:noFill/>
        </p:spPr>
        <p:txBody>
          <a:bodyPr wrap="square" rtlCol="0">
            <a:spAutoFit/>
          </a:bodyPr>
          <a:lstStyle/>
          <a:p>
            <a:r>
              <a:rPr lang="zh-TW" altLang="en-US" sz="2000" b="1" dirty="0">
                <a:solidFill>
                  <a:srgbClr val="C00000"/>
                </a:solidFill>
                <a:latin typeface="標楷體" panose="03000509000000000000" pitchFamily="65" charset="-120"/>
                <a:ea typeface="標楷體" panose="03000509000000000000" pitchFamily="65" charset="-120"/>
              </a:rPr>
              <a:t>首頁</a:t>
            </a:r>
            <a:r>
              <a:rPr lang="en-US" altLang="zh-TW" sz="2000" b="1" dirty="0">
                <a:solidFill>
                  <a:srgbClr val="C00000"/>
                </a:solidFill>
                <a:latin typeface="標楷體" panose="03000509000000000000" pitchFamily="65" charset="-120"/>
                <a:ea typeface="標楷體" panose="03000509000000000000" pitchFamily="65" charset="-120"/>
              </a:rPr>
              <a:t>&gt;</a:t>
            </a:r>
            <a:r>
              <a:rPr lang="zh-TW" altLang="en-US" sz="2000" b="1" dirty="0">
                <a:solidFill>
                  <a:srgbClr val="C00000"/>
                </a:solidFill>
                <a:latin typeface="標楷體" panose="03000509000000000000" pitchFamily="65" charset="-120"/>
                <a:ea typeface="標楷體" panose="03000509000000000000" pitchFamily="65" charset="-120"/>
              </a:rPr>
              <a:t>交易資訊</a:t>
            </a:r>
            <a:r>
              <a:rPr lang="en-US" altLang="zh-TW" sz="2000" b="1" dirty="0">
                <a:solidFill>
                  <a:srgbClr val="C00000"/>
                </a:solidFill>
                <a:latin typeface="標楷體" panose="03000509000000000000" pitchFamily="65" charset="-120"/>
                <a:ea typeface="標楷體" panose="03000509000000000000" pitchFamily="65" charset="-120"/>
              </a:rPr>
              <a:t>&gt;</a:t>
            </a:r>
            <a:r>
              <a:rPr lang="zh-TW" altLang="en-US" sz="2000" b="1" dirty="0">
                <a:solidFill>
                  <a:srgbClr val="C00000"/>
                </a:solidFill>
                <a:latin typeface="標楷體" panose="03000509000000000000" pitchFamily="65" charset="-120"/>
                <a:ea typeface="標楷體" panose="03000509000000000000" pitchFamily="65" charset="-120"/>
              </a:rPr>
              <a:t>融資融券與可借券賣出額度</a:t>
            </a:r>
            <a:r>
              <a:rPr lang="en-US" altLang="zh-TW" sz="2000" b="1" dirty="0">
                <a:solidFill>
                  <a:srgbClr val="C00000"/>
                </a:solidFill>
                <a:latin typeface="標楷體" panose="03000509000000000000" pitchFamily="65" charset="-120"/>
                <a:ea typeface="標楷體" panose="03000509000000000000" pitchFamily="65" charset="-120"/>
              </a:rPr>
              <a:t>&gt;</a:t>
            </a:r>
            <a:r>
              <a:rPr lang="zh-TW" altLang="en-US" sz="2000" b="1" dirty="0">
                <a:solidFill>
                  <a:srgbClr val="C00000"/>
                </a:solidFill>
                <a:latin typeface="標楷體" panose="03000509000000000000" pitchFamily="65" charset="-120"/>
                <a:ea typeface="標楷體" panose="03000509000000000000" pitchFamily="65" charset="-120"/>
              </a:rPr>
              <a:t>借貸款項擔保品管制餘額</a:t>
            </a:r>
          </a:p>
        </p:txBody>
      </p:sp>
    </p:spTree>
    <p:extLst>
      <p:ext uri="{BB962C8B-B14F-4D97-AF65-F5344CB8AC3E}">
        <p14:creationId xmlns:p14="http://schemas.microsoft.com/office/powerpoint/2010/main" val="3235533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2CE1D-9D3E-4F1A-868A-53441D21A151}"/>
            </a:ext>
          </a:extLst>
        </p:cNvPr>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45204B3-A277-4298-8259-B4AA3702E8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675" b="1" i="0" u="none" strike="noStrike" kern="1200" cap="none" spc="75"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675" b="1" i="0" u="none" strike="noStrike" kern="1200" cap="none" spc="75" normalizeH="0" baseline="0" noProof="0">
              <a:ln>
                <a:noFill/>
              </a:ln>
              <a:solidFill>
                <a:srgbClr val="000000"/>
              </a:solidFill>
              <a:effectLst/>
              <a:uLnTx/>
              <a:uFillTx/>
              <a:latin typeface="Calibri"/>
              <a:ea typeface="微軟正黑體"/>
              <a:cs typeface="+mn-cs"/>
            </a:endParaRPr>
          </a:p>
        </p:txBody>
      </p:sp>
      <p:graphicFrame>
        <p:nvGraphicFramePr>
          <p:cNvPr id="2" name="表格 1">
            <a:extLst>
              <a:ext uri="{FF2B5EF4-FFF2-40B4-BE49-F238E27FC236}">
                <a16:creationId xmlns:a16="http://schemas.microsoft.com/office/drawing/2014/main" id="{8788B4E0-F798-90C4-5140-D7607D437C8B}"/>
              </a:ext>
            </a:extLst>
          </p:cNvPr>
          <p:cNvGraphicFramePr>
            <a:graphicFrameLocks noGrp="1"/>
          </p:cNvGraphicFramePr>
          <p:nvPr>
            <p:extLst>
              <p:ext uri="{D42A27DB-BD31-4B8C-83A1-F6EECF244321}">
                <p14:modId xmlns:p14="http://schemas.microsoft.com/office/powerpoint/2010/main" val="3629856092"/>
              </p:ext>
            </p:extLst>
          </p:nvPr>
        </p:nvGraphicFramePr>
        <p:xfrm>
          <a:off x="1221970" y="1579419"/>
          <a:ext cx="4265738" cy="4904452"/>
        </p:xfrm>
        <a:graphic>
          <a:graphicData uri="http://schemas.openxmlformats.org/drawingml/2006/table">
            <a:tbl>
              <a:tblPr firstRow="1" bandRow="1">
                <a:tableStyleId>{8EC20E35-A176-4012-BC5E-935CFFF8708E}</a:tableStyleId>
              </a:tblPr>
              <a:tblGrid>
                <a:gridCol w="2132869">
                  <a:extLst>
                    <a:ext uri="{9D8B030D-6E8A-4147-A177-3AD203B41FA5}">
                      <a16:colId xmlns:a16="http://schemas.microsoft.com/office/drawing/2014/main" val="121800719"/>
                    </a:ext>
                  </a:extLst>
                </a:gridCol>
                <a:gridCol w="2132869">
                  <a:extLst>
                    <a:ext uri="{9D8B030D-6E8A-4147-A177-3AD203B41FA5}">
                      <a16:colId xmlns:a16="http://schemas.microsoft.com/office/drawing/2014/main" val="1435555597"/>
                    </a:ext>
                  </a:extLst>
                </a:gridCol>
              </a:tblGrid>
              <a:tr h="403595">
                <a:tc gridSpan="2">
                  <a:txBody>
                    <a:bodyPr/>
                    <a:lstStyle/>
                    <a:p>
                      <a:pPr algn="ctr"/>
                      <a:r>
                        <a:rPr lang="zh-TW" altLang="en-US" sz="1800" dirty="0">
                          <a:latin typeface="標楷體" panose="03000509000000000000" pitchFamily="65" charset="-120"/>
                          <a:ea typeface="標楷體" panose="03000509000000000000" pitchFamily="65" charset="-120"/>
                        </a:rPr>
                        <a:t>經營證券業務借貸款項</a:t>
                      </a:r>
                      <a:endParaRPr lang="zh-TW" altLang="en-US" sz="1800" dirty="0">
                        <a:solidFill>
                          <a:schemeClr val="tx1"/>
                        </a:solidFill>
                        <a:latin typeface="標楷體" panose="03000509000000000000" pitchFamily="65" charset="-120"/>
                        <a:ea typeface="標楷體" panose="03000509000000000000" pitchFamily="65" charset="-120"/>
                      </a:endParaRPr>
                    </a:p>
                  </a:txBody>
                  <a:tcPr>
                    <a:lnL>
                      <a:noFill/>
                    </a:lnL>
                    <a:lnR>
                      <a:noFill/>
                    </a:lnR>
                    <a:lnT w="25400" cmpd="sng">
                      <a:noFill/>
                    </a:lnT>
                    <a:lnB w="25400" cmpd="sng">
                      <a:noFill/>
                    </a:lnB>
                    <a:lnTlToBr w="12700" cmpd="sng">
                      <a:noFill/>
                      <a:prstDash val="solid"/>
                    </a:lnTlToBr>
                    <a:lnBlToTr w="12700" cmpd="sng">
                      <a:noFill/>
                      <a:prstDash val="solid"/>
                    </a:lnBlToTr>
                    <a:solidFill>
                      <a:srgbClr val="0066A0"/>
                    </a:solidFill>
                  </a:tcPr>
                </a:tc>
                <a:tc hMerge="1">
                  <a:txBody>
                    <a:bodyPr/>
                    <a:lstStyle/>
                    <a:p>
                      <a:endParaRPr lang="zh-TW" altLang="en-US" dirty="0"/>
                    </a:p>
                  </a:txBody>
                  <a:tcPr/>
                </a:tc>
                <a:extLst>
                  <a:ext uri="{0D108BD9-81ED-4DB2-BD59-A6C34878D82A}">
                    <a16:rowId xmlns:a16="http://schemas.microsoft.com/office/drawing/2014/main" val="2341684580"/>
                  </a:ext>
                </a:extLst>
              </a:tr>
              <a:tr h="403595">
                <a:tc>
                  <a:txBody>
                    <a:bodyPr/>
                    <a:lstStyle/>
                    <a:p>
                      <a:r>
                        <a:rPr lang="en-US" altLang="zh-TW" sz="1800" dirty="0">
                          <a:latin typeface="標楷體" panose="03000509000000000000" pitchFamily="65" charset="-120"/>
                          <a:ea typeface="標楷體" panose="03000509000000000000" pitchFamily="65" charset="-120"/>
                        </a:rPr>
                        <a:t>1.</a:t>
                      </a:r>
                      <a:r>
                        <a:rPr lang="zh-TW" altLang="en-US" sz="1800" dirty="0">
                          <a:latin typeface="標楷體" panose="03000509000000000000" pitchFamily="65" charset="-120"/>
                          <a:ea typeface="標楷體" panose="03000509000000000000" pitchFamily="65" charset="-120"/>
                        </a:rPr>
                        <a:t>宏遠</a:t>
                      </a:r>
                    </a:p>
                  </a:txBody>
                  <a:tcPr>
                    <a:lnT w="25400" cmpd="sng">
                      <a:noFill/>
                    </a:lnT>
                  </a:tcPr>
                </a:tc>
                <a:tc>
                  <a:txBody>
                    <a:bodyPr/>
                    <a:lstStyle/>
                    <a:p>
                      <a:r>
                        <a:rPr lang="en-US" altLang="zh-TW" sz="1800" dirty="0">
                          <a:latin typeface="標楷體" panose="03000509000000000000" pitchFamily="65" charset="-120"/>
                          <a:ea typeface="標楷體" panose="03000509000000000000" pitchFamily="65" charset="-120"/>
                        </a:rPr>
                        <a:t>12.</a:t>
                      </a:r>
                      <a:r>
                        <a:rPr lang="zh-TW" altLang="en-US" sz="1800" dirty="0">
                          <a:latin typeface="標楷體" panose="03000509000000000000" pitchFamily="65" charset="-120"/>
                          <a:ea typeface="標楷體" panose="03000509000000000000" pitchFamily="65" charset="-120"/>
                        </a:rPr>
                        <a:t>新光</a:t>
                      </a:r>
                    </a:p>
                  </a:txBody>
                  <a:tcPr>
                    <a:lnT w="25400" cmpd="sng">
                      <a:noFill/>
                    </a:lnT>
                  </a:tcPr>
                </a:tc>
                <a:extLst>
                  <a:ext uri="{0D108BD9-81ED-4DB2-BD59-A6C34878D82A}">
                    <a16:rowId xmlns:a16="http://schemas.microsoft.com/office/drawing/2014/main" val="4053343418"/>
                  </a:ext>
                </a:extLst>
              </a:tr>
              <a:tr h="403595">
                <a:tc>
                  <a:txBody>
                    <a:bodyPr/>
                    <a:lstStyle/>
                    <a:p>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大展</a:t>
                      </a:r>
                    </a:p>
                  </a:txBody>
                  <a:tcPr/>
                </a:tc>
                <a:tc>
                  <a:txBody>
                    <a:bodyPr/>
                    <a:lstStyle/>
                    <a:p>
                      <a:r>
                        <a:rPr lang="en-US" altLang="zh-TW" sz="1800" dirty="0">
                          <a:latin typeface="標楷體" panose="03000509000000000000" pitchFamily="65" charset="-120"/>
                          <a:ea typeface="標楷體" panose="03000509000000000000" pitchFamily="65" charset="-120"/>
                        </a:rPr>
                        <a:t>13.</a:t>
                      </a:r>
                      <a:r>
                        <a:rPr lang="zh-TW" altLang="en-US" sz="1800" dirty="0">
                          <a:latin typeface="標楷體" panose="03000509000000000000" pitchFamily="65" charset="-120"/>
                          <a:ea typeface="標楷體" panose="03000509000000000000" pitchFamily="65" charset="-120"/>
                        </a:rPr>
                        <a:t>國泰</a:t>
                      </a:r>
                    </a:p>
                  </a:txBody>
                  <a:tcPr/>
                </a:tc>
                <a:extLst>
                  <a:ext uri="{0D108BD9-81ED-4DB2-BD59-A6C34878D82A}">
                    <a16:rowId xmlns:a16="http://schemas.microsoft.com/office/drawing/2014/main" val="3658804769"/>
                  </a:ext>
                </a:extLst>
              </a:tr>
              <a:tr h="403595">
                <a:tc>
                  <a:txBody>
                    <a:bodyPr/>
                    <a:lstStyle/>
                    <a:p>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第一金</a:t>
                      </a:r>
                    </a:p>
                  </a:txBody>
                  <a:tcPr/>
                </a:tc>
                <a:tc>
                  <a:txBody>
                    <a:bodyPr/>
                    <a:lstStyle/>
                    <a:p>
                      <a:r>
                        <a:rPr lang="en-US" altLang="zh-TW" sz="1800" dirty="0">
                          <a:latin typeface="標楷體" panose="03000509000000000000" pitchFamily="65" charset="-120"/>
                          <a:ea typeface="標楷體" panose="03000509000000000000" pitchFamily="65" charset="-120"/>
                        </a:rPr>
                        <a:t>14.</a:t>
                      </a:r>
                      <a:r>
                        <a:rPr lang="zh-TW" altLang="en-US" sz="1800" dirty="0">
                          <a:latin typeface="標楷體" panose="03000509000000000000" pitchFamily="65" charset="-120"/>
                          <a:ea typeface="標楷體" panose="03000509000000000000" pitchFamily="65" charset="-120"/>
                        </a:rPr>
                        <a:t>群益金鼎</a:t>
                      </a:r>
                    </a:p>
                  </a:txBody>
                  <a:tcPr/>
                </a:tc>
                <a:extLst>
                  <a:ext uri="{0D108BD9-81ED-4DB2-BD59-A6C34878D82A}">
                    <a16:rowId xmlns:a16="http://schemas.microsoft.com/office/drawing/2014/main" val="2563181749"/>
                  </a:ext>
                </a:extLst>
              </a:tr>
              <a:tr h="398065">
                <a:tc>
                  <a:txBody>
                    <a:bodyPr/>
                    <a:lstStyle/>
                    <a:p>
                      <a:r>
                        <a:rPr lang="en-US" altLang="zh-TW" sz="1800" dirty="0">
                          <a:latin typeface="標楷體" panose="03000509000000000000" pitchFamily="65" charset="-120"/>
                          <a:ea typeface="標楷體" panose="03000509000000000000" pitchFamily="65" charset="-120"/>
                        </a:rPr>
                        <a:t>4.</a:t>
                      </a:r>
                      <a:r>
                        <a:rPr lang="zh-TW" altLang="en-US" sz="1800" dirty="0">
                          <a:latin typeface="標楷體" panose="03000509000000000000" pitchFamily="65" charset="-120"/>
                          <a:ea typeface="標楷體" panose="03000509000000000000" pitchFamily="65" charset="-120"/>
                        </a:rPr>
                        <a:t>統一</a:t>
                      </a:r>
                    </a:p>
                  </a:txBody>
                  <a:tcPr/>
                </a:tc>
                <a:tc>
                  <a:txBody>
                    <a:bodyPr/>
                    <a:lstStyle/>
                    <a:p>
                      <a:r>
                        <a:rPr lang="en-US" altLang="zh-TW" sz="1800" dirty="0">
                          <a:latin typeface="標楷體" panose="03000509000000000000" pitchFamily="65" charset="-120"/>
                          <a:ea typeface="標楷體" panose="03000509000000000000" pitchFamily="65" charset="-120"/>
                        </a:rPr>
                        <a:t>15.</a:t>
                      </a:r>
                      <a:r>
                        <a:rPr lang="zh-TW" altLang="en-US" sz="1800" dirty="0">
                          <a:latin typeface="標楷體" panose="03000509000000000000" pitchFamily="65" charset="-120"/>
                          <a:ea typeface="標楷體" panose="03000509000000000000" pitchFamily="65" charset="-120"/>
                        </a:rPr>
                        <a:t>凱基</a:t>
                      </a:r>
                    </a:p>
                  </a:txBody>
                  <a:tcPr/>
                </a:tc>
                <a:extLst>
                  <a:ext uri="{0D108BD9-81ED-4DB2-BD59-A6C34878D82A}">
                    <a16:rowId xmlns:a16="http://schemas.microsoft.com/office/drawing/2014/main" val="1000800798"/>
                  </a:ext>
                </a:extLst>
              </a:tr>
              <a:tr h="403595">
                <a:tc>
                  <a:txBody>
                    <a:bodyPr/>
                    <a:lstStyle/>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盈溢</a:t>
                      </a:r>
                    </a:p>
                  </a:txBody>
                  <a:tcPr/>
                </a:tc>
                <a:tc>
                  <a:txBody>
                    <a:bodyPr/>
                    <a:lstStyle/>
                    <a:p>
                      <a:r>
                        <a:rPr lang="en-US" altLang="zh-TW" sz="1800" dirty="0">
                          <a:latin typeface="標楷體" panose="03000509000000000000" pitchFamily="65" charset="-120"/>
                          <a:ea typeface="標楷體" panose="03000509000000000000" pitchFamily="65" charset="-120"/>
                        </a:rPr>
                        <a:t>16.</a:t>
                      </a:r>
                      <a:r>
                        <a:rPr lang="zh-TW" altLang="en-US" sz="1800" dirty="0">
                          <a:latin typeface="標楷體" panose="03000509000000000000" pitchFamily="65" charset="-120"/>
                          <a:ea typeface="標楷體" panose="03000509000000000000" pitchFamily="65" charset="-120"/>
                        </a:rPr>
                        <a:t>華南永昌</a:t>
                      </a:r>
                    </a:p>
                  </a:txBody>
                  <a:tcPr/>
                </a:tc>
                <a:extLst>
                  <a:ext uri="{0D108BD9-81ED-4DB2-BD59-A6C34878D82A}">
                    <a16:rowId xmlns:a16="http://schemas.microsoft.com/office/drawing/2014/main" val="3239869571"/>
                  </a:ext>
                </a:extLst>
              </a:tr>
              <a:tr h="403595">
                <a:tc>
                  <a:txBody>
                    <a:bodyPr/>
                    <a:lstStyle/>
                    <a:p>
                      <a:r>
                        <a:rPr lang="en-US" altLang="zh-TW" sz="1800">
                          <a:latin typeface="標楷體" panose="03000509000000000000" pitchFamily="65" charset="-120"/>
                          <a:ea typeface="標楷體" panose="03000509000000000000" pitchFamily="65" charset="-120"/>
                        </a:rPr>
                        <a:t>6.</a:t>
                      </a:r>
                      <a:r>
                        <a:rPr lang="zh-TW" altLang="en-US" sz="1800">
                          <a:latin typeface="標楷體" panose="03000509000000000000" pitchFamily="65" charset="-120"/>
                          <a:ea typeface="標楷體" panose="03000509000000000000" pitchFamily="65" charset="-120"/>
                        </a:rPr>
                        <a:t>元</a:t>
                      </a:r>
                      <a:r>
                        <a:rPr lang="zh-TW" altLang="en-US" sz="1800" dirty="0">
                          <a:latin typeface="標楷體" panose="03000509000000000000" pitchFamily="65" charset="-120"/>
                          <a:ea typeface="標楷體" panose="03000509000000000000" pitchFamily="65" charset="-120"/>
                        </a:rPr>
                        <a:t>富</a:t>
                      </a:r>
                    </a:p>
                  </a:txBody>
                  <a:tcPr/>
                </a:tc>
                <a:tc>
                  <a:txBody>
                    <a:bodyPr/>
                    <a:lstStyle/>
                    <a:p>
                      <a:r>
                        <a:rPr lang="en-US" altLang="zh-TW" sz="1800" dirty="0">
                          <a:latin typeface="標楷體" panose="03000509000000000000" pitchFamily="65" charset="-120"/>
                          <a:ea typeface="標楷體" panose="03000509000000000000" pitchFamily="65" charset="-120"/>
                        </a:rPr>
                        <a:t>17.</a:t>
                      </a:r>
                      <a:r>
                        <a:rPr lang="zh-TW" altLang="en-US" sz="1800" dirty="0">
                          <a:latin typeface="標楷體" panose="03000509000000000000" pitchFamily="65" charset="-120"/>
                          <a:ea typeface="標楷體" panose="03000509000000000000" pitchFamily="65" charset="-120"/>
                        </a:rPr>
                        <a:t>富邦</a:t>
                      </a:r>
                    </a:p>
                  </a:txBody>
                  <a:tcPr/>
                </a:tc>
                <a:extLst>
                  <a:ext uri="{0D108BD9-81ED-4DB2-BD59-A6C34878D82A}">
                    <a16:rowId xmlns:a16="http://schemas.microsoft.com/office/drawing/2014/main" val="4013281952"/>
                  </a:ext>
                </a:extLst>
              </a:tr>
              <a:tr h="403595">
                <a:tc>
                  <a:txBody>
                    <a:bodyPr/>
                    <a:lstStyle/>
                    <a:p>
                      <a:r>
                        <a:rPr lang="en-US" altLang="zh-TW" sz="1800">
                          <a:latin typeface="標楷體" panose="03000509000000000000" pitchFamily="65" charset="-120"/>
                          <a:ea typeface="標楷體" panose="03000509000000000000" pitchFamily="65" charset="-120"/>
                        </a:rPr>
                        <a:t>7.</a:t>
                      </a:r>
                      <a:r>
                        <a:rPr lang="zh-TW" altLang="en-US" sz="1800">
                          <a:latin typeface="標楷體" panose="03000509000000000000" pitchFamily="65" charset="-120"/>
                          <a:ea typeface="標楷體" panose="03000509000000000000" pitchFamily="65" charset="-120"/>
                        </a:rPr>
                        <a:t>中國</a:t>
                      </a:r>
                      <a:r>
                        <a:rPr lang="zh-TW" altLang="en-US" sz="1800" dirty="0">
                          <a:latin typeface="標楷體" panose="03000509000000000000" pitchFamily="65" charset="-120"/>
                          <a:ea typeface="標楷體" panose="03000509000000000000" pitchFamily="65" charset="-120"/>
                        </a:rPr>
                        <a:t>信託</a:t>
                      </a:r>
                    </a:p>
                  </a:txBody>
                  <a:tcPr/>
                </a:tc>
                <a:tc>
                  <a:txBody>
                    <a:bodyPr/>
                    <a:lstStyle/>
                    <a:p>
                      <a:r>
                        <a:rPr lang="en-US" altLang="zh-TW" sz="1800" dirty="0">
                          <a:latin typeface="標楷體" panose="03000509000000000000" pitchFamily="65" charset="-120"/>
                          <a:ea typeface="標楷體" panose="03000509000000000000" pitchFamily="65" charset="-120"/>
                        </a:rPr>
                        <a:t>18.</a:t>
                      </a:r>
                      <a:r>
                        <a:rPr lang="zh-TW" altLang="en-US" sz="1800" dirty="0">
                          <a:latin typeface="標楷體" panose="03000509000000000000" pitchFamily="65" charset="-120"/>
                          <a:ea typeface="標楷體" panose="03000509000000000000" pitchFamily="65" charset="-120"/>
                        </a:rPr>
                        <a:t>元大</a:t>
                      </a:r>
                    </a:p>
                  </a:txBody>
                  <a:tcPr/>
                </a:tc>
                <a:extLst>
                  <a:ext uri="{0D108BD9-81ED-4DB2-BD59-A6C34878D82A}">
                    <a16:rowId xmlns:a16="http://schemas.microsoft.com/office/drawing/2014/main" val="1954437748"/>
                  </a:ext>
                </a:extLst>
              </a:tr>
              <a:tr h="403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latin typeface="標楷體" panose="03000509000000000000" pitchFamily="65" charset="-120"/>
                          <a:ea typeface="標楷體" panose="03000509000000000000" pitchFamily="65" charset="-120"/>
                        </a:rPr>
                        <a:t>8.</a:t>
                      </a:r>
                      <a:r>
                        <a:rPr kumimoji="0" lang="zh-TW" altLang="en-US" sz="1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大昌</a:t>
                      </a:r>
                      <a:endParaRPr lang="zh-TW" altLang="en-US" sz="1800" dirty="0">
                        <a:latin typeface="標楷體" panose="03000509000000000000" pitchFamily="65" charset="-120"/>
                        <a:ea typeface="標楷體" panose="03000509000000000000" pitchFamily="65" charset="-120"/>
                      </a:endParaRPr>
                    </a:p>
                  </a:txBody>
                  <a:tcPr/>
                </a:tc>
                <a:tc>
                  <a:txBody>
                    <a:bodyPr/>
                    <a:lstStyle/>
                    <a:p>
                      <a:r>
                        <a:rPr lang="en-US" altLang="zh-TW" sz="1800" dirty="0">
                          <a:latin typeface="標楷體" panose="03000509000000000000" pitchFamily="65" charset="-120"/>
                          <a:ea typeface="標楷體" panose="03000509000000000000" pitchFamily="65" charset="-120"/>
                        </a:rPr>
                        <a:t>19.</a:t>
                      </a:r>
                      <a:r>
                        <a:rPr lang="zh-TW" altLang="en-US" sz="1800" dirty="0">
                          <a:latin typeface="標楷體" panose="03000509000000000000" pitchFamily="65" charset="-120"/>
                          <a:ea typeface="標楷體" panose="03000509000000000000" pitchFamily="65" charset="-120"/>
                        </a:rPr>
                        <a:t>永豐金</a:t>
                      </a:r>
                    </a:p>
                  </a:txBody>
                  <a:tcPr/>
                </a:tc>
                <a:extLst>
                  <a:ext uri="{0D108BD9-81ED-4DB2-BD59-A6C34878D82A}">
                    <a16:rowId xmlns:a16="http://schemas.microsoft.com/office/drawing/2014/main" val="4004045383"/>
                  </a:ext>
                </a:extLst>
              </a:tr>
              <a:tr h="403595">
                <a:tc>
                  <a:txBody>
                    <a:bodyPr/>
                    <a:lstStyle/>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兆豐</a:t>
                      </a:r>
                    </a:p>
                  </a:txBody>
                  <a:tcPr/>
                </a:tc>
                <a:tc>
                  <a:txBody>
                    <a:bodyPr/>
                    <a:lstStyle/>
                    <a:p>
                      <a:r>
                        <a:rPr lang="en-US" altLang="zh-TW" sz="1800" dirty="0">
                          <a:latin typeface="標楷體" panose="03000509000000000000" pitchFamily="65" charset="-120"/>
                          <a:ea typeface="標楷體" panose="03000509000000000000" pitchFamily="65" charset="-120"/>
                        </a:rPr>
                        <a:t>20.</a:t>
                      </a:r>
                      <a:r>
                        <a:rPr lang="zh-TW" altLang="en-US" sz="1800">
                          <a:latin typeface="標楷體" panose="03000509000000000000" pitchFamily="65" charset="-120"/>
                          <a:ea typeface="標楷體" panose="03000509000000000000" pitchFamily="65" charset="-120"/>
                        </a:rPr>
                        <a:t>台中銀證券</a:t>
                      </a:r>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788284073"/>
                  </a:ext>
                </a:extLst>
              </a:tr>
              <a:tr h="470437">
                <a:tc>
                  <a:txBody>
                    <a:bodyPr/>
                    <a:lstStyle/>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致和</a:t>
                      </a:r>
                    </a:p>
                  </a:txBody>
                  <a:tcPr/>
                </a:tc>
                <a:tc>
                  <a:txBody>
                    <a:bodyPr/>
                    <a:lstStyle/>
                    <a:p>
                      <a:endParaRPr lang="zh-TW" altLang="en-US" sz="1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342400437"/>
                  </a:ext>
                </a:extLst>
              </a:tr>
              <a:tr h="403595">
                <a:tc>
                  <a:txBody>
                    <a:bodyPr/>
                    <a:lstStyle/>
                    <a:p>
                      <a:r>
                        <a:rPr lang="en-US" altLang="zh-TW" sz="1800" dirty="0">
                          <a:latin typeface="標楷體" panose="03000509000000000000" pitchFamily="65" charset="-120"/>
                          <a:ea typeface="標楷體" panose="03000509000000000000" pitchFamily="65" charset="-120"/>
                        </a:rPr>
                        <a:t>11.</a:t>
                      </a:r>
                      <a:r>
                        <a:rPr lang="zh-TW" altLang="en-US" sz="1800" dirty="0">
                          <a:latin typeface="標楷體" panose="03000509000000000000" pitchFamily="65" charset="-120"/>
                          <a:ea typeface="標楷體" panose="03000509000000000000" pitchFamily="65" charset="-120"/>
                        </a:rPr>
                        <a:t>國票</a:t>
                      </a:r>
                    </a:p>
                  </a:txBody>
                  <a:tcPr>
                    <a:lnB w="25400" cmpd="sng">
                      <a:noFill/>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a:lnB w="25400" cmpd="sng">
                      <a:noFill/>
                    </a:lnB>
                  </a:tcPr>
                </a:tc>
                <a:extLst>
                  <a:ext uri="{0D108BD9-81ED-4DB2-BD59-A6C34878D82A}">
                    <a16:rowId xmlns:a16="http://schemas.microsoft.com/office/drawing/2014/main" val="795589512"/>
                  </a:ext>
                </a:extLst>
              </a:tr>
            </a:tbl>
          </a:graphicData>
        </a:graphic>
      </p:graphicFrame>
      <p:sp>
        <p:nvSpPr>
          <p:cNvPr id="6" name="文字版面配置區 3">
            <a:extLst>
              <a:ext uri="{FF2B5EF4-FFF2-40B4-BE49-F238E27FC236}">
                <a16:creationId xmlns:a16="http://schemas.microsoft.com/office/drawing/2014/main" id="{8C3F459B-9A3A-3CDD-738D-C559FAA5CFAB}"/>
              </a:ext>
            </a:extLst>
          </p:cNvPr>
          <p:cNvSpPr txBox="1">
            <a:spLocks/>
          </p:cNvSpPr>
          <p:nvPr/>
        </p:nvSpPr>
        <p:spPr>
          <a:xfrm>
            <a:off x="62145" y="168676"/>
            <a:ext cx="12064752" cy="1216241"/>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TW" altLang="en-US" sz="4400" b="1" dirty="0">
                <a:solidFill>
                  <a:srgbClr val="0587BB"/>
                </a:solidFill>
                <a:latin typeface="標楷體" panose="03000509000000000000" pitchFamily="65" charset="-120"/>
                <a:ea typeface="標楷體" panose="03000509000000000000" pitchFamily="65" charset="-120"/>
                <a:cs typeface="+mj-cs"/>
              </a:rPr>
              <a:t>參、業務概況</a:t>
            </a:r>
            <a:endParaRPr lang="en-US" altLang="zh-TW" sz="4400" b="1" dirty="0">
              <a:solidFill>
                <a:srgbClr val="0587BB"/>
              </a:solidFill>
              <a:latin typeface="標楷體" panose="03000509000000000000" pitchFamily="65" charset="-120"/>
              <a:ea typeface="標楷體" panose="03000509000000000000" pitchFamily="65" charset="-120"/>
              <a:cs typeface="+mj-cs"/>
            </a:endParaRPr>
          </a:p>
          <a:p>
            <a:pPr marL="0" indent="0" algn="ctr">
              <a:lnSpc>
                <a:spcPct val="100000"/>
              </a:lnSpc>
              <a:spcBef>
                <a:spcPts val="600"/>
              </a:spcBef>
              <a:buNone/>
            </a:pPr>
            <a:r>
              <a:rPr lang="zh-TW" altLang="en-US" sz="3200" b="1" dirty="0">
                <a:solidFill>
                  <a:srgbClr val="E7E6E6">
                    <a:lumMod val="25000"/>
                  </a:srgbClr>
                </a:solidFill>
                <a:latin typeface="標楷體" panose="03000509000000000000" pitchFamily="65" charset="-120"/>
                <a:ea typeface="標楷體" panose="03000509000000000000" pitchFamily="65" charset="-120"/>
                <a:cs typeface="+mj-cs"/>
              </a:rPr>
              <a:t>經主管機關核准辦理且已開辦之證券商家數</a:t>
            </a:r>
          </a:p>
        </p:txBody>
      </p:sp>
      <p:graphicFrame>
        <p:nvGraphicFramePr>
          <p:cNvPr id="4" name="表格 3">
            <a:extLst>
              <a:ext uri="{FF2B5EF4-FFF2-40B4-BE49-F238E27FC236}">
                <a16:creationId xmlns:a16="http://schemas.microsoft.com/office/drawing/2014/main" id="{3532CF20-2C4B-064D-304A-D36A9F43CB83}"/>
              </a:ext>
            </a:extLst>
          </p:cNvPr>
          <p:cNvGraphicFramePr>
            <a:graphicFrameLocks noGrp="1"/>
          </p:cNvGraphicFramePr>
          <p:nvPr>
            <p:extLst>
              <p:ext uri="{D42A27DB-BD31-4B8C-83A1-F6EECF244321}">
                <p14:modId xmlns:p14="http://schemas.microsoft.com/office/powerpoint/2010/main" val="1142848262"/>
              </p:ext>
            </p:extLst>
          </p:nvPr>
        </p:nvGraphicFramePr>
        <p:xfrm>
          <a:off x="6317672" y="1579419"/>
          <a:ext cx="4239491" cy="5150849"/>
        </p:xfrm>
        <a:graphic>
          <a:graphicData uri="http://schemas.openxmlformats.org/drawingml/2006/table">
            <a:tbl>
              <a:tblPr firstRow="1" bandRow="1">
                <a:tableStyleId>{5C22544A-7EE6-4342-B048-85BDC9FD1C3A}</a:tableStyleId>
              </a:tblPr>
              <a:tblGrid>
                <a:gridCol w="2166102">
                  <a:extLst>
                    <a:ext uri="{9D8B030D-6E8A-4147-A177-3AD203B41FA5}">
                      <a16:colId xmlns:a16="http://schemas.microsoft.com/office/drawing/2014/main" val="1404768611"/>
                    </a:ext>
                  </a:extLst>
                </a:gridCol>
                <a:gridCol w="2073389">
                  <a:extLst>
                    <a:ext uri="{9D8B030D-6E8A-4147-A177-3AD203B41FA5}">
                      <a16:colId xmlns:a16="http://schemas.microsoft.com/office/drawing/2014/main" val="3883882774"/>
                    </a:ext>
                  </a:extLst>
                </a:gridCol>
              </a:tblGrid>
              <a:tr h="395969">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經營不限用途款項借貸業務</a:t>
                      </a:r>
                      <a:endParaRPr lang="zh-TW" altLang="en-US" sz="1800" b="1" kern="1200" dirty="0">
                        <a:solidFill>
                          <a:srgbClr val="0F4372"/>
                        </a:solidFill>
                        <a:latin typeface="標楷體" panose="03000509000000000000" pitchFamily="65" charset="-120"/>
                        <a:ea typeface="標楷體" panose="03000509000000000000" pitchFamily="65" charset="-120"/>
                        <a:cs typeface="+mn-cs"/>
                      </a:endParaRPr>
                    </a:p>
                  </a:txBody>
                  <a:tcPr>
                    <a:solidFill>
                      <a:srgbClr val="0066A0"/>
                    </a:solidFill>
                  </a:tcPr>
                </a:tc>
                <a:tc hMerge="1">
                  <a:txBody>
                    <a:bodyPr/>
                    <a:lstStyle/>
                    <a:p>
                      <a:pPr marL="0" algn="ctr" defTabSz="914400" rtl="0" eaLnBrk="1" latinLnBrk="0" hangingPunct="1"/>
                      <a:endParaRPr lang="zh-TW" altLang="en-US" sz="1800" b="1" kern="1200" dirty="0">
                        <a:solidFill>
                          <a:srgbClr val="0F4372"/>
                        </a:solidFill>
                        <a:latin typeface="標楷體" panose="03000509000000000000" pitchFamily="65" charset="-120"/>
                        <a:ea typeface="標楷體" panose="03000509000000000000" pitchFamily="65" charset="-120"/>
                        <a:cs typeface="+mn-cs"/>
                      </a:endParaRPr>
                    </a:p>
                  </a:txBody>
                  <a:tcPr>
                    <a:solidFill>
                      <a:srgbClr val="0066A0"/>
                    </a:solidFill>
                  </a:tcPr>
                </a:tc>
                <a:extLst>
                  <a:ext uri="{0D108BD9-81ED-4DB2-BD59-A6C34878D82A}">
                    <a16:rowId xmlns:a16="http://schemas.microsoft.com/office/drawing/2014/main" val="2071715899"/>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a:t>
                      </a:r>
                      <a:r>
                        <a:rPr lang="zh-TW" altLang="en-US" sz="1800" kern="1200" dirty="0">
                          <a:latin typeface="標楷體" panose="03000509000000000000" pitchFamily="65" charset="-120"/>
                          <a:ea typeface="標楷體" panose="03000509000000000000" pitchFamily="65" charset="-120"/>
                        </a:rPr>
                        <a:t>合庫</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14.</a:t>
                      </a:r>
                      <a:r>
                        <a:rPr lang="zh-TW" altLang="en-US" sz="1800" kern="1200" dirty="0">
                          <a:latin typeface="標楷體" panose="03000509000000000000" pitchFamily="65" charset="-120"/>
                          <a:ea typeface="標楷體" panose="03000509000000000000" pitchFamily="65" charset="-120"/>
                        </a:rPr>
                        <a:t>國票</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extLst>
                  <a:ext uri="{0D108BD9-81ED-4DB2-BD59-A6C34878D82A}">
                    <a16:rowId xmlns:a16="http://schemas.microsoft.com/office/drawing/2014/main" val="3301350870"/>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a:t>
                      </a:r>
                      <a:r>
                        <a:rPr lang="zh-TW" altLang="en-US" sz="1800" kern="1200" dirty="0">
                          <a:latin typeface="標楷體" panose="03000509000000000000" pitchFamily="65" charset="-120"/>
                          <a:ea typeface="標楷體" panose="03000509000000000000" pitchFamily="65" charset="-120"/>
                        </a:rPr>
                        <a:t>臺銀</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15.</a:t>
                      </a:r>
                      <a:r>
                        <a:rPr lang="zh-TW" altLang="en-US" sz="1800" kern="1200" dirty="0">
                          <a:latin typeface="標楷體" panose="03000509000000000000" pitchFamily="65" charset="-120"/>
                          <a:ea typeface="標楷體" panose="03000509000000000000" pitchFamily="65" charset="-120"/>
                        </a:rPr>
                        <a:t>台新</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1130208860"/>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3.</a:t>
                      </a:r>
                      <a:r>
                        <a:rPr lang="zh-TW" altLang="en-US" sz="1800" kern="1200" dirty="0">
                          <a:latin typeface="標楷體" panose="03000509000000000000" pitchFamily="65" charset="-120"/>
                          <a:ea typeface="標楷體" panose="03000509000000000000" pitchFamily="65" charset="-120"/>
                        </a:rPr>
                        <a:t>宏遠</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16.</a:t>
                      </a:r>
                      <a:r>
                        <a:rPr lang="zh-TW" altLang="en-US" sz="1800" kern="1200" dirty="0">
                          <a:latin typeface="標楷體" panose="03000509000000000000" pitchFamily="65" charset="-120"/>
                          <a:ea typeface="標楷體" panose="03000509000000000000" pitchFamily="65" charset="-120"/>
                        </a:rPr>
                        <a:t>新光</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extLst>
                  <a:ext uri="{0D108BD9-81ED-4DB2-BD59-A6C34878D82A}">
                    <a16:rowId xmlns:a16="http://schemas.microsoft.com/office/drawing/2014/main" val="3832015628"/>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4.</a:t>
                      </a:r>
                      <a:r>
                        <a:rPr lang="zh-TW" altLang="en-US" sz="1800" kern="1200" dirty="0">
                          <a:latin typeface="標楷體" panose="03000509000000000000" pitchFamily="65" charset="-120"/>
                          <a:ea typeface="標楷體" panose="03000509000000000000" pitchFamily="65" charset="-120"/>
                        </a:rPr>
                        <a:t>亞東</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17.</a:t>
                      </a:r>
                      <a:r>
                        <a:rPr lang="zh-TW" altLang="en-US" sz="1800" kern="1200" dirty="0">
                          <a:latin typeface="標楷體" panose="03000509000000000000" pitchFamily="65" charset="-120"/>
                          <a:ea typeface="標楷體" panose="03000509000000000000" pitchFamily="65" charset="-120"/>
                        </a:rPr>
                        <a:t>玉山</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2269440125"/>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5.</a:t>
                      </a:r>
                      <a:r>
                        <a:rPr lang="zh-TW" altLang="en-US" sz="1800" kern="1200" dirty="0">
                          <a:latin typeface="標楷體" panose="03000509000000000000" pitchFamily="65" charset="-120"/>
                          <a:ea typeface="標楷體" panose="03000509000000000000" pitchFamily="65" charset="-120"/>
                        </a:rPr>
                        <a:t>大展</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18.</a:t>
                      </a:r>
                      <a:r>
                        <a:rPr lang="zh-TW" altLang="en-US" sz="1800" kern="1200" dirty="0">
                          <a:latin typeface="標楷體" panose="03000509000000000000" pitchFamily="65" charset="-120"/>
                          <a:ea typeface="標楷體" panose="03000509000000000000" pitchFamily="65" charset="-120"/>
                        </a:rPr>
                        <a:t>國泰</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extLst>
                  <a:ext uri="{0D108BD9-81ED-4DB2-BD59-A6C34878D82A}">
                    <a16:rowId xmlns:a16="http://schemas.microsoft.com/office/drawing/2014/main" val="3336856939"/>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6.</a:t>
                      </a:r>
                      <a:r>
                        <a:rPr lang="zh-TW" altLang="en-US" sz="1800" kern="1200" dirty="0">
                          <a:latin typeface="標楷體" panose="03000509000000000000" pitchFamily="65" charset="-120"/>
                          <a:ea typeface="標楷體" panose="03000509000000000000" pitchFamily="65" charset="-120"/>
                        </a:rPr>
                        <a:t>美好</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19.</a:t>
                      </a:r>
                      <a:r>
                        <a:rPr lang="zh-TW" altLang="en-US" sz="1800" kern="1200" dirty="0">
                          <a:latin typeface="標楷體" panose="03000509000000000000" pitchFamily="65" charset="-120"/>
                          <a:ea typeface="標楷體" panose="03000509000000000000" pitchFamily="65" charset="-120"/>
                        </a:rPr>
                        <a:t>群益金鼎</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1735003226"/>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7.</a:t>
                      </a:r>
                      <a:r>
                        <a:rPr lang="zh-TW" altLang="en-US" sz="1800" kern="1200" dirty="0">
                          <a:latin typeface="標楷體" panose="03000509000000000000" pitchFamily="65" charset="-120"/>
                          <a:ea typeface="標楷體" panose="03000509000000000000" pitchFamily="65" charset="-120"/>
                        </a:rPr>
                        <a:t>第一金</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20.</a:t>
                      </a:r>
                      <a:r>
                        <a:rPr lang="zh-TW" altLang="en-US" sz="1800" kern="1200" dirty="0">
                          <a:latin typeface="標楷體" panose="03000509000000000000" pitchFamily="65" charset="-120"/>
                          <a:ea typeface="標楷體" panose="03000509000000000000" pitchFamily="65" charset="-120"/>
                        </a:rPr>
                        <a:t>凱基</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extLst>
                  <a:ext uri="{0D108BD9-81ED-4DB2-BD59-A6C34878D82A}">
                    <a16:rowId xmlns:a16="http://schemas.microsoft.com/office/drawing/2014/main" val="1469995453"/>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8.</a:t>
                      </a:r>
                      <a:r>
                        <a:rPr lang="zh-TW" altLang="en-US" sz="1800" kern="1200" dirty="0">
                          <a:latin typeface="標楷體" panose="03000509000000000000" pitchFamily="65" charset="-120"/>
                          <a:ea typeface="標楷體" panose="03000509000000000000" pitchFamily="65" charset="-120"/>
                        </a:rPr>
                        <a:t>統一</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21.</a:t>
                      </a:r>
                      <a:r>
                        <a:rPr lang="zh-TW" altLang="en-US" sz="1800" kern="1200" dirty="0">
                          <a:latin typeface="標楷體" panose="03000509000000000000" pitchFamily="65" charset="-120"/>
                          <a:ea typeface="標楷體" panose="03000509000000000000" pitchFamily="65" charset="-120"/>
                        </a:rPr>
                        <a:t>華南永昌</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1094257502"/>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9.</a:t>
                      </a:r>
                      <a:r>
                        <a:rPr lang="zh-TW" altLang="en-US" sz="1800" kern="1200" dirty="0">
                          <a:latin typeface="標楷體" panose="03000509000000000000" pitchFamily="65" charset="-120"/>
                          <a:ea typeface="標楷體" panose="03000509000000000000" pitchFamily="65" charset="-120"/>
                        </a:rPr>
                        <a:t>元富</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22.</a:t>
                      </a:r>
                      <a:r>
                        <a:rPr lang="zh-TW" altLang="en-US" sz="1800" kern="1200" dirty="0">
                          <a:latin typeface="標楷體" panose="03000509000000000000" pitchFamily="65" charset="-120"/>
                          <a:ea typeface="標楷體" panose="03000509000000000000" pitchFamily="65" charset="-120"/>
                        </a:rPr>
                        <a:t>富邦</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extLst>
                  <a:ext uri="{0D108BD9-81ED-4DB2-BD59-A6C34878D82A}">
                    <a16:rowId xmlns:a16="http://schemas.microsoft.com/office/drawing/2014/main" val="3281479097"/>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10.</a:t>
                      </a:r>
                      <a:r>
                        <a:rPr lang="zh-TW" altLang="en-US" sz="1800" kern="1200" dirty="0">
                          <a:latin typeface="標楷體" panose="03000509000000000000" pitchFamily="65" charset="-120"/>
                          <a:ea typeface="標楷體" panose="03000509000000000000" pitchFamily="65" charset="-120"/>
                        </a:rPr>
                        <a:t>中國信託</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23.</a:t>
                      </a:r>
                      <a:r>
                        <a:rPr lang="zh-TW" altLang="en-US" sz="1800" kern="1200" dirty="0">
                          <a:latin typeface="標楷體" panose="03000509000000000000" pitchFamily="65" charset="-120"/>
                          <a:ea typeface="標楷體" panose="03000509000000000000" pitchFamily="65" charset="-120"/>
                        </a:rPr>
                        <a:t>元大</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1"/>
                    </a:solidFill>
                  </a:tcPr>
                </a:tc>
                <a:extLst>
                  <a:ext uri="{0D108BD9-81ED-4DB2-BD59-A6C34878D82A}">
                    <a16:rowId xmlns:a16="http://schemas.microsoft.com/office/drawing/2014/main" val="158513312"/>
                  </a:ext>
                </a:extLst>
              </a:tr>
              <a:tr h="3637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11.</a:t>
                      </a:r>
                      <a:r>
                        <a:rPr lang="zh-TW" altLang="en-US" sz="1800" kern="1200" dirty="0">
                          <a:latin typeface="標楷體" panose="03000509000000000000" pitchFamily="65" charset="-120"/>
                          <a:ea typeface="標楷體" panose="03000509000000000000" pitchFamily="65" charset="-120"/>
                        </a:rPr>
                        <a:t>大昌</a:t>
                      </a:r>
                      <a:endParaRPr lang="zh-TW" altLang="en-US" sz="1800" kern="1200" dirty="0">
                        <a:solidFill>
                          <a:schemeClr val="dk1"/>
                        </a:solidFill>
                        <a:latin typeface="標楷體" panose="03000509000000000000" pitchFamily="65" charset="-120"/>
                        <a:ea typeface="標楷體" panose="03000509000000000000" pitchFamily="65" charset="-120"/>
                        <a:cs typeface="+mn-cs"/>
                      </a:endParaRP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latin typeface="標楷體" panose="03000509000000000000" pitchFamily="65" charset="-120"/>
                          <a:ea typeface="標楷體" panose="03000509000000000000" pitchFamily="65" charset="-120"/>
                        </a:rPr>
                        <a:t>24.</a:t>
                      </a:r>
                      <a:r>
                        <a:rPr lang="zh-TW" altLang="en-US" sz="1800" kern="1200" dirty="0">
                          <a:latin typeface="標楷體" panose="03000509000000000000" pitchFamily="65" charset="-120"/>
                          <a:ea typeface="標楷體" panose="03000509000000000000" pitchFamily="65" charset="-120"/>
                        </a:rPr>
                        <a:t>永豐金</a:t>
                      </a:r>
                      <a:endParaRPr lang="en-US" altLang="zh-TW" sz="1800" kern="1200" dirty="0">
                        <a:latin typeface="標楷體" panose="03000509000000000000" pitchFamily="65" charset="-120"/>
                        <a:ea typeface="標楷體" panose="03000509000000000000" pitchFamily="65" charset="-120"/>
                      </a:endParaRPr>
                    </a:p>
                  </a:txBody>
                  <a:tcPr>
                    <a:solidFill>
                      <a:schemeClr val="bg2"/>
                    </a:solidFill>
                  </a:tcPr>
                </a:tc>
                <a:extLst>
                  <a:ext uri="{0D108BD9-81ED-4DB2-BD59-A6C34878D82A}">
                    <a16:rowId xmlns:a16="http://schemas.microsoft.com/office/drawing/2014/main" val="3309538946"/>
                  </a:ext>
                </a:extLst>
              </a:tr>
              <a:tr h="363711">
                <a:tc>
                  <a:txBody>
                    <a:bodyPr/>
                    <a:lstStyle/>
                    <a:p>
                      <a:r>
                        <a:rPr lang="en-US" altLang="zh-TW" sz="1800" kern="1200" dirty="0">
                          <a:solidFill>
                            <a:schemeClr val="dk1"/>
                          </a:solidFill>
                          <a:latin typeface="標楷體" panose="03000509000000000000" pitchFamily="65" charset="-120"/>
                          <a:ea typeface="標楷體" panose="03000509000000000000" pitchFamily="65" charset="-120"/>
                          <a:cs typeface="+mn-cs"/>
                        </a:rPr>
                        <a:t>12.</a:t>
                      </a:r>
                      <a:r>
                        <a:rPr kumimoji="0" lang="zh-TW" altLang="en-US" sz="1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兆豐</a:t>
                      </a:r>
                      <a:endParaRPr lang="zh-TW" altLang="en-US" dirty="0"/>
                    </a:p>
                  </a:txBody>
                  <a:tcP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kern="1200" dirty="0">
                          <a:solidFill>
                            <a:schemeClr val="dk1"/>
                          </a:solidFill>
                          <a:latin typeface="標楷體" panose="03000509000000000000" pitchFamily="65" charset="-120"/>
                          <a:ea typeface="標楷體" panose="03000509000000000000" pitchFamily="65" charset="-120"/>
                          <a:cs typeface="+mn-cs"/>
                        </a:rPr>
                        <a:t>25.</a:t>
                      </a:r>
                      <a:r>
                        <a:rPr lang="zh-TW" altLang="en-US" sz="1800" kern="1200" dirty="0">
                          <a:solidFill>
                            <a:schemeClr val="dk1"/>
                          </a:solidFill>
                          <a:latin typeface="標楷體" panose="03000509000000000000" pitchFamily="65" charset="-120"/>
                          <a:ea typeface="標楷體" panose="03000509000000000000" pitchFamily="65" charset="-120"/>
                          <a:cs typeface="+mn-cs"/>
                        </a:rPr>
                        <a:t>台中銀證券</a:t>
                      </a:r>
                    </a:p>
                  </a:txBody>
                  <a:tcPr>
                    <a:solidFill>
                      <a:schemeClr val="bg1"/>
                    </a:solidFill>
                  </a:tcPr>
                </a:tc>
                <a:extLst>
                  <a:ext uri="{0D108BD9-81ED-4DB2-BD59-A6C34878D82A}">
                    <a16:rowId xmlns:a16="http://schemas.microsoft.com/office/drawing/2014/main" val="373549569"/>
                  </a:ext>
                </a:extLst>
              </a:tr>
              <a:tr h="363711">
                <a:tc>
                  <a:txBody>
                    <a:bodyPr/>
                    <a:lstStyle/>
                    <a:p>
                      <a:r>
                        <a:rPr lang="en-US" altLang="zh-TW" sz="1800" kern="1200" dirty="0">
                          <a:solidFill>
                            <a:schemeClr val="dk1"/>
                          </a:solidFill>
                          <a:latin typeface="標楷體" panose="03000509000000000000" pitchFamily="65" charset="-120"/>
                          <a:ea typeface="標楷體" panose="03000509000000000000" pitchFamily="65" charset="-120"/>
                          <a:cs typeface="+mn-cs"/>
                        </a:rPr>
                        <a:t>13.</a:t>
                      </a:r>
                      <a:r>
                        <a:rPr kumimoji="0" lang="zh-TW" altLang="en-US" sz="1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致和</a:t>
                      </a:r>
                      <a:endParaRPr lang="zh-TW" altLang="en-US" dirty="0"/>
                    </a:p>
                  </a:txBody>
                  <a:tcPr>
                    <a:solidFill>
                      <a:schemeClr val="bg2"/>
                    </a:solidFill>
                  </a:tcPr>
                </a:tc>
                <a:tc>
                  <a:txBody>
                    <a:bodyPr/>
                    <a:lstStyle/>
                    <a:p>
                      <a:endParaRPr lang="zh-TW" altLang="en-US" dirty="0"/>
                    </a:p>
                  </a:txBody>
                  <a:tcPr>
                    <a:solidFill>
                      <a:schemeClr val="bg2"/>
                    </a:solidFill>
                  </a:tcPr>
                </a:tc>
                <a:extLst>
                  <a:ext uri="{0D108BD9-81ED-4DB2-BD59-A6C34878D82A}">
                    <a16:rowId xmlns:a16="http://schemas.microsoft.com/office/drawing/2014/main" val="1656598907"/>
                  </a:ext>
                </a:extLst>
              </a:tr>
            </a:tbl>
          </a:graphicData>
        </a:graphic>
      </p:graphicFrame>
    </p:spTree>
    <p:extLst>
      <p:ext uri="{BB962C8B-B14F-4D97-AF65-F5344CB8AC3E}">
        <p14:creationId xmlns:p14="http://schemas.microsoft.com/office/powerpoint/2010/main" val="235826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3" name="TextBox 58">
            <a:extLst>
              <a:ext uri="{FF2B5EF4-FFF2-40B4-BE49-F238E27FC236}">
                <a16:creationId xmlns:a16="http://schemas.microsoft.com/office/drawing/2014/main" id="{B7E62B51-35EB-4753-8C6C-F61FE882A59E}"/>
              </a:ext>
            </a:extLst>
          </p:cNvPr>
          <p:cNvSpPr txBox="1"/>
          <p:nvPr/>
        </p:nvSpPr>
        <p:spPr>
          <a:xfrm>
            <a:off x="3156682" y="1539286"/>
            <a:ext cx="4844318" cy="621436"/>
          </a:xfrm>
          <a:prstGeom prst="rect">
            <a:avLst/>
          </a:prstGeom>
          <a:solidFill>
            <a:srgbClr val="004F8A"/>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證券業務借貸款項</a:t>
            </a:r>
            <a:endParaRPr kumimoji="0" lang="en-US" sz="2200" b="1"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endParaRPr>
          </a:p>
        </p:txBody>
      </p:sp>
      <p:sp>
        <p:nvSpPr>
          <p:cNvPr id="4" name="Title 1">
            <a:extLst>
              <a:ext uri="{FF2B5EF4-FFF2-40B4-BE49-F238E27FC236}">
                <a16:creationId xmlns:a16="http://schemas.microsoft.com/office/drawing/2014/main" id="{3FB0BE56-54F0-490B-8095-216D741CFFB9}"/>
              </a:ext>
            </a:extLst>
          </p:cNvPr>
          <p:cNvSpPr txBox="1">
            <a:spLocks/>
          </p:cNvSpPr>
          <p:nvPr/>
        </p:nvSpPr>
        <p:spPr>
          <a:xfrm>
            <a:off x="498764" y="3062799"/>
            <a:ext cx="2657919" cy="84966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融通餘額</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5" name="Title 1">
            <a:extLst>
              <a:ext uri="{FF2B5EF4-FFF2-40B4-BE49-F238E27FC236}">
                <a16:creationId xmlns:a16="http://schemas.microsoft.com/office/drawing/2014/main" id="{3FB0BE56-54F0-490B-8095-216D741CFFB9}"/>
              </a:ext>
            </a:extLst>
          </p:cNvPr>
          <p:cNvSpPr txBox="1">
            <a:spLocks/>
          </p:cNvSpPr>
          <p:nvPr/>
        </p:nvSpPr>
        <p:spPr>
          <a:xfrm>
            <a:off x="2566555" y="2197485"/>
            <a:ext cx="2514491" cy="42789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T+5</a:t>
            </a: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型</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6" name="TextBox 58">
            <a:extLst>
              <a:ext uri="{FF2B5EF4-FFF2-40B4-BE49-F238E27FC236}">
                <a16:creationId xmlns:a16="http://schemas.microsoft.com/office/drawing/2014/main" id="{B7E62B51-35EB-4753-8C6C-F61FE882A59E}"/>
              </a:ext>
            </a:extLst>
          </p:cNvPr>
          <p:cNvSpPr txBox="1"/>
          <p:nvPr/>
        </p:nvSpPr>
        <p:spPr>
          <a:xfrm>
            <a:off x="8582891" y="1539286"/>
            <a:ext cx="3293917" cy="657601"/>
          </a:xfrm>
          <a:prstGeom prst="rect">
            <a:avLst/>
          </a:prstGeom>
          <a:solidFill>
            <a:srgbClr val="004F8A"/>
          </a:solid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1"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rPr>
              <a:t>不限用途款項借貸</a:t>
            </a:r>
            <a:endParaRPr kumimoji="0" lang="en-US" sz="2200" b="1" i="0" u="none" strike="noStrike" kern="12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mn-cs"/>
            </a:endParaRPr>
          </a:p>
        </p:txBody>
      </p:sp>
      <p:sp>
        <p:nvSpPr>
          <p:cNvPr id="7" name="Title 1">
            <a:extLst>
              <a:ext uri="{FF2B5EF4-FFF2-40B4-BE49-F238E27FC236}">
                <a16:creationId xmlns:a16="http://schemas.microsoft.com/office/drawing/2014/main" id="{3FB0BE56-54F0-490B-8095-216D741CFFB9}"/>
              </a:ext>
            </a:extLst>
          </p:cNvPr>
          <p:cNvSpPr txBox="1">
            <a:spLocks/>
          </p:cNvSpPr>
          <p:nvPr/>
        </p:nvSpPr>
        <p:spPr>
          <a:xfrm>
            <a:off x="4338947" y="2186687"/>
            <a:ext cx="2041071" cy="4386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半年型</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8" name="Title 1">
            <a:extLst>
              <a:ext uri="{FF2B5EF4-FFF2-40B4-BE49-F238E27FC236}">
                <a16:creationId xmlns:a16="http://schemas.microsoft.com/office/drawing/2014/main" id="{3FB0BE56-54F0-490B-8095-216D741CFFB9}"/>
              </a:ext>
            </a:extLst>
          </p:cNvPr>
          <p:cNvSpPr txBox="1">
            <a:spLocks/>
          </p:cNvSpPr>
          <p:nvPr/>
        </p:nvSpPr>
        <p:spPr>
          <a:xfrm>
            <a:off x="10548410" y="3181654"/>
            <a:ext cx="1328397" cy="66997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億元</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9" name="Title 1">
            <a:extLst>
              <a:ext uri="{FF2B5EF4-FFF2-40B4-BE49-F238E27FC236}">
                <a16:creationId xmlns:a16="http://schemas.microsoft.com/office/drawing/2014/main" id="{3FB0BE56-54F0-490B-8095-216D741CFFB9}"/>
              </a:ext>
            </a:extLst>
          </p:cNvPr>
          <p:cNvSpPr txBox="1">
            <a:spLocks/>
          </p:cNvSpPr>
          <p:nvPr/>
        </p:nvSpPr>
        <p:spPr>
          <a:xfrm>
            <a:off x="2662681" y="3204648"/>
            <a:ext cx="2416045" cy="52813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lumMod val="65000"/>
                    <a:lumOff val="35000"/>
                  </a:srgbClr>
                </a:solidFill>
                <a:effectLst/>
                <a:uLnTx/>
                <a:uFillTx/>
                <a:latin typeface="Goldman Sans" panose="020B0603020203020204" pitchFamily="34" charset="0"/>
                <a:ea typeface="微軟正黑體"/>
                <a:cs typeface="Goldman Sans" panose="020B0603020203020204" pitchFamily="34" charset="0"/>
              </a:rPr>
              <a:t>13.84</a:t>
            </a:r>
          </a:p>
        </p:txBody>
      </p:sp>
      <p:sp>
        <p:nvSpPr>
          <p:cNvPr id="10" name="Title 1">
            <a:extLst>
              <a:ext uri="{FF2B5EF4-FFF2-40B4-BE49-F238E27FC236}">
                <a16:creationId xmlns:a16="http://schemas.microsoft.com/office/drawing/2014/main" id="{3FB0BE56-54F0-490B-8095-216D741CFFB9}"/>
              </a:ext>
            </a:extLst>
          </p:cNvPr>
          <p:cNvSpPr txBox="1">
            <a:spLocks/>
          </p:cNvSpPr>
          <p:nvPr/>
        </p:nvSpPr>
        <p:spPr>
          <a:xfrm>
            <a:off x="4338947" y="3111420"/>
            <a:ext cx="2041072" cy="74021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rgbClr val="000000">
                    <a:lumMod val="65000"/>
                    <a:lumOff val="35000"/>
                  </a:srgbClr>
                </a:solidFill>
                <a:latin typeface="Goldman Sans" panose="020B0603020203020204" pitchFamily="34" charset="0"/>
                <a:ea typeface="微軟正黑體"/>
              </a:rPr>
              <a:t>7.96</a:t>
            </a:r>
          </a:p>
        </p:txBody>
      </p:sp>
      <p:sp>
        <p:nvSpPr>
          <p:cNvPr id="11" name="Title 1">
            <a:extLst>
              <a:ext uri="{FF2B5EF4-FFF2-40B4-BE49-F238E27FC236}">
                <a16:creationId xmlns:a16="http://schemas.microsoft.com/office/drawing/2014/main" id="{3FB0BE56-54F0-490B-8095-216D741CFFB9}"/>
              </a:ext>
            </a:extLst>
          </p:cNvPr>
          <p:cNvSpPr txBox="1">
            <a:spLocks/>
          </p:cNvSpPr>
          <p:nvPr/>
        </p:nvSpPr>
        <p:spPr>
          <a:xfrm>
            <a:off x="8364682" y="3230274"/>
            <a:ext cx="2458513" cy="62135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Goldman Sans" panose="020B0603020203020204" pitchFamily="34" charset="0"/>
                <a:ea typeface="微軟正黑體"/>
                <a:cs typeface="Goldman Sans" panose="020B0603020203020204" pitchFamily="34" charset="0"/>
              </a:rPr>
              <a:t>3,182.42</a:t>
            </a:r>
          </a:p>
        </p:txBody>
      </p:sp>
      <p:sp>
        <p:nvSpPr>
          <p:cNvPr id="12" name="Title 1">
            <a:extLst>
              <a:ext uri="{FF2B5EF4-FFF2-40B4-BE49-F238E27FC236}">
                <a16:creationId xmlns:a16="http://schemas.microsoft.com/office/drawing/2014/main" id="{3FB0BE56-54F0-490B-8095-216D741CFFB9}"/>
              </a:ext>
            </a:extLst>
          </p:cNvPr>
          <p:cNvSpPr txBox="1">
            <a:spLocks/>
          </p:cNvSpPr>
          <p:nvPr/>
        </p:nvSpPr>
        <p:spPr>
          <a:xfrm>
            <a:off x="10269888" y="4701320"/>
            <a:ext cx="1852190" cy="8050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億元</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13" name="Title 1">
            <a:extLst>
              <a:ext uri="{FF2B5EF4-FFF2-40B4-BE49-F238E27FC236}">
                <a16:creationId xmlns:a16="http://schemas.microsoft.com/office/drawing/2014/main" id="{3FB0BE56-54F0-490B-8095-216D741CFFB9}"/>
              </a:ext>
            </a:extLst>
          </p:cNvPr>
          <p:cNvSpPr txBox="1">
            <a:spLocks/>
          </p:cNvSpPr>
          <p:nvPr/>
        </p:nvSpPr>
        <p:spPr>
          <a:xfrm>
            <a:off x="810492" y="4701320"/>
            <a:ext cx="1852190" cy="89629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rPr>
              <a:t>每月平均新增</a:t>
            </a:r>
            <a:endParaRPr kumimoji="0" lang="en-US" sz="3200" b="1" i="0" u="none" strike="noStrike" kern="1200" cap="none" spc="0" normalizeH="0" baseline="0" noProof="0" dirty="0">
              <a:ln>
                <a:noFill/>
              </a:ln>
              <a:solidFill>
                <a:srgbClr val="0066A0"/>
              </a:solidFill>
              <a:effectLst/>
              <a:uLnTx/>
              <a:uFillTx/>
              <a:latin typeface="標楷體" panose="03000509000000000000" pitchFamily="65" charset="-120"/>
              <a:ea typeface="標楷體" panose="03000509000000000000" pitchFamily="65" charset="-120"/>
              <a:cs typeface="Calibri" panose="020F0502020204030204" pitchFamily="34" charset="0"/>
            </a:endParaRPr>
          </a:p>
        </p:txBody>
      </p:sp>
      <p:sp>
        <p:nvSpPr>
          <p:cNvPr id="14" name="Title 1">
            <a:extLst>
              <a:ext uri="{FF2B5EF4-FFF2-40B4-BE49-F238E27FC236}">
                <a16:creationId xmlns:a16="http://schemas.microsoft.com/office/drawing/2014/main" id="{3FB0BE56-54F0-490B-8095-216D741CFFB9}"/>
              </a:ext>
            </a:extLst>
          </p:cNvPr>
          <p:cNvSpPr txBox="1">
            <a:spLocks/>
          </p:cNvSpPr>
          <p:nvPr/>
        </p:nvSpPr>
        <p:spPr>
          <a:xfrm>
            <a:off x="2566555" y="4864899"/>
            <a:ext cx="2512172" cy="47784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Goldman Sans" panose="020B0603020203020204" pitchFamily="34" charset="0"/>
                <a:ea typeface="微軟正黑體"/>
                <a:cs typeface="Goldman Sans" panose="020B0603020203020204" pitchFamily="34" charset="0"/>
              </a:rPr>
              <a:t>230.78</a:t>
            </a:r>
          </a:p>
        </p:txBody>
      </p:sp>
      <p:sp>
        <p:nvSpPr>
          <p:cNvPr id="15" name="Title 1">
            <a:extLst>
              <a:ext uri="{FF2B5EF4-FFF2-40B4-BE49-F238E27FC236}">
                <a16:creationId xmlns:a16="http://schemas.microsoft.com/office/drawing/2014/main" id="{3FB0BE56-54F0-490B-8095-216D741CFFB9}"/>
              </a:ext>
            </a:extLst>
          </p:cNvPr>
          <p:cNvSpPr txBox="1">
            <a:spLocks/>
          </p:cNvSpPr>
          <p:nvPr/>
        </p:nvSpPr>
        <p:spPr>
          <a:xfrm>
            <a:off x="4609688" y="4804073"/>
            <a:ext cx="1614467" cy="53866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lumMod val="65000"/>
                    <a:lumOff val="35000"/>
                  </a:srgbClr>
                </a:solidFill>
                <a:effectLst/>
                <a:uLnTx/>
                <a:uFillTx/>
                <a:latin typeface="Goldman Sans" panose="020B0603020203020204" pitchFamily="34" charset="0"/>
                <a:ea typeface="微軟正黑體"/>
                <a:cs typeface="Goldman Sans" panose="020B0603020203020204" pitchFamily="34" charset="0"/>
              </a:rPr>
              <a:t>15.23</a:t>
            </a:r>
          </a:p>
        </p:txBody>
      </p:sp>
      <p:sp>
        <p:nvSpPr>
          <p:cNvPr id="16" name="Title 1">
            <a:extLst>
              <a:ext uri="{FF2B5EF4-FFF2-40B4-BE49-F238E27FC236}">
                <a16:creationId xmlns:a16="http://schemas.microsoft.com/office/drawing/2014/main" id="{3FB0BE56-54F0-490B-8095-216D741CFFB9}"/>
              </a:ext>
            </a:extLst>
          </p:cNvPr>
          <p:cNvSpPr txBox="1">
            <a:spLocks/>
          </p:cNvSpPr>
          <p:nvPr/>
        </p:nvSpPr>
        <p:spPr>
          <a:xfrm>
            <a:off x="8842663" y="4885019"/>
            <a:ext cx="1614467" cy="457721"/>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defRPr/>
            </a:pPr>
            <a:r>
              <a:rPr lang="en-US" sz="4000" dirty="0">
                <a:solidFill>
                  <a:srgbClr val="C00000"/>
                </a:solidFill>
                <a:latin typeface="Goldman Sans" panose="020B0603020203020204" pitchFamily="34" charset="0"/>
                <a:ea typeface="微軟正黑體"/>
              </a:rPr>
              <a:t>526.16</a:t>
            </a:r>
          </a:p>
        </p:txBody>
      </p:sp>
      <p:sp>
        <p:nvSpPr>
          <p:cNvPr id="17" name="Title 1">
            <a:extLst>
              <a:ext uri="{FF2B5EF4-FFF2-40B4-BE49-F238E27FC236}">
                <a16:creationId xmlns:a16="http://schemas.microsoft.com/office/drawing/2014/main" id="{3FB0BE56-54F0-490B-8095-216D741CFFB9}"/>
              </a:ext>
            </a:extLst>
          </p:cNvPr>
          <p:cNvSpPr txBox="1">
            <a:spLocks/>
          </p:cNvSpPr>
          <p:nvPr/>
        </p:nvSpPr>
        <p:spPr>
          <a:xfrm>
            <a:off x="654205" y="2509787"/>
            <a:ext cx="2416045" cy="60163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20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Calibri" panose="020F0502020204030204" pitchFamily="34" charset="0"/>
              </a:rPr>
              <a:t>(2025/9</a:t>
            </a:r>
            <a:r>
              <a:rPr kumimoji="0" lang="zh-TW" altLang="en-US" sz="20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Calibri" panose="020F0502020204030204" pitchFamily="34" charset="0"/>
              </a:rPr>
              <a:t>月底</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Calibri" panose="020F0502020204030204" pitchFamily="34" charset="0"/>
              </a:rPr>
              <a:t>)</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軟正黑體"/>
              <a:cs typeface="Calibri" panose="020F0502020204030204" pitchFamily="34" charset="0"/>
            </a:endParaRPr>
          </a:p>
        </p:txBody>
      </p:sp>
      <p:sp>
        <p:nvSpPr>
          <p:cNvPr id="18" name="Title 1">
            <a:extLst>
              <a:ext uri="{FF2B5EF4-FFF2-40B4-BE49-F238E27FC236}">
                <a16:creationId xmlns:a16="http://schemas.microsoft.com/office/drawing/2014/main" id="{3FB0BE56-54F0-490B-8095-216D741CFFB9}"/>
              </a:ext>
            </a:extLst>
          </p:cNvPr>
          <p:cNvSpPr txBox="1">
            <a:spLocks/>
          </p:cNvSpPr>
          <p:nvPr/>
        </p:nvSpPr>
        <p:spPr>
          <a:xfrm>
            <a:off x="498765" y="4079962"/>
            <a:ext cx="2806966" cy="39281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20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軟正黑體"/>
                <a:cs typeface="Calibri" panose="020F0502020204030204" pitchFamily="34" charset="0"/>
              </a:rPr>
              <a:t>(</a:t>
            </a:r>
            <a:r>
              <a:rPr kumimoji="0" lang="en-US" altLang="zh-TW" sz="2000" b="1" i="0" u="none" strike="noStrike" kern="1200" cap="none" spc="0" normalizeH="0" baseline="0" noProof="0" dirty="0">
                <a:ln>
                  <a:noFill/>
                </a:ln>
                <a:solidFill>
                  <a:prstClr val="black">
                    <a:lumMod val="75000"/>
                    <a:lumOff val="25000"/>
                  </a:prstClr>
                </a:solidFill>
                <a:effectLst/>
                <a:uLnTx/>
                <a:uFillTx/>
                <a:latin typeface="標楷體" panose="03000509000000000000" pitchFamily="65" charset="-120"/>
                <a:ea typeface="標楷體" panose="03000509000000000000" pitchFamily="65" charset="-120"/>
                <a:cs typeface="Calibri" panose="020F0502020204030204" pitchFamily="34" charset="0"/>
              </a:rPr>
              <a:t>2024.10~2025.9</a:t>
            </a:r>
            <a:r>
              <a:rPr kumimoji="0" lang="en-US" altLang="zh-TW" sz="20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軟正黑體"/>
                <a:cs typeface="Calibri" panose="020F0502020204030204" pitchFamily="34" charset="0"/>
              </a:rPr>
              <a:t>)</a:t>
            </a:r>
            <a:endPar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軟正黑體"/>
              <a:cs typeface="Calibri" panose="020F0502020204030204" pitchFamily="34" charset="0"/>
            </a:endParaRPr>
          </a:p>
        </p:txBody>
      </p:sp>
      <p:sp>
        <p:nvSpPr>
          <p:cNvPr id="20"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r>
              <a:rPr kumimoji="0" lang="zh-TW" altLang="en-US" sz="4400" b="1" i="0" u="none" strike="noStrike" kern="1200" cap="none" spc="0" normalizeH="0" baseline="0" noProof="0" dirty="0">
                <a:ln>
                  <a:noFill/>
                </a:ln>
                <a:solidFill>
                  <a:srgbClr val="E7E6E6">
                    <a:lumMod val="25000"/>
                  </a:srgbClr>
                </a:solidFill>
                <a:effectLst/>
                <a:uLnTx/>
                <a:uFillTx/>
                <a:latin typeface="標楷體" panose="03000509000000000000" pitchFamily="65" charset="-120"/>
                <a:ea typeface="標楷體" panose="03000509000000000000" pitchFamily="65" charset="-120"/>
                <a:cs typeface="+mn-cs"/>
              </a:rPr>
              <a:t>餘額及新增概況</a:t>
            </a:r>
          </a:p>
        </p:txBody>
      </p:sp>
      <p:sp>
        <p:nvSpPr>
          <p:cNvPr id="19" name="文字方塊 18">
            <a:extLst>
              <a:ext uri="{FF2B5EF4-FFF2-40B4-BE49-F238E27FC236}">
                <a16:creationId xmlns:a16="http://schemas.microsoft.com/office/drawing/2014/main" id="{D9C91616-D3CE-2693-5D99-500055990E65}"/>
              </a:ext>
            </a:extLst>
          </p:cNvPr>
          <p:cNvSpPr txBox="1"/>
          <p:nvPr/>
        </p:nvSpPr>
        <p:spPr>
          <a:xfrm>
            <a:off x="6111339" y="2140455"/>
            <a:ext cx="2041071" cy="584775"/>
          </a:xfrm>
          <a:prstGeom prst="rect">
            <a:avLst/>
          </a:prstGeom>
          <a:noFill/>
        </p:spPr>
        <p:txBody>
          <a:bodyPr wrap="square" rtlCol="0">
            <a:spAutoFit/>
          </a:bodyPr>
          <a:lstStyle/>
          <a:p>
            <a:pPr algn="ctr">
              <a:spcBef>
                <a:spcPct val="0"/>
              </a:spcBef>
              <a:defRPr/>
            </a:pPr>
            <a:r>
              <a:rPr lang="zh-TW" altLang="en-US" sz="3200" b="1" dirty="0">
                <a:solidFill>
                  <a:srgbClr val="0066A0"/>
                </a:solidFill>
                <a:latin typeface="標楷體" panose="03000509000000000000" pitchFamily="65" charset="-120"/>
                <a:ea typeface="標楷體" panose="03000509000000000000" pitchFamily="65" charset="-120"/>
                <a:cs typeface="Calibri" panose="020F0502020204030204" pitchFamily="34" charset="0"/>
              </a:rPr>
              <a:t>認股借貸</a:t>
            </a:r>
          </a:p>
        </p:txBody>
      </p:sp>
      <p:sp>
        <p:nvSpPr>
          <p:cNvPr id="21" name="文字方塊 20">
            <a:extLst>
              <a:ext uri="{FF2B5EF4-FFF2-40B4-BE49-F238E27FC236}">
                <a16:creationId xmlns:a16="http://schemas.microsoft.com/office/drawing/2014/main" id="{9C30C500-94F1-ED3A-4EF2-C96DCDC88D48}"/>
              </a:ext>
            </a:extLst>
          </p:cNvPr>
          <p:cNvSpPr txBox="1"/>
          <p:nvPr/>
        </p:nvSpPr>
        <p:spPr>
          <a:xfrm>
            <a:off x="6111339" y="3111420"/>
            <a:ext cx="2007315" cy="707886"/>
          </a:xfrm>
          <a:prstGeom prst="rect">
            <a:avLst/>
          </a:prstGeom>
          <a:noFill/>
        </p:spPr>
        <p:txBody>
          <a:bodyPr wrap="square" rtlCol="0">
            <a:spAutoFit/>
          </a:bodyPr>
          <a:lstStyle/>
          <a:p>
            <a:pPr algn="ctr">
              <a:spcBef>
                <a:spcPct val="0"/>
              </a:spcBef>
              <a:defRPr/>
            </a:pPr>
            <a:r>
              <a:rPr lang="en-US" altLang="zh-TW" sz="4000" b="1" dirty="0">
                <a:solidFill>
                  <a:srgbClr val="000000">
                    <a:lumMod val="65000"/>
                    <a:lumOff val="35000"/>
                  </a:srgbClr>
                </a:solidFill>
                <a:latin typeface="Goldman Sans" panose="020B0603020203020204" pitchFamily="34" charset="0"/>
                <a:ea typeface="微軟正黑體"/>
                <a:cs typeface="Calibri" panose="020F0502020204030204" pitchFamily="34" charset="0"/>
              </a:rPr>
              <a:t>0.67</a:t>
            </a:r>
            <a:endParaRPr lang="zh-TW" altLang="en-US" sz="4000" b="1" dirty="0">
              <a:solidFill>
                <a:srgbClr val="000000">
                  <a:lumMod val="65000"/>
                  <a:lumOff val="35000"/>
                </a:srgbClr>
              </a:solidFill>
              <a:latin typeface="Goldman Sans" panose="020B0603020203020204" pitchFamily="34" charset="0"/>
              <a:ea typeface="微軟正黑體"/>
              <a:cs typeface="Calibri" panose="020F0502020204030204" pitchFamily="34" charset="0"/>
            </a:endParaRPr>
          </a:p>
        </p:txBody>
      </p:sp>
      <p:sp>
        <p:nvSpPr>
          <p:cNvPr id="23" name="文字方塊 22">
            <a:extLst>
              <a:ext uri="{FF2B5EF4-FFF2-40B4-BE49-F238E27FC236}">
                <a16:creationId xmlns:a16="http://schemas.microsoft.com/office/drawing/2014/main" id="{8025391B-5574-6A22-0E61-FB5EBF3C9C05}"/>
              </a:ext>
            </a:extLst>
          </p:cNvPr>
          <p:cNvSpPr txBox="1"/>
          <p:nvPr/>
        </p:nvSpPr>
        <p:spPr>
          <a:xfrm>
            <a:off x="6305930" y="4668993"/>
            <a:ext cx="1614467" cy="707886"/>
          </a:xfrm>
          <a:prstGeom prst="rect">
            <a:avLst/>
          </a:prstGeom>
          <a:noFill/>
        </p:spPr>
        <p:txBody>
          <a:bodyPr wrap="square" rtlCol="0">
            <a:spAutoFit/>
          </a:bodyPr>
          <a:lstStyle/>
          <a:p>
            <a:pPr algn="ctr">
              <a:spcBef>
                <a:spcPct val="0"/>
              </a:spcBef>
              <a:defRPr/>
            </a:pPr>
            <a:r>
              <a:rPr lang="en-US" altLang="zh-TW" sz="4000" b="1" dirty="0">
                <a:solidFill>
                  <a:srgbClr val="000000">
                    <a:lumMod val="65000"/>
                    <a:lumOff val="35000"/>
                  </a:srgbClr>
                </a:solidFill>
                <a:latin typeface="Goldman Sans" panose="020B0603020203020204" pitchFamily="34" charset="0"/>
                <a:ea typeface="微軟正黑體"/>
                <a:cs typeface="Calibri" panose="020F0502020204030204" pitchFamily="34" charset="0"/>
              </a:rPr>
              <a:t>0.07</a:t>
            </a:r>
            <a:endParaRPr lang="zh-TW" altLang="en-US" sz="4000" b="1" dirty="0">
              <a:solidFill>
                <a:srgbClr val="000000">
                  <a:lumMod val="65000"/>
                  <a:lumOff val="35000"/>
                </a:srgbClr>
              </a:solidFill>
              <a:latin typeface="Goldman Sans" panose="020B0603020203020204" pitchFamily="34" charset="0"/>
              <a:ea typeface="微軟正黑體"/>
              <a:cs typeface="Calibri" panose="020F0502020204030204" pitchFamily="34" charset="0"/>
            </a:endParaRPr>
          </a:p>
        </p:txBody>
      </p:sp>
    </p:spTree>
    <p:extLst>
      <p:ext uri="{BB962C8B-B14F-4D97-AF65-F5344CB8AC3E}">
        <p14:creationId xmlns:p14="http://schemas.microsoft.com/office/powerpoint/2010/main" val="4256528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4BA915EE-10CB-4CF1-8569-6154455DA573}" type="slidenum">
              <a:rPr lang="en-US" smtClean="0"/>
              <a:t>23</a:t>
            </a:fld>
            <a:endParaRPr lang="en-US"/>
          </a:p>
        </p:txBody>
      </p:sp>
      <p:graphicFrame>
        <p:nvGraphicFramePr>
          <p:cNvPr id="8" name="Chart 57">
            <a:extLst>
              <a:ext uri="{FF2B5EF4-FFF2-40B4-BE49-F238E27FC236}">
                <a16:creationId xmlns:a16="http://schemas.microsoft.com/office/drawing/2014/main" id="{A49ED435-C501-4B55-A580-0EECEB89BECE}"/>
              </a:ext>
            </a:extLst>
          </p:cNvPr>
          <p:cNvGraphicFramePr/>
          <p:nvPr>
            <p:extLst>
              <p:ext uri="{D42A27DB-BD31-4B8C-83A1-F6EECF244321}">
                <p14:modId xmlns:p14="http://schemas.microsoft.com/office/powerpoint/2010/main" val="683310549"/>
              </p:ext>
            </p:extLst>
          </p:nvPr>
        </p:nvGraphicFramePr>
        <p:xfrm>
          <a:off x="7134020" y="1862631"/>
          <a:ext cx="4419600" cy="4260427"/>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77">
            <a:extLst>
              <a:ext uri="{FF2B5EF4-FFF2-40B4-BE49-F238E27FC236}">
                <a16:creationId xmlns:a16="http://schemas.microsoft.com/office/drawing/2014/main" id="{801F50BF-2594-4586-BD7C-7C5079EB4D42}"/>
              </a:ext>
            </a:extLst>
          </p:cNvPr>
          <p:cNvCxnSpPr/>
          <p:nvPr/>
        </p:nvCxnSpPr>
        <p:spPr>
          <a:xfrm>
            <a:off x="2472257" y="2729165"/>
            <a:ext cx="2989466" cy="0"/>
          </a:xfrm>
          <a:prstGeom prst="line">
            <a:avLst/>
          </a:prstGeom>
          <a:noFill/>
          <a:ln w="6350" cap="flat" cmpd="sng" algn="ctr">
            <a:solidFill>
              <a:srgbClr val="E7E6E6"/>
            </a:solidFill>
            <a:prstDash val="solid"/>
            <a:miter lim="800000"/>
          </a:ln>
          <a:effectLst/>
        </p:spPr>
      </p:cxnSp>
      <p:cxnSp>
        <p:nvCxnSpPr>
          <p:cNvPr id="10" name="Straight Connector 78">
            <a:extLst>
              <a:ext uri="{FF2B5EF4-FFF2-40B4-BE49-F238E27FC236}">
                <a16:creationId xmlns:a16="http://schemas.microsoft.com/office/drawing/2014/main" id="{81B58C06-57A6-4EB4-9505-1D8F34112362}"/>
              </a:ext>
            </a:extLst>
          </p:cNvPr>
          <p:cNvCxnSpPr/>
          <p:nvPr/>
        </p:nvCxnSpPr>
        <p:spPr>
          <a:xfrm>
            <a:off x="2472257" y="3700805"/>
            <a:ext cx="2989466" cy="0"/>
          </a:xfrm>
          <a:prstGeom prst="line">
            <a:avLst/>
          </a:prstGeom>
          <a:noFill/>
          <a:ln w="6350" cap="flat" cmpd="sng" algn="ctr">
            <a:solidFill>
              <a:srgbClr val="E7E6E6"/>
            </a:solidFill>
            <a:prstDash val="solid"/>
            <a:miter lim="800000"/>
          </a:ln>
          <a:effectLst/>
        </p:spPr>
      </p:cxnSp>
      <p:sp>
        <p:nvSpPr>
          <p:cNvPr id="11" name="Freeform 271">
            <a:extLst>
              <a:ext uri="{FF2B5EF4-FFF2-40B4-BE49-F238E27FC236}">
                <a16:creationId xmlns:a16="http://schemas.microsoft.com/office/drawing/2014/main" id="{F87E48F7-87C4-4F5C-9058-0BC44F7C93B0}"/>
              </a:ext>
            </a:extLst>
          </p:cNvPr>
          <p:cNvSpPr>
            <a:spLocks noEditPoints="1"/>
          </p:cNvSpPr>
          <p:nvPr/>
        </p:nvSpPr>
        <p:spPr bwMode="auto">
          <a:xfrm>
            <a:off x="8905004" y="3359110"/>
            <a:ext cx="1087190" cy="1093232"/>
          </a:xfrm>
          <a:custGeom>
            <a:avLst/>
            <a:gdLst>
              <a:gd name="T0" fmla="*/ 718 w 903"/>
              <a:gd name="T1" fmla="*/ 206 h 903"/>
              <a:gd name="T2" fmla="*/ 764 w 903"/>
              <a:gd name="T3" fmla="*/ 278 h 903"/>
              <a:gd name="T4" fmla="*/ 372 w 903"/>
              <a:gd name="T5" fmla="*/ 455 h 903"/>
              <a:gd name="T6" fmla="*/ 265 w 903"/>
              <a:gd name="T7" fmla="*/ 490 h 903"/>
              <a:gd name="T8" fmla="*/ 254 w 903"/>
              <a:gd name="T9" fmla="*/ 607 h 903"/>
              <a:gd name="T10" fmla="*/ 357 w 903"/>
              <a:gd name="T11" fmla="*/ 662 h 903"/>
              <a:gd name="T12" fmla="*/ 447 w 903"/>
              <a:gd name="T13" fmla="*/ 588 h 903"/>
              <a:gd name="T14" fmla="*/ 494 w 903"/>
              <a:gd name="T15" fmla="*/ 429 h 903"/>
              <a:gd name="T16" fmla="*/ 526 w 903"/>
              <a:gd name="T17" fmla="*/ 633 h 903"/>
              <a:gd name="T18" fmla="*/ 346 w 903"/>
              <a:gd name="T19" fmla="*/ 752 h 903"/>
              <a:gd name="T20" fmla="*/ 166 w 903"/>
              <a:gd name="T21" fmla="*/ 633 h 903"/>
              <a:gd name="T22" fmla="*/ 208 w 903"/>
              <a:gd name="T23" fmla="*/ 418 h 903"/>
              <a:gd name="T24" fmla="*/ 415 w 903"/>
              <a:gd name="T25" fmla="*/ 373 h 903"/>
              <a:gd name="T26" fmla="*/ 408 w 903"/>
              <a:gd name="T27" fmla="*/ 599 h 903"/>
              <a:gd name="T28" fmla="*/ 331 w 903"/>
              <a:gd name="T29" fmla="*/ 631 h 903"/>
              <a:gd name="T30" fmla="*/ 272 w 903"/>
              <a:gd name="T31" fmla="*/ 572 h 903"/>
              <a:gd name="T32" fmla="*/ 304 w 903"/>
              <a:gd name="T33" fmla="*/ 495 h 903"/>
              <a:gd name="T34" fmla="*/ 350 w 903"/>
              <a:gd name="T35" fmla="*/ 527 h 903"/>
              <a:gd name="T36" fmla="*/ 321 w 903"/>
              <a:gd name="T37" fmla="*/ 574 h 903"/>
              <a:gd name="T38" fmla="*/ 376 w 903"/>
              <a:gd name="T39" fmla="*/ 563 h 903"/>
              <a:gd name="T40" fmla="*/ 658 w 903"/>
              <a:gd name="T41" fmla="*/ 605 h 903"/>
              <a:gd name="T42" fmla="*/ 580 w 903"/>
              <a:gd name="T43" fmla="*/ 769 h 903"/>
              <a:gd name="T44" fmla="*/ 425 w 903"/>
              <a:gd name="T45" fmla="*/ 862 h 903"/>
              <a:gd name="T46" fmla="*/ 238 w 903"/>
              <a:gd name="T47" fmla="*/ 854 h 903"/>
              <a:gd name="T48" fmla="*/ 93 w 903"/>
              <a:gd name="T49" fmla="*/ 746 h 903"/>
              <a:gd name="T50" fmla="*/ 31 w 903"/>
              <a:gd name="T51" fmla="*/ 573 h 903"/>
              <a:gd name="T52" fmla="*/ 76 w 903"/>
              <a:gd name="T53" fmla="*/ 393 h 903"/>
              <a:gd name="T54" fmla="*/ 209 w 903"/>
              <a:gd name="T55" fmla="*/ 272 h 903"/>
              <a:gd name="T56" fmla="*/ 391 w 903"/>
              <a:gd name="T57" fmla="*/ 244 h 903"/>
              <a:gd name="T58" fmla="*/ 548 w 903"/>
              <a:gd name="T59" fmla="*/ 313 h 903"/>
              <a:gd name="T60" fmla="*/ 324 w 903"/>
              <a:gd name="T61" fmla="*/ 333 h 903"/>
              <a:gd name="T62" fmla="*/ 159 w 903"/>
              <a:gd name="T63" fmla="*/ 430 h 903"/>
              <a:gd name="T64" fmla="*/ 122 w 903"/>
              <a:gd name="T65" fmla="*/ 579 h 903"/>
              <a:gd name="T66" fmla="*/ 219 w 903"/>
              <a:gd name="T67" fmla="*/ 743 h 903"/>
              <a:gd name="T68" fmla="*/ 370 w 903"/>
              <a:gd name="T69" fmla="*/ 781 h 903"/>
              <a:gd name="T70" fmla="*/ 534 w 903"/>
              <a:gd name="T71" fmla="*/ 683 h 903"/>
              <a:gd name="T72" fmla="*/ 568 w 903"/>
              <a:gd name="T73" fmla="*/ 515 h 903"/>
              <a:gd name="T74" fmla="*/ 622 w 903"/>
              <a:gd name="T75" fmla="*/ 402 h 903"/>
              <a:gd name="T76" fmla="*/ 608 w 903"/>
              <a:gd name="T77" fmla="*/ 173 h 903"/>
              <a:gd name="T78" fmla="*/ 632 w 903"/>
              <a:gd name="T79" fmla="*/ 249 h 903"/>
              <a:gd name="T80" fmla="*/ 740 w 903"/>
              <a:gd name="T81" fmla="*/ 55 h 903"/>
              <a:gd name="T82" fmla="*/ 813 w 903"/>
              <a:gd name="T83" fmla="*/ 11 h 903"/>
              <a:gd name="T84" fmla="*/ 711 w 903"/>
              <a:gd name="T85" fmla="*/ 36 h 903"/>
              <a:gd name="T86" fmla="*/ 581 w 903"/>
              <a:gd name="T87" fmla="*/ 157 h 903"/>
              <a:gd name="T88" fmla="*/ 556 w 903"/>
              <a:gd name="T89" fmla="*/ 281 h 903"/>
              <a:gd name="T90" fmla="*/ 379 w 903"/>
              <a:gd name="T91" fmla="*/ 213 h 903"/>
              <a:gd name="T92" fmla="*/ 181 w 903"/>
              <a:gd name="T93" fmla="*/ 252 h 903"/>
              <a:gd name="T94" fmla="*/ 41 w 903"/>
              <a:gd name="T95" fmla="*/ 392 h 903"/>
              <a:gd name="T96" fmla="*/ 2 w 903"/>
              <a:gd name="T97" fmla="*/ 590 h 903"/>
              <a:gd name="T98" fmla="*/ 70 w 903"/>
              <a:gd name="T99" fmla="*/ 767 h 903"/>
              <a:gd name="T100" fmla="*/ 7 w 903"/>
              <a:gd name="T101" fmla="*/ 900 h 903"/>
              <a:gd name="T102" fmla="*/ 163 w 903"/>
              <a:gd name="T103" fmla="*/ 850 h 903"/>
              <a:gd name="T104" fmla="*/ 346 w 903"/>
              <a:gd name="T105" fmla="*/ 903 h 903"/>
              <a:gd name="T106" fmla="*/ 531 w 903"/>
              <a:gd name="T107" fmla="*/ 850 h 903"/>
              <a:gd name="T108" fmla="*/ 686 w 903"/>
              <a:gd name="T109" fmla="*/ 900 h 903"/>
              <a:gd name="T110" fmla="*/ 622 w 903"/>
              <a:gd name="T111" fmla="*/ 767 h 903"/>
              <a:gd name="T112" fmla="*/ 690 w 903"/>
              <a:gd name="T113" fmla="*/ 590 h 903"/>
              <a:gd name="T114" fmla="*/ 655 w 903"/>
              <a:gd name="T115" fmla="*/ 400 h 903"/>
              <a:gd name="T116" fmla="*/ 684 w 903"/>
              <a:gd name="T117" fmla="*/ 322 h 903"/>
              <a:gd name="T118" fmla="*/ 801 w 903"/>
              <a:gd name="T119" fmla="*/ 287 h 903"/>
              <a:gd name="T120" fmla="*/ 903 w 903"/>
              <a:gd name="T121" fmla="*/ 106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3">
                <a:moveTo>
                  <a:pt x="714" y="297"/>
                </a:moveTo>
                <a:lnTo>
                  <a:pt x="707" y="296"/>
                </a:lnTo>
                <a:lnTo>
                  <a:pt x="700" y="295"/>
                </a:lnTo>
                <a:lnTo>
                  <a:pt x="692" y="293"/>
                </a:lnTo>
                <a:lnTo>
                  <a:pt x="685" y="290"/>
                </a:lnTo>
                <a:lnTo>
                  <a:pt x="676" y="287"/>
                </a:lnTo>
                <a:lnTo>
                  <a:pt x="669" y="282"/>
                </a:lnTo>
                <a:lnTo>
                  <a:pt x="661" y="277"/>
                </a:lnTo>
                <a:lnTo>
                  <a:pt x="654" y="270"/>
                </a:lnTo>
                <a:lnTo>
                  <a:pt x="718" y="206"/>
                </a:lnTo>
                <a:lnTo>
                  <a:pt x="718" y="206"/>
                </a:lnTo>
                <a:lnTo>
                  <a:pt x="718" y="206"/>
                </a:lnTo>
                <a:lnTo>
                  <a:pt x="804" y="120"/>
                </a:lnTo>
                <a:lnTo>
                  <a:pt x="866" y="120"/>
                </a:lnTo>
                <a:lnTo>
                  <a:pt x="855" y="146"/>
                </a:lnTo>
                <a:lnTo>
                  <a:pt x="843" y="174"/>
                </a:lnTo>
                <a:lnTo>
                  <a:pt x="835" y="189"/>
                </a:lnTo>
                <a:lnTo>
                  <a:pt x="827" y="204"/>
                </a:lnTo>
                <a:lnTo>
                  <a:pt x="817" y="218"/>
                </a:lnTo>
                <a:lnTo>
                  <a:pt x="807" y="232"/>
                </a:lnTo>
                <a:lnTo>
                  <a:pt x="798" y="246"/>
                </a:lnTo>
                <a:lnTo>
                  <a:pt x="787" y="258"/>
                </a:lnTo>
                <a:lnTo>
                  <a:pt x="776" y="268"/>
                </a:lnTo>
                <a:lnTo>
                  <a:pt x="764" y="278"/>
                </a:lnTo>
                <a:lnTo>
                  <a:pt x="753" y="285"/>
                </a:lnTo>
                <a:lnTo>
                  <a:pt x="740" y="292"/>
                </a:lnTo>
                <a:lnTo>
                  <a:pt x="733" y="294"/>
                </a:lnTo>
                <a:lnTo>
                  <a:pt x="727" y="295"/>
                </a:lnTo>
                <a:lnTo>
                  <a:pt x="720" y="296"/>
                </a:lnTo>
                <a:lnTo>
                  <a:pt x="714" y="297"/>
                </a:lnTo>
                <a:close/>
                <a:moveTo>
                  <a:pt x="409" y="472"/>
                </a:moveTo>
                <a:lnTo>
                  <a:pt x="402" y="468"/>
                </a:lnTo>
                <a:lnTo>
                  <a:pt x="395" y="464"/>
                </a:lnTo>
                <a:lnTo>
                  <a:pt x="388" y="460"/>
                </a:lnTo>
                <a:lnTo>
                  <a:pt x="380" y="457"/>
                </a:lnTo>
                <a:lnTo>
                  <a:pt x="372" y="455"/>
                </a:lnTo>
                <a:lnTo>
                  <a:pt x="363" y="453"/>
                </a:lnTo>
                <a:lnTo>
                  <a:pt x="355" y="452"/>
                </a:lnTo>
                <a:lnTo>
                  <a:pt x="346" y="452"/>
                </a:lnTo>
                <a:lnTo>
                  <a:pt x="335" y="452"/>
                </a:lnTo>
                <a:lnTo>
                  <a:pt x="325" y="454"/>
                </a:lnTo>
                <a:lnTo>
                  <a:pt x="315" y="456"/>
                </a:lnTo>
                <a:lnTo>
                  <a:pt x="305" y="459"/>
                </a:lnTo>
                <a:lnTo>
                  <a:pt x="296" y="465"/>
                </a:lnTo>
                <a:lnTo>
                  <a:pt x="287" y="470"/>
                </a:lnTo>
                <a:lnTo>
                  <a:pt x="280" y="475"/>
                </a:lnTo>
                <a:lnTo>
                  <a:pt x="272" y="483"/>
                </a:lnTo>
                <a:lnTo>
                  <a:pt x="265" y="490"/>
                </a:lnTo>
                <a:lnTo>
                  <a:pt x="259" y="498"/>
                </a:lnTo>
                <a:lnTo>
                  <a:pt x="254" y="506"/>
                </a:lnTo>
                <a:lnTo>
                  <a:pt x="250" y="516"/>
                </a:lnTo>
                <a:lnTo>
                  <a:pt x="245" y="526"/>
                </a:lnTo>
                <a:lnTo>
                  <a:pt x="243" y="535"/>
                </a:lnTo>
                <a:lnTo>
                  <a:pt x="241" y="546"/>
                </a:lnTo>
                <a:lnTo>
                  <a:pt x="241" y="557"/>
                </a:lnTo>
                <a:lnTo>
                  <a:pt x="241" y="568"/>
                </a:lnTo>
                <a:lnTo>
                  <a:pt x="243" y="578"/>
                </a:lnTo>
                <a:lnTo>
                  <a:pt x="245" y="588"/>
                </a:lnTo>
                <a:lnTo>
                  <a:pt x="250" y="598"/>
                </a:lnTo>
                <a:lnTo>
                  <a:pt x="254" y="607"/>
                </a:lnTo>
                <a:lnTo>
                  <a:pt x="259" y="616"/>
                </a:lnTo>
                <a:lnTo>
                  <a:pt x="265" y="623"/>
                </a:lnTo>
                <a:lnTo>
                  <a:pt x="272" y="631"/>
                </a:lnTo>
                <a:lnTo>
                  <a:pt x="280" y="638"/>
                </a:lnTo>
                <a:lnTo>
                  <a:pt x="287" y="644"/>
                </a:lnTo>
                <a:lnTo>
                  <a:pt x="296" y="649"/>
                </a:lnTo>
                <a:lnTo>
                  <a:pt x="305" y="654"/>
                </a:lnTo>
                <a:lnTo>
                  <a:pt x="315" y="658"/>
                </a:lnTo>
                <a:lnTo>
                  <a:pt x="325" y="660"/>
                </a:lnTo>
                <a:lnTo>
                  <a:pt x="335" y="662"/>
                </a:lnTo>
                <a:lnTo>
                  <a:pt x="346" y="662"/>
                </a:lnTo>
                <a:lnTo>
                  <a:pt x="357" y="662"/>
                </a:lnTo>
                <a:lnTo>
                  <a:pt x="367" y="660"/>
                </a:lnTo>
                <a:lnTo>
                  <a:pt x="377" y="658"/>
                </a:lnTo>
                <a:lnTo>
                  <a:pt x="387" y="653"/>
                </a:lnTo>
                <a:lnTo>
                  <a:pt x="396" y="649"/>
                </a:lnTo>
                <a:lnTo>
                  <a:pt x="405" y="644"/>
                </a:lnTo>
                <a:lnTo>
                  <a:pt x="414" y="638"/>
                </a:lnTo>
                <a:lnTo>
                  <a:pt x="421" y="631"/>
                </a:lnTo>
                <a:lnTo>
                  <a:pt x="428" y="623"/>
                </a:lnTo>
                <a:lnTo>
                  <a:pt x="434" y="616"/>
                </a:lnTo>
                <a:lnTo>
                  <a:pt x="438" y="607"/>
                </a:lnTo>
                <a:lnTo>
                  <a:pt x="444" y="598"/>
                </a:lnTo>
                <a:lnTo>
                  <a:pt x="447" y="588"/>
                </a:lnTo>
                <a:lnTo>
                  <a:pt x="449" y="578"/>
                </a:lnTo>
                <a:lnTo>
                  <a:pt x="451" y="568"/>
                </a:lnTo>
                <a:lnTo>
                  <a:pt x="451" y="557"/>
                </a:lnTo>
                <a:lnTo>
                  <a:pt x="451" y="548"/>
                </a:lnTo>
                <a:lnTo>
                  <a:pt x="450" y="540"/>
                </a:lnTo>
                <a:lnTo>
                  <a:pt x="448" y="531"/>
                </a:lnTo>
                <a:lnTo>
                  <a:pt x="446" y="522"/>
                </a:lnTo>
                <a:lnTo>
                  <a:pt x="443" y="515"/>
                </a:lnTo>
                <a:lnTo>
                  <a:pt x="439" y="507"/>
                </a:lnTo>
                <a:lnTo>
                  <a:pt x="435" y="501"/>
                </a:lnTo>
                <a:lnTo>
                  <a:pt x="431" y="494"/>
                </a:lnTo>
                <a:lnTo>
                  <a:pt x="494" y="429"/>
                </a:lnTo>
                <a:lnTo>
                  <a:pt x="505" y="443"/>
                </a:lnTo>
                <a:lnTo>
                  <a:pt x="514" y="457"/>
                </a:lnTo>
                <a:lnTo>
                  <a:pt x="522" y="472"/>
                </a:lnTo>
                <a:lnTo>
                  <a:pt x="529" y="488"/>
                </a:lnTo>
                <a:lnTo>
                  <a:pt x="535" y="504"/>
                </a:lnTo>
                <a:lnTo>
                  <a:pt x="538" y="521"/>
                </a:lnTo>
                <a:lnTo>
                  <a:pt x="541" y="539"/>
                </a:lnTo>
                <a:lnTo>
                  <a:pt x="542" y="557"/>
                </a:lnTo>
                <a:lnTo>
                  <a:pt x="541" y="577"/>
                </a:lnTo>
                <a:lnTo>
                  <a:pt x="538" y="596"/>
                </a:lnTo>
                <a:lnTo>
                  <a:pt x="533" y="615"/>
                </a:lnTo>
                <a:lnTo>
                  <a:pt x="526" y="633"/>
                </a:lnTo>
                <a:lnTo>
                  <a:pt x="518" y="650"/>
                </a:lnTo>
                <a:lnTo>
                  <a:pt x="508" y="666"/>
                </a:lnTo>
                <a:lnTo>
                  <a:pt x="497" y="681"/>
                </a:lnTo>
                <a:lnTo>
                  <a:pt x="484" y="695"/>
                </a:lnTo>
                <a:lnTo>
                  <a:pt x="470" y="708"/>
                </a:lnTo>
                <a:lnTo>
                  <a:pt x="455" y="719"/>
                </a:lnTo>
                <a:lnTo>
                  <a:pt x="439" y="728"/>
                </a:lnTo>
                <a:lnTo>
                  <a:pt x="422" y="737"/>
                </a:lnTo>
                <a:lnTo>
                  <a:pt x="404" y="743"/>
                </a:lnTo>
                <a:lnTo>
                  <a:pt x="386" y="749"/>
                </a:lnTo>
                <a:lnTo>
                  <a:pt x="366" y="752"/>
                </a:lnTo>
                <a:lnTo>
                  <a:pt x="346" y="752"/>
                </a:lnTo>
                <a:lnTo>
                  <a:pt x="326" y="751"/>
                </a:lnTo>
                <a:lnTo>
                  <a:pt x="306" y="749"/>
                </a:lnTo>
                <a:lnTo>
                  <a:pt x="288" y="743"/>
                </a:lnTo>
                <a:lnTo>
                  <a:pt x="270" y="737"/>
                </a:lnTo>
                <a:lnTo>
                  <a:pt x="253" y="728"/>
                </a:lnTo>
                <a:lnTo>
                  <a:pt x="237" y="719"/>
                </a:lnTo>
                <a:lnTo>
                  <a:pt x="222" y="708"/>
                </a:lnTo>
                <a:lnTo>
                  <a:pt x="208" y="695"/>
                </a:lnTo>
                <a:lnTo>
                  <a:pt x="195" y="681"/>
                </a:lnTo>
                <a:lnTo>
                  <a:pt x="184" y="666"/>
                </a:lnTo>
                <a:lnTo>
                  <a:pt x="174" y="650"/>
                </a:lnTo>
                <a:lnTo>
                  <a:pt x="166" y="633"/>
                </a:lnTo>
                <a:lnTo>
                  <a:pt x="159" y="615"/>
                </a:lnTo>
                <a:lnTo>
                  <a:pt x="154" y="596"/>
                </a:lnTo>
                <a:lnTo>
                  <a:pt x="152" y="577"/>
                </a:lnTo>
                <a:lnTo>
                  <a:pt x="151" y="557"/>
                </a:lnTo>
                <a:lnTo>
                  <a:pt x="152" y="536"/>
                </a:lnTo>
                <a:lnTo>
                  <a:pt x="154" y="517"/>
                </a:lnTo>
                <a:lnTo>
                  <a:pt x="159" y="499"/>
                </a:lnTo>
                <a:lnTo>
                  <a:pt x="166" y="481"/>
                </a:lnTo>
                <a:lnTo>
                  <a:pt x="174" y="464"/>
                </a:lnTo>
                <a:lnTo>
                  <a:pt x="184" y="447"/>
                </a:lnTo>
                <a:lnTo>
                  <a:pt x="195" y="432"/>
                </a:lnTo>
                <a:lnTo>
                  <a:pt x="208" y="418"/>
                </a:lnTo>
                <a:lnTo>
                  <a:pt x="222" y="406"/>
                </a:lnTo>
                <a:lnTo>
                  <a:pt x="237" y="395"/>
                </a:lnTo>
                <a:lnTo>
                  <a:pt x="253" y="385"/>
                </a:lnTo>
                <a:lnTo>
                  <a:pt x="270" y="377"/>
                </a:lnTo>
                <a:lnTo>
                  <a:pt x="288" y="370"/>
                </a:lnTo>
                <a:lnTo>
                  <a:pt x="306" y="365"/>
                </a:lnTo>
                <a:lnTo>
                  <a:pt x="326" y="362"/>
                </a:lnTo>
                <a:lnTo>
                  <a:pt x="346" y="362"/>
                </a:lnTo>
                <a:lnTo>
                  <a:pt x="364" y="362"/>
                </a:lnTo>
                <a:lnTo>
                  <a:pt x="381" y="365"/>
                </a:lnTo>
                <a:lnTo>
                  <a:pt x="399" y="368"/>
                </a:lnTo>
                <a:lnTo>
                  <a:pt x="415" y="373"/>
                </a:lnTo>
                <a:lnTo>
                  <a:pt x="431" y="381"/>
                </a:lnTo>
                <a:lnTo>
                  <a:pt x="446" y="388"/>
                </a:lnTo>
                <a:lnTo>
                  <a:pt x="460" y="398"/>
                </a:lnTo>
                <a:lnTo>
                  <a:pt x="474" y="409"/>
                </a:lnTo>
                <a:lnTo>
                  <a:pt x="409" y="472"/>
                </a:lnTo>
                <a:close/>
                <a:moveTo>
                  <a:pt x="421" y="557"/>
                </a:moveTo>
                <a:lnTo>
                  <a:pt x="421" y="564"/>
                </a:lnTo>
                <a:lnTo>
                  <a:pt x="420" y="572"/>
                </a:lnTo>
                <a:lnTo>
                  <a:pt x="418" y="579"/>
                </a:lnTo>
                <a:lnTo>
                  <a:pt x="416" y="586"/>
                </a:lnTo>
                <a:lnTo>
                  <a:pt x="413" y="592"/>
                </a:lnTo>
                <a:lnTo>
                  <a:pt x="408" y="599"/>
                </a:lnTo>
                <a:lnTo>
                  <a:pt x="404" y="605"/>
                </a:lnTo>
                <a:lnTo>
                  <a:pt x="400" y="610"/>
                </a:lnTo>
                <a:lnTo>
                  <a:pt x="394" y="615"/>
                </a:lnTo>
                <a:lnTo>
                  <a:pt x="388" y="619"/>
                </a:lnTo>
                <a:lnTo>
                  <a:pt x="382" y="623"/>
                </a:lnTo>
                <a:lnTo>
                  <a:pt x="375" y="627"/>
                </a:lnTo>
                <a:lnTo>
                  <a:pt x="369" y="629"/>
                </a:lnTo>
                <a:lnTo>
                  <a:pt x="361" y="631"/>
                </a:lnTo>
                <a:lnTo>
                  <a:pt x="354" y="632"/>
                </a:lnTo>
                <a:lnTo>
                  <a:pt x="346" y="632"/>
                </a:lnTo>
                <a:lnTo>
                  <a:pt x="339" y="632"/>
                </a:lnTo>
                <a:lnTo>
                  <a:pt x="331" y="631"/>
                </a:lnTo>
                <a:lnTo>
                  <a:pt x="324" y="629"/>
                </a:lnTo>
                <a:lnTo>
                  <a:pt x="317" y="627"/>
                </a:lnTo>
                <a:lnTo>
                  <a:pt x="311" y="623"/>
                </a:lnTo>
                <a:lnTo>
                  <a:pt x="304" y="619"/>
                </a:lnTo>
                <a:lnTo>
                  <a:pt x="298" y="615"/>
                </a:lnTo>
                <a:lnTo>
                  <a:pt x="292" y="610"/>
                </a:lnTo>
                <a:lnTo>
                  <a:pt x="288" y="605"/>
                </a:lnTo>
                <a:lnTo>
                  <a:pt x="284" y="599"/>
                </a:lnTo>
                <a:lnTo>
                  <a:pt x="280" y="592"/>
                </a:lnTo>
                <a:lnTo>
                  <a:pt x="276" y="586"/>
                </a:lnTo>
                <a:lnTo>
                  <a:pt x="274" y="579"/>
                </a:lnTo>
                <a:lnTo>
                  <a:pt x="272" y="572"/>
                </a:lnTo>
                <a:lnTo>
                  <a:pt x="271" y="564"/>
                </a:lnTo>
                <a:lnTo>
                  <a:pt x="271" y="557"/>
                </a:lnTo>
                <a:lnTo>
                  <a:pt x="271" y="549"/>
                </a:lnTo>
                <a:lnTo>
                  <a:pt x="272" y="542"/>
                </a:lnTo>
                <a:lnTo>
                  <a:pt x="274" y="534"/>
                </a:lnTo>
                <a:lnTo>
                  <a:pt x="276" y="528"/>
                </a:lnTo>
                <a:lnTo>
                  <a:pt x="280" y="521"/>
                </a:lnTo>
                <a:lnTo>
                  <a:pt x="284" y="515"/>
                </a:lnTo>
                <a:lnTo>
                  <a:pt x="288" y="509"/>
                </a:lnTo>
                <a:lnTo>
                  <a:pt x="292" y="503"/>
                </a:lnTo>
                <a:lnTo>
                  <a:pt x="298" y="499"/>
                </a:lnTo>
                <a:lnTo>
                  <a:pt x="304" y="495"/>
                </a:lnTo>
                <a:lnTo>
                  <a:pt x="311" y="490"/>
                </a:lnTo>
                <a:lnTo>
                  <a:pt x="317" y="487"/>
                </a:lnTo>
                <a:lnTo>
                  <a:pt x="324" y="485"/>
                </a:lnTo>
                <a:lnTo>
                  <a:pt x="331" y="483"/>
                </a:lnTo>
                <a:lnTo>
                  <a:pt x="339" y="482"/>
                </a:lnTo>
                <a:lnTo>
                  <a:pt x="346" y="482"/>
                </a:lnTo>
                <a:lnTo>
                  <a:pt x="358" y="483"/>
                </a:lnTo>
                <a:lnTo>
                  <a:pt x="369" y="485"/>
                </a:lnTo>
                <a:lnTo>
                  <a:pt x="378" y="489"/>
                </a:lnTo>
                <a:lnTo>
                  <a:pt x="388" y="494"/>
                </a:lnTo>
                <a:lnTo>
                  <a:pt x="354" y="528"/>
                </a:lnTo>
                <a:lnTo>
                  <a:pt x="350" y="527"/>
                </a:lnTo>
                <a:lnTo>
                  <a:pt x="346" y="527"/>
                </a:lnTo>
                <a:lnTo>
                  <a:pt x="340" y="527"/>
                </a:lnTo>
                <a:lnTo>
                  <a:pt x="334" y="529"/>
                </a:lnTo>
                <a:lnTo>
                  <a:pt x="329" y="532"/>
                </a:lnTo>
                <a:lnTo>
                  <a:pt x="325" y="535"/>
                </a:lnTo>
                <a:lnTo>
                  <a:pt x="321" y="540"/>
                </a:lnTo>
                <a:lnTo>
                  <a:pt x="318" y="545"/>
                </a:lnTo>
                <a:lnTo>
                  <a:pt x="317" y="550"/>
                </a:lnTo>
                <a:lnTo>
                  <a:pt x="316" y="557"/>
                </a:lnTo>
                <a:lnTo>
                  <a:pt x="317" y="563"/>
                </a:lnTo>
                <a:lnTo>
                  <a:pt x="318" y="569"/>
                </a:lnTo>
                <a:lnTo>
                  <a:pt x="321" y="574"/>
                </a:lnTo>
                <a:lnTo>
                  <a:pt x="325" y="578"/>
                </a:lnTo>
                <a:lnTo>
                  <a:pt x="329" y="581"/>
                </a:lnTo>
                <a:lnTo>
                  <a:pt x="334" y="585"/>
                </a:lnTo>
                <a:lnTo>
                  <a:pt x="340" y="586"/>
                </a:lnTo>
                <a:lnTo>
                  <a:pt x="346" y="587"/>
                </a:lnTo>
                <a:lnTo>
                  <a:pt x="352" y="586"/>
                </a:lnTo>
                <a:lnTo>
                  <a:pt x="358" y="585"/>
                </a:lnTo>
                <a:lnTo>
                  <a:pt x="363" y="581"/>
                </a:lnTo>
                <a:lnTo>
                  <a:pt x="367" y="578"/>
                </a:lnTo>
                <a:lnTo>
                  <a:pt x="371" y="574"/>
                </a:lnTo>
                <a:lnTo>
                  <a:pt x="374" y="569"/>
                </a:lnTo>
                <a:lnTo>
                  <a:pt x="376" y="563"/>
                </a:lnTo>
                <a:lnTo>
                  <a:pt x="376" y="557"/>
                </a:lnTo>
                <a:lnTo>
                  <a:pt x="376" y="553"/>
                </a:lnTo>
                <a:lnTo>
                  <a:pt x="375" y="549"/>
                </a:lnTo>
                <a:lnTo>
                  <a:pt x="409" y="515"/>
                </a:lnTo>
                <a:lnTo>
                  <a:pt x="414" y="525"/>
                </a:lnTo>
                <a:lnTo>
                  <a:pt x="418" y="534"/>
                </a:lnTo>
                <a:lnTo>
                  <a:pt x="420" y="545"/>
                </a:lnTo>
                <a:lnTo>
                  <a:pt x="421" y="557"/>
                </a:lnTo>
                <a:close/>
                <a:moveTo>
                  <a:pt x="662" y="557"/>
                </a:moveTo>
                <a:lnTo>
                  <a:pt x="661" y="573"/>
                </a:lnTo>
                <a:lnTo>
                  <a:pt x="660" y="589"/>
                </a:lnTo>
                <a:lnTo>
                  <a:pt x="658" y="605"/>
                </a:lnTo>
                <a:lnTo>
                  <a:pt x="656" y="620"/>
                </a:lnTo>
                <a:lnTo>
                  <a:pt x="653" y="636"/>
                </a:lnTo>
                <a:lnTo>
                  <a:pt x="648" y="651"/>
                </a:lnTo>
                <a:lnTo>
                  <a:pt x="643" y="665"/>
                </a:lnTo>
                <a:lnTo>
                  <a:pt x="638" y="680"/>
                </a:lnTo>
                <a:lnTo>
                  <a:pt x="631" y="694"/>
                </a:lnTo>
                <a:lnTo>
                  <a:pt x="624" y="707"/>
                </a:lnTo>
                <a:lnTo>
                  <a:pt x="616" y="721"/>
                </a:lnTo>
                <a:lnTo>
                  <a:pt x="608" y="734"/>
                </a:lnTo>
                <a:lnTo>
                  <a:pt x="599" y="746"/>
                </a:lnTo>
                <a:lnTo>
                  <a:pt x="589" y="757"/>
                </a:lnTo>
                <a:lnTo>
                  <a:pt x="580" y="769"/>
                </a:lnTo>
                <a:lnTo>
                  <a:pt x="569" y="780"/>
                </a:lnTo>
                <a:lnTo>
                  <a:pt x="558" y="791"/>
                </a:lnTo>
                <a:lnTo>
                  <a:pt x="547" y="800"/>
                </a:lnTo>
                <a:lnTo>
                  <a:pt x="535" y="810"/>
                </a:lnTo>
                <a:lnTo>
                  <a:pt x="523" y="818"/>
                </a:lnTo>
                <a:lnTo>
                  <a:pt x="510" y="827"/>
                </a:lnTo>
                <a:lnTo>
                  <a:pt x="496" y="835"/>
                </a:lnTo>
                <a:lnTo>
                  <a:pt x="483" y="842"/>
                </a:lnTo>
                <a:lnTo>
                  <a:pt x="469" y="848"/>
                </a:lnTo>
                <a:lnTo>
                  <a:pt x="454" y="854"/>
                </a:lnTo>
                <a:lnTo>
                  <a:pt x="440" y="858"/>
                </a:lnTo>
                <a:lnTo>
                  <a:pt x="425" y="862"/>
                </a:lnTo>
                <a:lnTo>
                  <a:pt x="409" y="867"/>
                </a:lnTo>
                <a:lnTo>
                  <a:pt x="394" y="869"/>
                </a:lnTo>
                <a:lnTo>
                  <a:pt x="378" y="871"/>
                </a:lnTo>
                <a:lnTo>
                  <a:pt x="362" y="872"/>
                </a:lnTo>
                <a:lnTo>
                  <a:pt x="346" y="873"/>
                </a:lnTo>
                <a:lnTo>
                  <a:pt x="330" y="872"/>
                </a:lnTo>
                <a:lnTo>
                  <a:pt x="314" y="871"/>
                </a:lnTo>
                <a:lnTo>
                  <a:pt x="298" y="869"/>
                </a:lnTo>
                <a:lnTo>
                  <a:pt x="283" y="867"/>
                </a:lnTo>
                <a:lnTo>
                  <a:pt x="267" y="862"/>
                </a:lnTo>
                <a:lnTo>
                  <a:pt x="253" y="858"/>
                </a:lnTo>
                <a:lnTo>
                  <a:pt x="238" y="854"/>
                </a:lnTo>
                <a:lnTo>
                  <a:pt x="223" y="848"/>
                </a:lnTo>
                <a:lnTo>
                  <a:pt x="209" y="842"/>
                </a:lnTo>
                <a:lnTo>
                  <a:pt x="196" y="835"/>
                </a:lnTo>
                <a:lnTo>
                  <a:pt x="182" y="827"/>
                </a:lnTo>
                <a:lnTo>
                  <a:pt x="169" y="818"/>
                </a:lnTo>
                <a:lnTo>
                  <a:pt x="157" y="810"/>
                </a:lnTo>
                <a:lnTo>
                  <a:pt x="145" y="800"/>
                </a:lnTo>
                <a:lnTo>
                  <a:pt x="134" y="791"/>
                </a:lnTo>
                <a:lnTo>
                  <a:pt x="123" y="780"/>
                </a:lnTo>
                <a:lnTo>
                  <a:pt x="112" y="769"/>
                </a:lnTo>
                <a:lnTo>
                  <a:pt x="103" y="757"/>
                </a:lnTo>
                <a:lnTo>
                  <a:pt x="93" y="746"/>
                </a:lnTo>
                <a:lnTo>
                  <a:pt x="84" y="734"/>
                </a:lnTo>
                <a:lnTo>
                  <a:pt x="76" y="721"/>
                </a:lnTo>
                <a:lnTo>
                  <a:pt x="68" y="707"/>
                </a:lnTo>
                <a:lnTo>
                  <a:pt x="61" y="694"/>
                </a:lnTo>
                <a:lnTo>
                  <a:pt x="55" y="680"/>
                </a:lnTo>
                <a:lnTo>
                  <a:pt x="49" y="665"/>
                </a:lnTo>
                <a:lnTo>
                  <a:pt x="45" y="651"/>
                </a:lnTo>
                <a:lnTo>
                  <a:pt x="40" y="636"/>
                </a:lnTo>
                <a:lnTo>
                  <a:pt x="36" y="620"/>
                </a:lnTo>
                <a:lnTo>
                  <a:pt x="34" y="605"/>
                </a:lnTo>
                <a:lnTo>
                  <a:pt x="32" y="589"/>
                </a:lnTo>
                <a:lnTo>
                  <a:pt x="31" y="573"/>
                </a:lnTo>
                <a:lnTo>
                  <a:pt x="30" y="557"/>
                </a:lnTo>
                <a:lnTo>
                  <a:pt x="31" y="541"/>
                </a:lnTo>
                <a:lnTo>
                  <a:pt x="32" y="525"/>
                </a:lnTo>
                <a:lnTo>
                  <a:pt x="34" y="509"/>
                </a:lnTo>
                <a:lnTo>
                  <a:pt x="36" y="494"/>
                </a:lnTo>
                <a:lnTo>
                  <a:pt x="40" y="477"/>
                </a:lnTo>
                <a:lnTo>
                  <a:pt x="45" y="462"/>
                </a:lnTo>
                <a:lnTo>
                  <a:pt x="49" y="448"/>
                </a:lnTo>
                <a:lnTo>
                  <a:pt x="55" y="433"/>
                </a:lnTo>
                <a:lnTo>
                  <a:pt x="61" y="420"/>
                </a:lnTo>
                <a:lnTo>
                  <a:pt x="68" y="407"/>
                </a:lnTo>
                <a:lnTo>
                  <a:pt x="76" y="393"/>
                </a:lnTo>
                <a:lnTo>
                  <a:pt x="84" y="380"/>
                </a:lnTo>
                <a:lnTo>
                  <a:pt x="93" y="368"/>
                </a:lnTo>
                <a:lnTo>
                  <a:pt x="103" y="356"/>
                </a:lnTo>
                <a:lnTo>
                  <a:pt x="112" y="344"/>
                </a:lnTo>
                <a:lnTo>
                  <a:pt x="123" y="334"/>
                </a:lnTo>
                <a:lnTo>
                  <a:pt x="134" y="323"/>
                </a:lnTo>
                <a:lnTo>
                  <a:pt x="145" y="313"/>
                </a:lnTo>
                <a:lnTo>
                  <a:pt x="157" y="304"/>
                </a:lnTo>
                <a:lnTo>
                  <a:pt x="169" y="295"/>
                </a:lnTo>
                <a:lnTo>
                  <a:pt x="182" y="287"/>
                </a:lnTo>
                <a:lnTo>
                  <a:pt x="196" y="279"/>
                </a:lnTo>
                <a:lnTo>
                  <a:pt x="209" y="272"/>
                </a:lnTo>
                <a:lnTo>
                  <a:pt x="223" y="265"/>
                </a:lnTo>
                <a:lnTo>
                  <a:pt x="238" y="260"/>
                </a:lnTo>
                <a:lnTo>
                  <a:pt x="253" y="255"/>
                </a:lnTo>
                <a:lnTo>
                  <a:pt x="267" y="251"/>
                </a:lnTo>
                <a:lnTo>
                  <a:pt x="283" y="247"/>
                </a:lnTo>
                <a:lnTo>
                  <a:pt x="298" y="245"/>
                </a:lnTo>
                <a:lnTo>
                  <a:pt x="314" y="243"/>
                </a:lnTo>
                <a:lnTo>
                  <a:pt x="330" y="242"/>
                </a:lnTo>
                <a:lnTo>
                  <a:pt x="346" y="240"/>
                </a:lnTo>
                <a:lnTo>
                  <a:pt x="361" y="242"/>
                </a:lnTo>
                <a:lnTo>
                  <a:pt x="376" y="243"/>
                </a:lnTo>
                <a:lnTo>
                  <a:pt x="391" y="244"/>
                </a:lnTo>
                <a:lnTo>
                  <a:pt x="406" y="247"/>
                </a:lnTo>
                <a:lnTo>
                  <a:pt x="420" y="250"/>
                </a:lnTo>
                <a:lnTo>
                  <a:pt x="434" y="253"/>
                </a:lnTo>
                <a:lnTo>
                  <a:pt x="448" y="258"/>
                </a:lnTo>
                <a:lnTo>
                  <a:pt x="462" y="263"/>
                </a:lnTo>
                <a:lnTo>
                  <a:pt x="475" y="268"/>
                </a:lnTo>
                <a:lnTo>
                  <a:pt x="488" y="275"/>
                </a:lnTo>
                <a:lnTo>
                  <a:pt x="500" y="281"/>
                </a:lnTo>
                <a:lnTo>
                  <a:pt x="513" y="289"/>
                </a:lnTo>
                <a:lnTo>
                  <a:pt x="525" y="296"/>
                </a:lnTo>
                <a:lnTo>
                  <a:pt x="537" y="305"/>
                </a:lnTo>
                <a:lnTo>
                  <a:pt x="548" y="313"/>
                </a:lnTo>
                <a:lnTo>
                  <a:pt x="558" y="323"/>
                </a:lnTo>
                <a:lnTo>
                  <a:pt x="494" y="387"/>
                </a:lnTo>
                <a:lnTo>
                  <a:pt x="479" y="375"/>
                </a:lnTo>
                <a:lnTo>
                  <a:pt x="463" y="364"/>
                </a:lnTo>
                <a:lnTo>
                  <a:pt x="445" y="354"/>
                </a:lnTo>
                <a:lnTo>
                  <a:pt x="426" y="346"/>
                </a:lnTo>
                <a:lnTo>
                  <a:pt x="407" y="339"/>
                </a:lnTo>
                <a:lnTo>
                  <a:pt x="388" y="335"/>
                </a:lnTo>
                <a:lnTo>
                  <a:pt x="367" y="332"/>
                </a:lnTo>
                <a:lnTo>
                  <a:pt x="346" y="331"/>
                </a:lnTo>
                <a:lnTo>
                  <a:pt x="334" y="332"/>
                </a:lnTo>
                <a:lnTo>
                  <a:pt x="324" y="333"/>
                </a:lnTo>
                <a:lnTo>
                  <a:pt x="312" y="334"/>
                </a:lnTo>
                <a:lnTo>
                  <a:pt x="301" y="336"/>
                </a:lnTo>
                <a:lnTo>
                  <a:pt x="290" y="338"/>
                </a:lnTo>
                <a:lnTo>
                  <a:pt x="280" y="341"/>
                </a:lnTo>
                <a:lnTo>
                  <a:pt x="269" y="344"/>
                </a:lnTo>
                <a:lnTo>
                  <a:pt x="258" y="349"/>
                </a:lnTo>
                <a:lnTo>
                  <a:pt x="239" y="358"/>
                </a:lnTo>
                <a:lnTo>
                  <a:pt x="219" y="369"/>
                </a:lnTo>
                <a:lnTo>
                  <a:pt x="202" y="383"/>
                </a:lnTo>
                <a:lnTo>
                  <a:pt x="186" y="397"/>
                </a:lnTo>
                <a:lnTo>
                  <a:pt x="172" y="413"/>
                </a:lnTo>
                <a:lnTo>
                  <a:pt x="159" y="430"/>
                </a:lnTo>
                <a:lnTo>
                  <a:pt x="148" y="450"/>
                </a:lnTo>
                <a:lnTo>
                  <a:pt x="138" y="469"/>
                </a:lnTo>
                <a:lnTo>
                  <a:pt x="134" y="480"/>
                </a:lnTo>
                <a:lnTo>
                  <a:pt x="130" y="489"/>
                </a:lnTo>
                <a:lnTo>
                  <a:pt x="127" y="500"/>
                </a:lnTo>
                <a:lnTo>
                  <a:pt x="125" y="512"/>
                </a:lnTo>
                <a:lnTo>
                  <a:pt x="123" y="522"/>
                </a:lnTo>
                <a:lnTo>
                  <a:pt x="122" y="534"/>
                </a:lnTo>
                <a:lnTo>
                  <a:pt x="121" y="545"/>
                </a:lnTo>
                <a:lnTo>
                  <a:pt x="121" y="557"/>
                </a:lnTo>
                <a:lnTo>
                  <a:pt x="121" y="569"/>
                </a:lnTo>
                <a:lnTo>
                  <a:pt x="122" y="579"/>
                </a:lnTo>
                <a:lnTo>
                  <a:pt x="123" y="591"/>
                </a:lnTo>
                <a:lnTo>
                  <a:pt x="125" y="602"/>
                </a:lnTo>
                <a:lnTo>
                  <a:pt x="127" y="614"/>
                </a:lnTo>
                <a:lnTo>
                  <a:pt x="130" y="624"/>
                </a:lnTo>
                <a:lnTo>
                  <a:pt x="134" y="634"/>
                </a:lnTo>
                <a:lnTo>
                  <a:pt x="138" y="645"/>
                </a:lnTo>
                <a:lnTo>
                  <a:pt x="148" y="664"/>
                </a:lnTo>
                <a:lnTo>
                  <a:pt x="159" y="683"/>
                </a:lnTo>
                <a:lnTo>
                  <a:pt x="172" y="700"/>
                </a:lnTo>
                <a:lnTo>
                  <a:pt x="186" y="717"/>
                </a:lnTo>
                <a:lnTo>
                  <a:pt x="202" y="731"/>
                </a:lnTo>
                <a:lnTo>
                  <a:pt x="219" y="743"/>
                </a:lnTo>
                <a:lnTo>
                  <a:pt x="239" y="755"/>
                </a:lnTo>
                <a:lnTo>
                  <a:pt x="258" y="765"/>
                </a:lnTo>
                <a:lnTo>
                  <a:pt x="269" y="769"/>
                </a:lnTo>
                <a:lnTo>
                  <a:pt x="280" y="772"/>
                </a:lnTo>
                <a:lnTo>
                  <a:pt x="290" y="776"/>
                </a:lnTo>
                <a:lnTo>
                  <a:pt x="301" y="778"/>
                </a:lnTo>
                <a:lnTo>
                  <a:pt x="312" y="780"/>
                </a:lnTo>
                <a:lnTo>
                  <a:pt x="324" y="781"/>
                </a:lnTo>
                <a:lnTo>
                  <a:pt x="334" y="782"/>
                </a:lnTo>
                <a:lnTo>
                  <a:pt x="346" y="783"/>
                </a:lnTo>
                <a:lnTo>
                  <a:pt x="358" y="782"/>
                </a:lnTo>
                <a:lnTo>
                  <a:pt x="370" y="781"/>
                </a:lnTo>
                <a:lnTo>
                  <a:pt x="380" y="780"/>
                </a:lnTo>
                <a:lnTo>
                  <a:pt x="391" y="778"/>
                </a:lnTo>
                <a:lnTo>
                  <a:pt x="403" y="776"/>
                </a:lnTo>
                <a:lnTo>
                  <a:pt x="414" y="772"/>
                </a:lnTo>
                <a:lnTo>
                  <a:pt x="423" y="769"/>
                </a:lnTo>
                <a:lnTo>
                  <a:pt x="434" y="765"/>
                </a:lnTo>
                <a:lnTo>
                  <a:pt x="453" y="755"/>
                </a:lnTo>
                <a:lnTo>
                  <a:pt x="473" y="744"/>
                </a:lnTo>
                <a:lnTo>
                  <a:pt x="490" y="731"/>
                </a:lnTo>
                <a:lnTo>
                  <a:pt x="506" y="717"/>
                </a:lnTo>
                <a:lnTo>
                  <a:pt x="520" y="700"/>
                </a:lnTo>
                <a:lnTo>
                  <a:pt x="534" y="683"/>
                </a:lnTo>
                <a:lnTo>
                  <a:pt x="544" y="664"/>
                </a:lnTo>
                <a:lnTo>
                  <a:pt x="554" y="645"/>
                </a:lnTo>
                <a:lnTo>
                  <a:pt x="558" y="634"/>
                </a:lnTo>
                <a:lnTo>
                  <a:pt x="562" y="624"/>
                </a:lnTo>
                <a:lnTo>
                  <a:pt x="565" y="614"/>
                </a:lnTo>
                <a:lnTo>
                  <a:pt x="567" y="602"/>
                </a:lnTo>
                <a:lnTo>
                  <a:pt x="569" y="591"/>
                </a:lnTo>
                <a:lnTo>
                  <a:pt x="570" y="579"/>
                </a:lnTo>
                <a:lnTo>
                  <a:pt x="571" y="569"/>
                </a:lnTo>
                <a:lnTo>
                  <a:pt x="572" y="557"/>
                </a:lnTo>
                <a:lnTo>
                  <a:pt x="571" y="535"/>
                </a:lnTo>
                <a:lnTo>
                  <a:pt x="568" y="515"/>
                </a:lnTo>
                <a:lnTo>
                  <a:pt x="564" y="496"/>
                </a:lnTo>
                <a:lnTo>
                  <a:pt x="557" y="476"/>
                </a:lnTo>
                <a:lnTo>
                  <a:pt x="549" y="458"/>
                </a:lnTo>
                <a:lnTo>
                  <a:pt x="539" y="440"/>
                </a:lnTo>
                <a:lnTo>
                  <a:pt x="528" y="424"/>
                </a:lnTo>
                <a:lnTo>
                  <a:pt x="515" y="409"/>
                </a:lnTo>
                <a:lnTo>
                  <a:pt x="580" y="344"/>
                </a:lnTo>
                <a:lnTo>
                  <a:pt x="588" y="355"/>
                </a:lnTo>
                <a:lnTo>
                  <a:pt x="598" y="366"/>
                </a:lnTo>
                <a:lnTo>
                  <a:pt x="607" y="378"/>
                </a:lnTo>
                <a:lnTo>
                  <a:pt x="614" y="390"/>
                </a:lnTo>
                <a:lnTo>
                  <a:pt x="622" y="402"/>
                </a:lnTo>
                <a:lnTo>
                  <a:pt x="628" y="415"/>
                </a:lnTo>
                <a:lnTo>
                  <a:pt x="635" y="428"/>
                </a:lnTo>
                <a:lnTo>
                  <a:pt x="640" y="441"/>
                </a:lnTo>
                <a:lnTo>
                  <a:pt x="645" y="455"/>
                </a:lnTo>
                <a:lnTo>
                  <a:pt x="650" y="469"/>
                </a:lnTo>
                <a:lnTo>
                  <a:pt x="654" y="483"/>
                </a:lnTo>
                <a:lnTo>
                  <a:pt x="656" y="497"/>
                </a:lnTo>
                <a:lnTo>
                  <a:pt x="659" y="512"/>
                </a:lnTo>
                <a:lnTo>
                  <a:pt x="660" y="527"/>
                </a:lnTo>
                <a:lnTo>
                  <a:pt x="661" y="542"/>
                </a:lnTo>
                <a:lnTo>
                  <a:pt x="662" y="557"/>
                </a:lnTo>
                <a:close/>
                <a:moveTo>
                  <a:pt x="608" y="173"/>
                </a:moveTo>
                <a:lnTo>
                  <a:pt x="610" y="166"/>
                </a:lnTo>
                <a:lnTo>
                  <a:pt x="612" y="159"/>
                </a:lnTo>
                <a:lnTo>
                  <a:pt x="615" y="153"/>
                </a:lnTo>
                <a:lnTo>
                  <a:pt x="620" y="146"/>
                </a:lnTo>
                <a:lnTo>
                  <a:pt x="628" y="134"/>
                </a:lnTo>
                <a:lnTo>
                  <a:pt x="639" y="123"/>
                </a:lnTo>
                <a:lnTo>
                  <a:pt x="651" y="111"/>
                </a:lnTo>
                <a:lnTo>
                  <a:pt x="663" y="100"/>
                </a:lnTo>
                <a:lnTo>
                  <a:pt x="677" y="90"/>
                </a:lnTo>
                <a:lnTo>
                  <a:pt x="692" y="81"/>
                </a:lnTo>
                <a:lnTo>
                  <a:pt x="692" y="189"/>
                </a:lnTo>
                <a:lnTo>
                  <a:pt x="632" y="249"/>
                </a:lnTo>
                <a:lnTo>
                  <a:pt x="625" y="239"/>
                </a:lnTo>
                <a:lnTo>
                  <a:pt x="618" y="230"/>
                </a:lnTo>
                <a:lnTo>
                  <a:pt x="613" y="220"/>
                </a:lnTo>
                <a:lnTo>
                  <a:pt x="610" y="210"/>
                </a:lnTo>
                <a:lnTo>
                  <a:pt x="607" y="201"/>
                </a:lnTo>
                <a:lnTo>
                  <a:pt x="606" y="191"/>
                </a:lnTo>
                <a:lnTo>
                  <a:pt x="607" y="183"/>
                </a:lnTo>
                <a:lnTo>
                  <a:pt x="608" y="173"/>
                </a:lnTo>
                <a:close/>
                <a:moveTo>
                  <a:pt x="783" y="99"/>
                </a:moveTo>
                <a:lnTo>
                  <a:pt x="722" y="159"/>
                </a:lnTo>
                <a:lnTo>
                  <a:pt x="722" y="64"/>
                </a:lnTo>
                <a:lnTo>
                  <a:pt x="740" y="55"/>
                </a:lnTo>
                <a:lnTo>
                  <a:pt x="756" y="47"/>
                </a:lnTo>
                <a:lnTo>
                  <a:pt x="771" y="42"/>
                </a:lnTo>
                <a:lnTo>
                  <a:pt x="783" y="37"/>
                </a:lnTo>
                <a:lnTo>
                  <a:pt x="783" y="99"/>
                </a:lnTo>
                <a:close/>
                <a:moveTo>
                  <a:pt x="901" y="97"/>
                </a:moveTo>
                <a:lnTo>
                  <a:pt x="897" y="94"/>
                </a:lnTo>
                <a:lnTo>
                  <a:pt x="895" y="91"/>
                </a:lnTo>
                <a:lnTo>
                  <a:pt x="892" y="90"/>
                </a:lnTo>
                <a:lnTo>
                  <a:pt x="888" y="90"/>
                </a:lnTo>
                <a:lnTo>
                  <a:pt x="813" y="90"/>
                </a:lnTo>
                <a:lnTo>
                  <a:pt x="813" y="15"/>
                </a:lnTo>
                <a:lnTo>
                  <a:pt x="813" y="11"/>
                </a:lnTo>
                <a:lnTo>
                  <a:pt x="811" y="8"/>
                </a:lnTo>
                <a:lnTo>
                  <a:pt x="809" y="6"/>
                </a:lnTo>
                <a:lnTo>
                  <a:pt x="806" y="2"/>
                </a:lnTo>
                <a:lnTo>
                  <a:pt x="803" y="1"/>
                </a:lnTo>
                <a:lnTo>
                  <a:pt x="800" y="0"/>
                </a:lnTo>
                <a:lnTo>
                  <a:pt x="796" y="0"/>
                </a:lnTo>
                <a:lnTo>
                  <a:pt x="793" y="0"/>
                </a:lnTo>
                <a:lnTo>
                  <a:pt x="783" y="5"/>
                </a:lnTo>
                <a:lnTo>
                  <a:pt x="760" y="13"/>
                </a:lnTo>
                <a:lnTo>
                  <a:pt x="745" y="20"/>
                </a:lnTo>
                <a:lnTo>
                  <a:pt x="728" y="27"/>
                </a:lnTo>
                <a:lnTo>
                  <a:pt x="711" y="36"/>
                </a:lnTo>
                <a:lnTo>
                  <a:pt x="692" y="46"/>
                </a:lnTo>
                <a:lnTo>
                  <a:pt x="673" y="57"/>
                </a:lnTo>
                <a:lnTo>
                  <a:pt x="655" y="70"/>
                </a:lnTo>
                <a:lnTo>
                  <a:pt x="638" y="83"/>
                </a:lnTo>
                <a:lnTo>
                  <a:pt x="622" y="98"/>
                </a:lnTo>
                <a:lnTo>
                  <a:pt x="614" y="105"/>
                </a:lnTo>
                <a:lnTo>
                  <a:pt x="607" y="113"/>
                </a:lnTo>
                <a:lnTo>
                  <a:pt x="600" y="121"/>
                </a:lnTo>
                <a:lnTo>
                  <a:pt x="595" y="130"/>
                </a:lnTo>
                <a:lnTo>
                  <a:pt x="589" y="139"/>
                </a:lnTo>
                <a:lnTo>
                  <a:pt x="585" y="147"/>
                </a:lnTo>
                <a:lnTo>
                  <a:pt x="581" y="157"/>
                </a:lnTo>
                <a:lnTo>
                  <a:pt x="579" y="165"/>
                </a:lnTo>
                <a:lnTo>
                  <a:pt x="577" y="179"/>
                </a:lnTo>
                <a:lnTo>
                  <a:pt x="576" y="192"/>
                </a:lnTo>
                <a:lnTo>
                  <a:pt x="578" y="205"/>
                </a:lnTo>
                <a:lnTo>
                  <a:pt x="581" y="218"/>
                </a:lnTo>
                <a:lnTo>
                  <a:pt x="585" y="232"/>
                </a:lnTo>
                <a:lnTo>
                  <a:pt x="593" y="245"/>
                </a:lnTo>
                <a:lnTo>
                  <a:pt x="601" y="258"/>
                </a:lnTo>
                <a:lnTo>
                  <a:pt x="611" y="270"/>
                </a:lnTo>
                <a:lnTo>
                  <a:pt x="580" y="302"/>
                </a:lnTo>
                <a:lnTo>
                  <a:pt x="568" y="291"/>
                </a:lnTo>
                <a:lnTo>
                  <a:pt x="556" y="281"/>
                </a:lnTo>
                <a:lnTo>
                  <a:pt x="543" y="273"/>
                </a:lnTo>
                <a:lnTo>
                  <a:pt x="531" y="264"/>
                </a:lnTo>
                <a:lnTo>
                  <a:pt x="517" y="255"/>
                </a:lnTo>
                <a:lnTo>
                  <a:pt x="503" y="248"/>
                </a:lnTo>
                <a:lnTo>
                  <a:pt x="489" y="242"/>
                </a:lnTo>
                <a:lnTo>
                  <a:pt x="474" y="235"/>
                </a:lnTo>
                <a:lnTo>
                  <a:pt x="459" y="230"/>
                </a:lnTo>
                <a:lnTo>
                  <a:pt x="444" y="224"/>
                </a:lnTo>
                <a:lnTo>
                  <a:pt x="428" y="220"/>
                </a:lnTo>
                <a:lnTo>
                  <a:pt x="411" y="217"/>
                </a:lnTo>
                <a:lnTo>
                  <a:pt x="395" y="215"/>
                </a:lnTo>
                <a:lnTo>
                  <a:pt x="379" y="213"/>
                </a:lnTo>
                <a:lnTo>
                  <a:pt x="363" y="212"/>
                </a:lnTo>
                <a:lnTo>
                  <a:pt x="346" y="210"/>
                </a:lnTo>
                <a:lnTo>
                  <a:pt x="328" y="212"/>
                </a:lnTo>
                <a:lnTo>
                  <a:pt x="311" y="213"/>
                </a:lnTo>
                <a:lnTo>
                  <a:pt x="293" y="215"/>
                </a:lnTo>
                <a:lnTo>
                  <a:pt x="276" y="218"/>
                </a:lnTo>
                <a:lnTo>
                  <a:pt x="259" y="221"/>
                </a:lnTo>
                <a:lnTo>
                  <a:pt x="243" y="227"/>
                </a:lnTo>
                <a:lnTo>
                  <a:pt x="227" y="232"/>
                </a:lnTo>
                <a:lnTo>
                  <a:pt x="212" y="238"/>
                </a:lnTo>
                <a:lnTo>
                  <a:pt x="196" y="245"/>
                </a:lnTo>
                <a:lnTo>
                  <a:pt x="181" y="252"/>
                </a:lnTo>
                <a:lnTo>
                  <a:pt x="167" y="261"/>
                </a:lnTo>
                <a:lnTo>
                  <a:pt x="153" y="269"/>
                </a:lnTo>
                <a:lnTo>
                  <a:pt x="139" y="279"/>
                </a:lnTo>
                <a:lnTo>
                  <a:pt x="126" y="290"/>
                </a:lnTo>
                <a:lnTo>
                  <a:pt x="113" y="301"/>
                </a:lnTo>
                <a:lnTo>
                  <a:pt x="102" y="312"/>
                </a:lnTo>
                <a:lnTo>
                  <a:pt x="90" y="324"/>
                </a:lnTo>
                <a:lnTo>
                  <a:pt x="79" y="337"/>
                </a:lnTo>
                <a:lnTo>
                  <a:pt x="68" y="350"/>
                </a:lnTo>
                <a:lnTo>
                  <a:pt x="59" y="364"/>
                </a:lnTo>
                <a:lnTo>
                  <a:pt x="50" y="378"/>
                </a:lnTo>
                <a:lnTo>
                  <a:pt x="41" y="392"/>
                </a:lnTo>
                <a:lnTo>
                  <a:pt x="34" y="407"/>
                </a:lnTo>
                <a:lnTo>
                  <a:pt x="27" y="422"/>
                </a:lnTo>
                <a:lnTo>
                  <a:pt x="21" y="438"/>
                </a:lnTo>
                <a:lnTo>
                  <a:pt x="16" y="454"/>
                </a:lnTo>
                <a:lnTo>
                  <a:pt x="10" y="470"/>
                </a:lnTo>
                <a:lnTo>
                  <a:pt x="7" y="487"/>
                </a:lnTo>
                <a:lnTo>
                  <a:pt x="4" y="504"/>
                </a:lnTo>
                <a:lnTo>
                  <a:pt x="2" y="521"/>
                </a:lnTo>
                <a:lnTo>
                  <a:pt x="1" y="539"/>
                </a:lnTo>
                <a:lnTo>
                  <a:pt x="0" y="557"/>
                </a:lnTo>
                <a:lnTo>
                  <a:pt x="1" y="574"/>
                </a:lnTo>
                <a:lnTo>
                  <a:pt x="2" y="590"/>
                </a:lnTo>
                <a:lnTo>
                  <a:pt x="4" y="606"/>
                </a:lnTo>
                <a:lnTo>
                  <a:pt x="6" y="622"/>
                </a:lnTo>
                <a:lnTo>
                  <a:pt x="9" y="638"/>
                </a:lnTo>
                <a:lnTo>
                  <a:pt x="14" y="654"/>
                </a:lnTo>
                <a:lnTo>
                  <a:pt x="19" y="669"/>
                </a:lnTo>
                <a:lnTo>
                  <a:pt x="24" y="684"/>
                </a:lnTo>
                <a:lnTo>
                  <a:pt x="31" y="699"/>
                </a:lnTo>
                <a:lnTo>
                  <a:pt x="37" y="713"/>
                </a:lnTo>
                <a:lnTo>
                  <a:pt x="45" y="727"/>
                </a:lnTo>
                <a:lnTo>
                  <a:pt x="53" y="740"/>
                </a:lnTo>
                <a:lnTo>
                  <a:pt x="62" y="754"/>
                </a:lnTo>
                <a:lnTo>
                  <a:pt x="70" y="767"/>
                </a:lnTo>
                <a:lnTo>
                  <a:pt x="81" y="779"/>
                </a:lnTo>
                <a:lnTo>
                  <a:pt x="91" y="791"/>
                </a:lnTo>
                <a:lnTo>
                  <a:pt x="4" y="877"/>
                </a:lnTo>
                <a:lnTo>
                  <a:pt x="3" y="880"/>
                </a:lnTo>
                <a:lnTo>
                  <a:pt x="1" y="882"/>
                </a:lnTo>
                <a:lnTo>
                  <a:pt x="0" y="885"/>
                </a:lnTo>
                <a:lnTo>
                  <a:pt x="0" y="888"/>
                </a:lnTo>
                <a:lnTo>
                  <a:pt x="0" y="890"/>
                </a:lnTo>
                <a:lnTo>
                  <a:pt x="1" y="894"/>
                </a:lnTo>
                <a:lnTo>
                  <a:pt x="3" y="896"/>
                </a:lnTo>
                <a:lnTo>
                  <a:pt x="4" y="899"/>
                </a:lnTo>
                <a:lnTo>
                  <a:pt x="7" y="900"/>
                </a:lnTo>
                <a:lnTo>
                  <a:pt x="9" y="902"/>
                </a:lnTo>
                <a:lnTo>
                  <a:pt x="12" y="903"/>
                </a:lnTo>
                <a:lnTo>
                  <a:pt x="15" y="903"/>
                </a:lnTo>
                <a:lnTo>
                  <a:pt x="18" y="903"/>
                </a:lnTo>
                <a:lnTo>
                  <a:pt x="21" y="902"/>
                </a:lnTo>
                <a:lnTo>
                  <a:pt x="23" y="900"/>
                </a:lnTo>
                <a:lnTo>
                  <a:pt x="25" y="899"/>
                </a:lnTo>
                <a:lnTo>
                  <a:pt x="112" y="812"/>
                </a:lnTo>
                <a:lnTo>
                  <a:pt x="124" y="822"/>
                </a:lnTo>
                <a:lnTo>
                  <a:pt x="137" y="832"/>
                </a:lnTo>
                <a:lnTo>
                  <a:pt x="149" y="841"/>
                </a:lnTo>
                <a:lnTo>
                  <a:pt x="163" y="850"/>
                </a:lnTo>
                <a:lnTo>
                  <a:pt x="176" y="858"/>
                </a:lnTo>
                <a:lnTo>
                  <a:pt x="189" y="866"/>
                </a:lnTo>
                <a:lnTo>
                  <a:pt x="203" y="872"/>
                </a:lnTo>
                <a:lnTo>
                  <a:pt x="218" y="879"/>
                </a:lnTo>
                <a:lnTo>
                  <a:pt x="233" y="884"/>
                </a:lnTo>
                <a:lnTo>
                  <a:pt x="248" y="889"/>
                </a:lnTo>
                <a:lnTo>
                  <a:pt x="265" y="894"/>
                </a:lnTo>
                <a:lnTo>
                  <a:pt x="281" y="897"/>
                </a:lnTo>
                <a:lnTo>
                  <a:pt x="297" y="899"/>
                </a:lnTo>
                <a:lnTo>
                  <a:pt x="313" y="901"/>
                </a:lnTo>
                <a:lnTo>
                  <a:pt x="329" y="902"/>
                </a:lnTo>
                <a:lnTo>
                  <a:pt x="346" y="903"/>
                </a:lnTo>
                <a:lnTo>
                  <a:pt x="363" y="902"/>
                </a:lnTo>
                <a:lnTo>
                  <a:pt x="379" y="901"/>
                </a:lnTo>
                <a:lnTo>
                  <a:pt x="395" y="899"/>
                </a:lnTo>
                <a:lnTo>
                  <a:pt x="411" y="897"/>
                </a:lnTo>
                <a:lnTo>
                  <a:pt x="428" y="894"/>
                </a:lnTo>
                <a:lnTo>
                  <a:pt x="444" y="889"/>
                </a:lnTo>
                <a:lnTo>
                  <a:pt x="459" y="884"/>
                </a:lnTo>
                <a:lnTo>
                  <a:pt x="474" y="879"/>
                </a:lnTo>
                <a:lnTo>
                  <a:pt x="489" y="872"/>
                </a:lnTo>
                <a:lnTo>
                  <a:pt x="503" y="866"/>
                </a:lnTo>
                <a:lnTo>
                  <a:pt x="517" y="858"/>
                </a:lnTo>
                <a:lnTo>
                  <a:pt x="531" y="850"/>
                </a:lnTo>
                <a:lnTo>
                  <a:pt x="543" y="841"/>
                </a:lnTo>
                <a:lnTo>
                  <a:pt x="556" y="832"/>
                </a:lnTo>
                <a:lnTo>
                  <a:pt x="568" y="822"/>
                </a:lnTo>
                <a:lnTo>
                  <a:pt x="580" y="812"/>
                </a:lnTo>
                <a:lnTo>
                  <a:pt x="667" y="899"/>
                </a:lnTo>
                <a:lnTo>
                  <a:pt x="669" y="900"/>
                </a:lnTo>
                <a:lnTo>
                  <a:pt x="672" y="902"/>
                </a:lnTo>
                <a:lnTo>
                  <a:pt x="674" y="903"/>
                </a:lnTo>
                <a:lnTo>
                  <a:pt x="677" y="903"/>
                </a:lnTo>
                <a:lnTo>
                  <a:pt x="681" y="903"/>
                </a:lnTo>
                <a:lnTo>
                  <a:pt x="683" y="902"/>
                </a:lnTo>
                <a:lnTo>
                  <a:pt x="686" y="900"/>
                </a:lnTo>
                <a:lnTo>
                  <a:pt x="688" y="899"/>
                </a:lnTo>
                <a:lnTo>
                  <a:pt x="690" y="896"/>
                </a:lnTo>
                <a:lnTo>
                  <a:pt x="691" y="894"/>
                </a:lnTo>
                <a:lnTo>
                  <a:pt x="692" y="890"/>
                </a:lnTo>
                <a:lnTo>
                  <a:pt x="692" y="888"/>
                </a:lnTo>
                <a:lnTo>
                  <a:pt x="692" y="885"/>
                </a:lnTo>
                <a:lnTo>
                  <a:pt x="691" y="882"/>
                </a:lnTo>
                <a:lnTo>
                  <a:pt x="690" y="880"/>
                </a:lnTo>
                <a:lnTo>
                  <a:pt x="688" y="877"/>
                </a:lnTo>
                <a:lnTo>
                  <a:pt x="601" y="791"/>
                </a:lnTo>
                <a:lnTo>
                  <a:pt x="612" y="779"/>
                </a:lnTo>
                <a:lnTo>
                  <a:pt x="622" y="767"/>
                </a:lnTo>
                <a:lnTo>
                  <a:pt x="630" y="754"/>
                </a:lnTo>
                <a:lnTo>
                  <a:pt x="639" y="740"/>
                </a:lnTo>
                <a:lnTo>
                  <a:pt x="647" y="727"/>
                </a:lnTo>
                <a:lnTo>
                  <a:pt x="655" y="713"/>
                </a:lnTo>
                <a:lnTo>
                  <a:pt x="661" y="699"/>
                </a:lnTo>
                <a:lnTo>
                  <a:pt x="668" y="684"/>
                </a:lnTo>
                <a:lnTo>
                  <a:pt x="673" y="669"/>
                </a:lnTo>
                <a:lnTo>
                  <a:pt x="679" y="654"/>
                </a:lnTo>
                <a:lnTo>
                  <a:pt x="683" y="638"/>
                </a:lnTo>
                <a:lnTo>
                  <a:pt x="686" y="622"/>
                </a:lnTo>
                <a:lnTo>
                  <a:pt x="689" y="606"/>
                </a:lnTo>
                <a:lnTo>
                  <a:pt x="690" y="590"/>
                </a:lnTo>
                <a:lnTo>
                  <a:pt x="691" y="574"/>
                </a:lnTo>
                <a:lnTo>
                  <a:pt x="692" y="557"/>
                </a:lnTo>
                <a:lnTo>
                  <a:pt x="691" y="540"/>
                </a:lnTo>
                <a:lnTo>
                  <a:pt x="690" y="524"/>
                </a:lnTo>
                <a:lnTo>
                  <a:pt x="689" y="507"/>
                </a:lnTo>
                <a:lnTo>
                  <a:pt x="686" y="491"/>
                </a:lnTo>
                <a:lnTo>
                  <a:pt x="683" y="475"/>
                </a:lnTo>
                <a:lnTo>
                  <a:pt x="679" y="459"/>
                </a:lnTo>
                <a:lnTo>
                  <a:pt x="673" y="444"/>
                </a:lnTo>
                <a:lnTo>
                  <a:pt x="668" y="429"/>
                </a:lnTo>
                <a:lnTo>
                  <a:pt x="661" y="414"/>
                </a:lnTo>
                <a:lnTo>
                  <a:pt x="655" y="400"/>
                </a:lnTo>
                <a:lnTo>
                  <a:pt x="647" y="386"/>
                </a:lnTo>
                <a:lnTo>
                  <a:pt x="639" y="372"/>
                </a:lnTo>
                <a:lnTo>
                  <a:pt x="630" y="359"/>
                </a:lnTo>
                <a:lnTo>
                  <a:pt x="622" y="347"/>
                </a:lnTo>
                <a:lnTo>
                  <a:pt x="612" y="335"/>
                </a:lnTo>
                <a:lnTo>
                  <a:pt x="601" y="323"/>
                </a:lnTo>
                <a:lnTo>
                  <a:pt x="632" y="292"/>
                </a:lnTo>
                <a:lnTo>
                  <a:pt x="642" y="299"/>
                </a:lnTo>
                <a:lnTo>
                  <a:pt x="653" y="307"/>
                </a:lnTo>
                <a:lnTo>
                  <a:pt x="662" y="313"/>
                </a:lnTo>
                <a:lnTo>
                  <a:pt x="673" y="318"/>
                </a:lnTo>
                <a:lnTo>
                  <a:pt x="684" y="322"/>
                </a:lnTo>
                <a:lnTo>
                  <a:pt x="694" y="325"/>
                </a:lnTo>
                <a:lnTo>
                  <a:pt x="704" y="326"/>
                </a:lnTo>
                <a:lnTo>
                  <a:pt x="714" y="327"/>
                </a:lnTo>
                <a:lnTo>
                  <a:pt x="725" y="326"/>
                </a:lnTo>
                <a:lnTo>
                  <a:pt x="735" y="324"/>
                </a:lnTo>
                <a:lnTo>
                  <a:pt x="746" y="322"/>
                </a:lnTo>
                <a:lnTo>
                  <a:pt x="756" y="318"/>
                </a:lnTo>
                <a:lnTo>
                  <a:pt x="765" y="313"/>
                </a:lnTo>
                <a:lnTo>
                  <a:pt x="774" y="308"/>
                </a:lnTo>
                <a:lnTo>
                  <a:pt x="784" y="302"/>
                </a:lnTo>
                <a:lnTo>
                  <a:pt x="792" y="294"/>
                </a:lnTo>
                <a:lnTo>
                  <a:pt x="801" y="287"/>
                </a:lnTo>
                <a:lnTo>
                  <a:pt x="808" y="278"/>
                </a:lnTo>
                <a:lnTo>
                  <a:pt x="816" y="269"/>
                </a:lnTo>
                <a:lnTo>
                  <a:pt x="823" y="261"/>
                </a:lnTo>
                <a:lnTo>
                  <a:pt x="838" y="242"/>
                </a:lnTo>
                <a:lnTo>
                  <a:pt x="850" y="222"/>
                </a:lnTo>
                <a:lnTo>
                  <a:pt x="862" y="202"/>
                </a:lnTo>
                <a:lnTo>
                  <a:pt x="872" y="183"/>
                </a:lnTo>
                <a:lnTo>
                  <a:pt x="881" y="164"/>
                </a:lnTo>
                <a:lnTo>
                  <a:pt x="888" y="147"/>
                </a:lnTo>
                <a:lnTo>
                  <a:pt x="898" y="121"/>
                </a:lnTo>
                <a:lnTo>
                  <a:pt x="903" y="110"/>
                </a:lnTo>
                <a:lnTo>
                  <a:pt x="903" y="106"/>
                </a:lnTo>
                <a:lnTo>
                  <a:pt x="903" y="103"/>
                </a:lnTo>
                <a:lnTo>
                  <a:pt x="902" y="100"/>
                </a:lnTo>
                <a:lnTo>
                  <a:pt x="901" y="97"/>
                </a:lnTo>
                <a:close/>
              </a:path>
            </a:pathLst>
          </a:custGeom>
          <a:solidFill>
            <a:srgbClr val="0C4DA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nvGrpSpPr>
          <p:cNvPr id="12" name="Group 95">
            <a:extLst>
              <a:ext uri="{FF2B5EF4-FFF2-40B4-BE49-F238E27FC236}">
                <a16:creationId xmlns:a16="http://schemas.microsoft.com/office/drawing/2014/main" id="{55685301-9DFA-4DE7-BB22-A49F2648E61C}"/>
              </a:ext>
            </a:extLst>
          </p:cNvPr>
          <p:cNvGrpSpPr/>
          <p:nvPr/>
        </p:nvGrpSpPr>
        <p:grpSpPr>
          <a:xfrm>
            <a:off x="1210407" y="1823660"/>
            <a:ext cx="5039405" cy="901700"/>
            <a:chOff x="647700" y="2404110"/>
            <a:chExt cx="4815106" cy="901700"/>
          </a:xfrm>
        </p:grpSpPr>
        <p:sp>
          <p:nvSpPr>
            <p:cNvPr id="13" name="Content Placeholder 2">
              <a:extLst>
                <a:ext uri="{FF2B5EF4-FFF2-40B4-BE49-F238E27FC236}">
                  <a16:creationId xmlns:a16="http://schemas.microsoft.com/office/drawing/2014/main" id="{75CAA58B-378C-4D73-A80F-BBFC2981D0D3}"/>
                </a:ext>
              </a:extLst>
            </p:cNvPr>
            <p:cNvSpPr txBox="1">
              <a:spLocks/>
            </p:cNvSpPr>
            <p:nvPr/>
          </p:nvSpPr>
          <p:spPr>
            <a:xfrm>
              <a:off x="1909554" y="2481896"/>
              <a:ext cx="3553252" cy="769441"/>
            </a:xfrm>
            <a:prstGeom prst="rect">
              <a:avLst/>
            </a:prstGeom>
          </p:spPr>
          <p:txBody>
            <a:bodyPr vert="horz"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3200" b="1" dirty="0">
                  <a:solidFill>
                    <a:srgbClr val="0C4DA9"/>
                  </a:solidFill>
                  <a:latin typeface="Segoe UI"/>
                </a:rPr>
                <a:t>78.6</a:t>
              </a:r>
              <a:r>
                <a:rPr lang="en-US" sz="3200" b="1" dirty="0">
                  <a:solidFill>
                    <a:srgbClr val="0C4DA9"/>
                  </a:solidFill>
                  <a:latin typeface="Segoe UI"/>
                </a:rPr>
                <a:t>%</a:t>
              </a:r>
            </a:p>
            <a:p>
              <a:pPr>
                <a:defRPr/>
              </a:pPr>
              <a:r>
                <a:rPr lang="zh-TW" altLang="en-US" b="1" dirty="0">
                  <a:solidFill>
                    <a:prstClr val="black">
                      <a:lumMod val="75000"/>
                      <a:lumOff val="25000"/>
                    </a:prstClr>
                  </a:solidFill>
                  <a:latin typeface="標楷體" panose="03000509000000000000" pitchFamily="65" charset="-120"/>
                  <a:ea typeface="標楷體" panose="03000509000000000000" pitchFamily="65" charset="-120"/>
                </a:rPr>
                <a:t>投資上市櫃有價證券及期貨交易</a:t>
              </a:r>
              <a:endParaRPr lang="en-US" b="1" dirty="0">
                <a:solidFill>
                  <a:prstClr val="black">
                    <a:lumMod val="75000"/>
                    <a:lumOff val="25000"/>
                  </a:prstClr>
                </a:solidFill>
                <a:latin typeface="標楷體" panose="03000509000000000000" pitchFamily="65" charset="-120"/>
                <a:ea typeface="標楷體" panose="03000509000000000000" pitchFamily="65" charset="-120"/>
              </a:endParaRPr>
            </a:p>
          </p:txBody>
        </p:sp>
        <p:sp>
          <p:nvSpPr>
            <p:cNvPr id="14" name="Oval 73">
              <a:extLst>
                <a:ext uri="{FF2B5EF4-FFF2-40B4-BE49-F238E27FC236}">
                  <a16:creationId xmlns:a16="http://schemas.microsoft.com/office/drawing/2014/main" id="{6B9D607D-4D7F-489E-B166-08B9D44F8BA8}"/>
                </a:ext>
              </a:extLst>
            </p:cNvPr>
            <p:cNvSpPr/>
            <p:nvPr/>
          </p:nvSpPr>
          <p:spPr>
            <a:xfrm>
              <a:off x="647700" y="2404110"/>
              <a:ext cx="901700" cy="901700"/>
            </a:xfrm>
            <a:prstGeom prst="ellipse">
              <a:avLst/>
            </a:prstGeom>
            <a:solidFill>
              <a:srgbClr val="0C4DA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grpSp>
          <p:nvGrpSpPr>
            <p:cNvPr id="15" name="Group 80">
              <a:extLst>
                <a:ext uri="{FF2B5EF4-FFF2-40B4-BE49-F238E27FC236}">
                  <a16:creationId xmlns:a16="http://schemas.microsoft.com/office/drawing/2014/main" id="{36936B23-3DF9-4350-AF59-5A96CD2C8446}"/>
                </a:ext>
              </a:extLst>
            </p:cNvPr>
            <p:cNvGrpSpPr/>
            <p:nvPr/>
          </p:nvGrpSpPr>
          <p:grpSpPr>
            <a:xfrm>
              <a:off x="877890" y="2634297"/>
              <a:ext cx="441315" cy="441328"/>
              <a:chOff x="8740781" y="3649659"/>
              <a:chExt cx="285743" cy="285751"/>
            </a:xfrm>
            <a:solidFill>
              <a:sysClr val="window" lastClr="FFFFFF"/>
            </a:solidFill>
          </p:grpSpPr>
          <p:sp>
            <p:nvSpPr>
              <p:cNvPr id="16" name="Freeform 290">
                <a:extLst>
                  <a:ext uri="{FF2B5EF4-FFF2-40B4-BE49-F238E27FC236}">
                    <a16:creationId xmlns:a16="http://schemas.microsoft.com/office/drawing/2014/main" id="{BFA8BC8C-9B35-41F2-BA77-797C862C3B0F}"/>
                  </a:ext>
                </a:extLst>
              </p:cNvPr>
              <p:cNvSpPr>
                <a:spLocks noEditPoints="1"/>
              </p:cNvSpPr>
              <p:nvPr/>
            </p:nvSpPr>
            <p:spPr bwMode="auto">
              <a:xfrm>
                <a:off x="8740781" y="3649659"/>
                <a:ext cx="200025" cy="257175"/>
              </a:xfrm>
              <a:custGeom>
                <a:avLst/>
                <a:gdLst>
                  <a:gd name="T0" fmla="*/ 450 w 630"/>
                  <a:gd name="T1" fmla="*/ 52 h 811"/>
                  <a:gd name="T2" fmla="*/ 578 w 630"/>
                  <a:gd name="T3" fmla="*/ 180 h 811"/>
                  <a:gd name="T4" fmla="*/ 450 w 630"/>
                  <a:gd name="T5" fmla="*/ 180 h 811"/>
                  <a:gd name="T6" fmla="*/ 450 w 630"/>
                  <a:gd name="T7" fmla="*/ 52 h 811"/>
                  <a:gd name="T8" fmla="*/ 600 w 630"/>
                  <a:gd name="T9" fmla="*/ 356 h 811"/>
                  <a:gd name="T10" fmla="*/ 630 w 630"/>
                  <a:gd name="T11" fmla="*/ 356 h 811"/>
                  <a:gd name="T12" fmla="*/ 630 w 630"/>
                  <a:gd name="T13" fmla="*/ 195 h 811"/>
                  <a:gd name="T14" fmla="*/ 630 w 630"/>
                  <a:gd name="T15" fmla="*/ 193 h 811"/>
                  <a:gd name="T16" fmla="*/ 629 w 630"/>
                  <a:gd name="T17" fmla="*/ 190 h 811"/>
                  <a:gd name="T18" fmla="*/ 628 w 630"/>
                  <a:gd name="T19" fmla="*/ 187 h 811"/>
                  <a:gd name="T20" fmla="*/ 626 w 630"/>
                  <a:gd name="T21" fmla="*/ 185 h 811"/>
                  <a:gd name="T22" fmla="*/ 446 w 630"/>
                  <a:gd name="T23" fmla="*/ 4 h 811"/>
                  <a:gd name="T24" fmla="*/ 444 w 630"/>
                  <a:gd name="T25" fmla="*/ 3 h 811"/>
                  <a:gd name="T26" fmla="*/ 440 w 630"/>
                  <a:gd name="T27" fmla="*/ 2 h 811"/>
                  <a:gd name="T28" fmla="*/ 438 w 630"/>
                  <a:gd name="T29" fmla="*/ 1 h 811"/>
                  <a:gd name="T30" fmla="*/ 435 w 630"/>
                  <a:gd name="T31" fmla="*/ 0 h 811"/>
                  <a:gd name="T32" fmla="*/ 15 w 630"/>
                  <a:gd name="T33" fmla="*/ 0 h 811"/>
                  <a:gd name="T34" fmla="*/ 11 w 630"/>
                  <a:gd name="T35" fmla="*/ 1 h 811"/>
                  <a:gd name="T36" fmla="*/ 8 w 630"/>
                  <a:gd name="T37" fmla="*/ 1 h 811"/>
                  <a:gd name="T38" fmla="*/ 6 w 630"/>
                  <a:gd name="T39" fmla="*/ 3 h 811"/>
                  <a:gd name="T40" fmla="*/ 4 w 630"/>
                  <a:gd name="T41" fmla="*/ 5 h 811"/>
                  <a:gd name="T42" fmla="*/ 2 w 630"/>
                  <a:gd name="T43" fmla="*/ 7 h 811"/>
                  <a:gd name="T44" fmla="*/ 1 w 630"/>
                  <a:gd name="T45" fmla="*/ 9 h 811"/>
                  <a:gd name="T46" fmla="*/ 0 w 630"/>
                  <a:gd name="T47" fmla="*/ 12 h 811"/>
                  <a:gd name="T48" fmla="*/ 0 w 630"/>
                  <a:gd name="T49" fmla="*/ 15 h 811"/>
                  <a:gd name="T50" fmla="*/ 0 w 630"/>
                  <a:gd name="T51" fmla="*/ 796 h 811"/>
                  <a:gd name="T52" fmla="*/ 0 w 630"/>
                  <a:gd name="T53" fmla="*/ 799 h 811"/>
                  <a:gd name="T54" fmla="*/ 1 w 630"/>
                  <a:gd name="T55" fmla="*/ 802 h 811"/>
                  <a:gd name="T56" fmla="*/ 2 w 630"/>
                  <a:gd name="T57" fmla="*/ 804 h 811"/>
                  <a:gd name="T58" fmla="*/ 4 w 630"/>
                  <a:gd name="T59" fmla="*/ 807 h 811"/>
                  <a:gd name="T60" fmla="*/ 6 w 630"/>
                  <a:gd name="T61" fmla="*/ 809 h 811"/>
                  <a:gd name="T62" fmla="*/ 8 w 630"/>
                  <a:gd name="T63" fmla="*/ 810 h 811"/>
                  <a:gd name="T64" fmla="*/ 11 w 630"/>
                  <a:gd name="T65" fmla="*/ 811 h 811"/>
                  <a:gd name="T66" fmla="*/ 15 w 630"/>
                  <a:gd name="T67" fmla="*/ 811 h 811"/>
                  <a:gd name="T68" fmla="*/ 393 w 630"/>
                  <a:gd name="T69" fmla="*/ 811 h 811"/>
                  <a:gd name="T70" fmla="*/ 393 w 630"/>
                  <a:gd name="T71" fmla="*/ 781 h 811"/>
                  <a:gd name="T72" fmla="*/ 30 w 630"/>
                  <a:gd name="T73" fmla="*/ 781 h 811"/>
                  <a:gd name="T74" fmla="*/ 30 w 630"/>
                  <a:gd name="T75" fmla="*/ 30 h 811"/>
                  <a:gd name="T76" fmla="*/ 420 w 630"/>
                  <a:gd name="T77" fmla="*/ 30 h 811"/>
                  <a:gd name="T78" fmla="*/ 420 w 630"/>
                  <a:gd name="T79" fmla="*/ 195 h 811"/>
                  <a:gd name="T80" fmla="*/ 420 w 630"/>
                  <a:gd name="T81" fmla="*/ 199 h 811"/>
                  <a:gd name="T82" fmla="*/ 421 w 630"/>
                  <a:gd name="T83" fmla="*/ 201 h 811"/>
                  <a:gd name="T84" fmla="*/ 422 w 630"/>
                  <a:gd name="T85" fmla="*/ 204 h 811"/>
                  <a:gd name="T86" fmla="*/ 424 w 630"/>
                  <a:gd name="T87" fmla="*/ 206 h 811"/>
                  <a:gd name="T88" fmla="*/ 427 w 630"/>
                  <a:gd name="T89" fmla="*/ 207 h 811"/>
                  <a:gd name="T90" fmla="*/ 429 w 630"/>
                  <a:gd name="T91" fmla="*/ 209 h 811"/>
                  <a:gd name="T92" fmla="*/ 432 w 630"/>
                  <a:gd name="T93" fmla="*/ 209 h 811"/>
                  <a:gd name="T94" fmla="*/ 435 w 630"/>
                  <a:gd name="T95" fmla="*/ 210 h 811"/>
                  <a:gd name="T96" fmla="*/ 600 w 630"/>
                  <a:gd name="T97" fmla="*/ 210 h 811"/>
                  <a:gd name="T98" fmla="*/ 600 w 630"/>
                  <a:gd name="T99" fmla="*/ 35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0" h="811">
                    <a:moveTo>
                      <a:pt x="450" y="52"/>
                    </a:moveTo>
                    <a:lnTo>
                      <a:pt x="578" y="180"/>
                    </a:lnTo>
                    <a:lnTo>
                      <a:pt x="450" y="180"/>
                    </a:lnTo>
                    <a:lnTo>
                      <a:pt x="450" y="52"/>
                    </a:lnTo>
                    <a:close/>
                    <a:moveTo>
                      <a:pt x="600" y="356"/>
                    </a:moveTo>
                    <a:lnTo>
                      <a:pt x="630" y="356"/>
                    </a:lnTo>
                    <a:lnTo>
                      <a:pt x="630" y="195"/>
                    </a:lnTo>
                    <a:lnTo>
                      <a:pt x="630" y="193"/>
                    </a:lnTo>
                    <a:lnTo>
                      <a:pt x="629" y="190"/>
                    </a:lnTo>
                    <a:lnTo>
                      <a:pt x="628" y="187"/>
                    </a:lnTo>
                    <a:lnTo>
                      <a:pt x="626" y="185"/>
                    </a:lnTo>
                    <a:lnTo>
                      <a:pt x="446" y="4"/>
                    </a:lnTo>
                    <a:lnTo>
                      <a:pt x="444" y="3"/>
                    </a:lnTo>
                    <a:lnTo>
                      <a:pt x="440" y="2"/>
                    </a:lnTo>
                    <a:lnTo>
                      <a:pt x="438" y="1"/>
                    </a:lnTo>
                    <a:lnTo>
                      <a:pt x="435" y="0"/>
                    </a:lnTo>
                    <a:lnTo>
                      <a:pt x="15" y="0"/>
                    </a:lnTo>
                    <a:lnTo>
                      <a:pt x="11" y="1"/>
                    </a:lnTo>
                    <a:lnTo>
                      <a:pt x="8" y="1"/>
                    </a:lnTo>
                    <a:lnTo>
                      <a:pt x="6" y="3"/>
                    </a:lnTo>
                    <a:lnTo>
                      <a:pt x="4" y="5"/>
                    </a:lnTo>
                    <a:lnTo>
                      <a:pt x="2" y="7"/>
                    </a:lnTo>
                    <a:lnTo>
                      <a:pt x="1" y="9"/>
                    </a:lnTo>
                    <a:lnTo>
                      <a:pt x="0" y="12"/>
                    </a:lnTo>
                    <a:lnTo>
                      <a:pt x="0" y="15"/>
                    </a:lnTo>
                    <a:lnTo>
                      <a:pt x="0" y="796"/>
                    </a:lnTo>
                    <a:lnTo>
                      <a:pt x="0" y="799"/>
                    </a:lnTo>
                    <a:lnTo>
                      <a:pt x="1" y="802"/>
                    </a:lnTo>
                    <a:lnTo>
                      <a:pt x="2" y="804"/>
                    </a:lnTo>
                    <a:lnTo>
                      <a:pt x="4" y="807"/>
                    </a:lnTo>
                    <a:lnTo>
                      <a:pt x="6" y="809"/>
                    </a:lnTo>
                    <a:lnTo>
                      <a:pt x="8" y="810"/>
                    </a:lnTo>
                    <a:lnTo>
                      <a:pt x="11" y="811"/>
                    </a:lnTo>
                    <a:lnTo>
                      <a:pt x="15" y="811"/>
                    </a:lnTo>
                    <a:lnTo>
                      <a:pt x="393" y="811"/>
                    </a:lnTo>
                    <a:lnTo>
                      <a:pt x="393" y="781"/>
                    </a:lnTo>
                    <a:lnTo>
                      <a:pt x="30" y="781"/>
                    </a:lnTo>
                    <a:lnTo>
                      <a:pt x="30" y="30"/>
                    </a:lnTo>
                    <a:lnTo>
                      <a:pt x="420" y="30"/>
                    </a:lnTo>
                    <a:lnTo>
                      <a:pt x="420" y="195"/>
                    </a:lnTo>
                    <a:lnTo>
                      <a:pt x="420" y="199"/>
                    </a:lnTo>
                    <a:lnTo>
                      <a:pt x="421" y="201"/>
                    </a:lnTo>
                    <a:lnTo>
                      <a:pt x="422" y="204"/>
                    </a:lnTo>
                    <a:lnTo>
                      <a:pt x="424" y="206"/>
                    </a:lnTo>
                    <a:lnTo>
                      <a:pt x="427" y="207"/>
                    </a:lnTo>
                    <a:lnTo>
                      <a:pt x="429" y="209"/>
                    </a:lnTo>
                    <a:lnTo>
                      <a:pt x="432" y="209"/>
                    </a:lnTo>
                    <a:lnTo>
                      <a:pt x="435" y="210"/>
                    </a:lnTo>
                    <a:lnTo>
                      <a:pt x="600" y="210"/>
                    </a:lnTo>
                    <a:lnTo>
                      <a:pt x="600" y="3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17" name="Freeform 291">
                <a:extLst>
                  <a:ext uri="{FF2B5EF4-FFF2-40B4-BE49-F238E27FC236}">
                    <a16:creationId xmlns:a16="http://schemas.microsoft.com/office/drawing/2014/main" id="{AA5A704E-C3B8-4595-9712-AB53E89C7362}"/>
                  </a:ext>
                </a:extLst>
              </p:cNvPr>
              <p:cNvSpPr>
                <a:spLocks noEditPoints="1"/>
              </p:cNvSpPr>
              <p:nvPr/>
            </p:nvSpPr>
            <p:spPr bwMode="auto">
              <a:xfrm>
                <a:off x="8883649" y="3792535"/>
                <a:ext cx="142875" cy="142875"/>
              </a:xfrm>
              <a:custGeom>
                <a:avLst/>
                <a:gdLst>
                  <a:gd name="T0" fmla="*/ 333 w 448"/>
                  <a:gd name="T1" fmla="*/ 343 h 451"/>
                  <a:gd name="T2" fmla="*/ 302 w 448"/>
                  <a:gd name="T3" fmla="*/ 362 h 451"/>
                  <a:gd name="T4" fmla="*/ 269 w 448"/>
                  <a:gd name="T5" fmla="*/ 380 h 451"/>
                  <a:gd name="T6" fmla="*/ 182 w 448"/>
                  <a:gd name="T7" fmla="*/ 421 h 451"/>
                  <a:gd name="T8" fmla="*/ 177 w 448"/>
                  <a:gd name="T9" fmla="*/ 377 h 451"/>
                  <a:gd name="T10" fmla="*/ 134 w 448"/>
                  <a:gd name="T11" fmla="*/ 354 h 451"/>
                  <a:gd name="T12" fmla="*/ 110 w 448"/>
                  <a:gd name="T13" fmla="*/ 343 h 451"/>
                  <a:gd name="T14" fmla="*/ 63 w 448"/>
                  <a:gd name="T15" fmla="*/ 272 h 451"/>
                  <a:gd name="T16" fmla="*/ 71 w 448"/>
                  <a:gd name="T17" fmla="*/ 257 h 451"/>
                  <a:gd name="T18" fmla="*/ 71 w 448"/>
                  <a:gd name="T19" fmla="*/ 200 h 451"/>
                  <a:gd name="T20" fmla="*/ 63 w 448"/>
                  <a:gd name="T21" fmla="*/ 183 h 451"/>
                  <a:gd name="T22" fmla="*/ 110 w 448"/>
                  <a:gd name="T23" fmla="*/ 114 h 451"/>
                  <a:gd name="T24" fmla="*/ 134 w 448"/>
                  <a:gd name="T25" fmla="*/ 102 h 451"/>
                  <a:gd name="T26" fmla="*/ 177 w 448"/>
                  <a:gd name="T27" fmla="*/ 79 h 451"/>
                  <a:gd name="T28" fmla="*/ 182 w 448"/>
                  <a:gd name="T29" fmla="*/ 30 h 451"/>
                  <a:gd name="T30" fmla="*/ 269 w 448"/>
                  <a:gd name="T31" fmla="*/ 76 h 451"/>
                  <a:gd name="T32" fmla="*/ 302 w 448"/>
                  <a:gd name="T33" fmla="*/ 94 h 451"/>
                  <a:gd name="T34" fmla="*/ 333 w 448"/>
                  <a:gd name="T35" fmla="*/ 114 h 451"/>
                  <a:gd name="T36" fmla="*/ 412 w 448"/>
                  <a:gd name="T37" fmla="*/ 167 h 451"/>
                  <a:gd name="T38" fmla="*/ 376 w 448"/>
                  <a:gd name="T39" fmla="*/ 196 h 451"/>
                  <a:gd name="T40" fmla="*/ 378 w 448"/>
                  <a:gd name="T41" fmla="*/ 242 h 451"/>
                  <a:gd name="T42" fmla="*/ 380 w 448"/>
                  <a:gd name="T43" fmla="*/ 270 h 451"/>
                  <a:gd name="T44" fmla="*/ 440 w 448"/>
                  <a:gd name="T45" fmla="*/ 271 h 451"/>
                  <a:gd name="T46" fmla="*/ 409 w 448"/>
                  <a:gd name="T47" fmla="*/ 217 h 451"/>
                  <a:gd name="T48" fmla="*/ 444 w 448"/>
                  <a:gd name="T49" fmla="*/ 182 h 451"/>
                  <a:gd name="T50" fmla="*/ 448 w 448"/>
                  <a:gd name="T51" fmla="*/ 171 h 451"/>
                  <a:gd name="T52" fmla="*/ 387 w 448"/>
                  <a:gd name="T53" fmla="*/ 65 h 451"/>
                  <a:gd name="T54" fmla="*/ 377 w 448"/>
                  <a:gd name="T55" fmla="*/ 60 h 451"/>
                  <a:gd name="T56" fmla="*/ 336 w 448"/>
                  <a:gd name="T57" fmla="*/ 80 h 451"/>
                  <a:gd name="T58" fmla="*/ 296 w 448"/>
                  <a:gd name="T59" fmla="*/ 58 h 451"/>
                  <a:gd name="T60" fmla="*/ 293 w 448"/>
                  <a:gd name="T61" fmla="*/ 8 h 451"/>
                  <a:gd name="T62" fmla="*/ 284 w 448"/>
                  <a:gd name="T63" fmla="*/ 1 h 451"/>
                  <a:gd name="T64" fmla="*/ 162 w 448"/>
                  <a:gd name="T65" fmla="*/ 1 h 451"/>
                  <a:gd name="T66" fmla="*/ 153 w 448"/>
                  <a:gd name="T67" fmla="*/ 10 h 451"/>
                  <a:gd name="T68" fmla="*/ 143 w 448"/>
                  <a:gd name="T69" fmla="*/ 61 h 451"/>
                  <a:gd name="T70" fmla="*/ 79 w 448"/>
                  <a:gd name="T71" fmla="*/ 62 h 451"/>
                  <a:gd name="T72" fmla="*/ 68 w 448"/>
                  <a:gd name="T73" fmla="*/ 60 h 451"/>
                  <a:gd name="T74" fmla="*/ 59 w 448"/>
                  <a:gd name="T75" fmla="*/ 68 h 451"/>
                  <a:gd name="T76" fmla="*/ 0 w 448"/>
                  <a:gd name="T77" fmla="*/ 175 h 451"/>
                  <a:gd name="T78" fmla="*/ 5 w 448"/>
                  <a:gd name="T79" fmla="*/ 185 h 451"/>
                  <a:gd name="T80" fmla="*/ 38 w 448"/>
                  <a:gd name="T81" fmla="*/ 229 h 451"/>
                  <a:gd name="T82" fmla="*/ 5 w 448"/>
                  <a:gd name="T83" fmla="*/ 272 h 451"/>
                  <a:gd name="T84" fmla="*/ 0 w 448"/>
                  <a:gd name="T85" fmla="*/ 282 h 451"/>
                  <a:gd name="T86" fmla="*/ 59 w 448"/>
                  <a:gd name="T87" fmla="*/ 390 h 451"/>
                  <a:gd name="T88" fmla="*/ 68 w 448"/>
                  <a:gd name="T89" fmla="*/ 396 h 451"/>
                  <a:gd name="T90" fmla="*/ 79 w 448"/>
                  <a:gd name="T91" fmla="*/ 394 h 451"/>
                  <a:gd name="T92" fmla="*/ 143 w 448"/>
                  <a:gd name="T93" fmla="*/ 394 h 451"/>
                  <a:gd name="T94" fmla="*/ 153 w 448"/>
                  <a:gd name="T95" fmla="*/ 442 h 451"/>
                  <a:gd name="T96" fmla="*/ 162 w 448"/>
                  <a:gd name="T97" fmla="*/ 450 h 451"/>
                  <a:gd name="T98" fmla="*/ 284 w 448"/>
                  <a:gd name="T99" fmla="*/ 451 h 451"/>
                  <a:gd name="T100" fmla="*/ 293 w 448"/>
                  <a:gd name="T101" fmla="*/ 444 h 451"/>
                  <a:gd name="T102" fmla="*/ 296 w 448"/>
                  <a:gd name="T103" fmla="*/ 398 h 451"/>
                  <a:gd name="T104" fmla="*/ 336 w 448"/>
                  <a:gd name="T105" fmla="*/ 376 h 451"/>
                  <a:gd name="T106" fmla="*/ 377 w 448"/>
                  <a:gd name="T107" fmla="*/ 396 h 451"/>
                  <a:gd name="T108" fmla="*/ 387 w 448"/>
                  <a:gd name="T109" fmla="*/ 392 h 451"/>
                  <a:gd name="T110" fmla="*/ 448 w 448"/>
                  <a:gd name="T111" fmla="*/ 285 h 451"/>
                  <a:gd name="T112" fmla="*/ 444 w 448"/>
                  <a:gd name="T113" fmla="*/ 27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8" h="451">
                    <a:moveTo>
                      <a:pt x="370" y="361"/>
                    </a:moveTo>
                    <a:lnTo>
                      <a:pt x="342" y="345"/>
                    </a:lnTo>
                    <a:lnTo>
                      <a:pt x="337" y="343"/>
                    </a:lnTo>
                    <a:lnTo>
                      <a:pt x="333" y="343"/>
                    </a:lnTo>
                    <a:lnTo>
                      <a:pt x="329" y="344"/>
                    </a:lnTo>
                    <a:lnTo>
                      <a:pt x="324" y="346"/>
                    </a:lnTo>
                    <a:lnTo>
                      <a:pt x="314" y="354"/>
                    </a:lnTo>
                    <a:lnTo>
                      <a:pt x="302" y="362"/>
                    </a:lnTo>
                    <a:lnTo>
                      <a:pt x="289" y="369"/>
                    </a:lnTo>
                    <a:lnTo>
                      <a:pt x="275" y="375"/>
                    </a:lnTo>
                    <a:lnTo>
                      <a:pt x="272" y="377"/>
                    </a:lnTo>
                    <a:lnTo>
                      <a:pt x="269" y="380"/>
                    </a:lnTo>
                    <a:lnTo>
                      <a:pt x="267" y="384"/>
                    </a:lnTo>
                    <a:lnTo>
                      <a:pt x="266" y="390"/>
                    </a:lnTo>
                    <a:lnTo>
                      <a:pt x="266" y="421"/>
                    </a:lnTo>
                    <a:lnTo>
                      <a:pt x="182" y="421"/>
                    </a:lnTo>
                    <a:lnTo>
                      <a:pt x="182" y="390"/>
                    </a:lnTo>
                    <a:lnTo>
                      <a:pt x="182" y="384"/>
                    </a:lnTo>
                    <a:lnTo>
                      <a:pt x="180" y="380"/>
                    </a:lnTo>
                    <a:lnTo>
                      <a:pt x="177" y="377"/>
                    </a:lnTo>
                    <a:lnTo>
                      <a:pt x="173" y="375"/>
                    </a:lnTo>
                    <a:lnTo>
                      <a:pt x="159" y="369"/>
                    </a:lnTo>
                    <a:lnTo>
                      <a:pt x="146" y="362"/>
                    </a:lnTo>
                    <a:lnTo>
                      <a:pt x="134" y="354"/>
                    </a:lnTo>
                    <a:lnTo>
                      <a:pt x="123" y="346"/>
                    </a:lnTo>
                    <a:lnTo>
                      <a:pt x="119" y="344"/>
                    </a:lnTo>
                    <a:lnTo>
                      <a:pt x="115" y="343"/>
                    </a:lnTo>
                    <a:lnTo>
                      <a:pt x="110" y="343"/>
                    </a:lnTo>
                    <a:lnTo>
                      <a:pt x="106" y="345"/>
                    </a:lnTo>
                    <a:lnTo>
                      <a:pt x="77" y="361"/>
                    </a:lnTo>
                    <a:lnTo>
                      <a:pt x="36" y="289"/>
                    </a:lnTo>
                    <a:lnTo>
                      <a:pt x="63" y="272"/>
                    </a:lnTo>
                    <a:lnTo>
                      <a:pt x="68" y="270"/>
                    </a:lnTo>
                    <a:lnTo>
                      <a:pt x="70" y="266"/>
                    </a:lnTo>
                    <a:lnTo>
                      <a:pt x="71" y="261"/>
                    </a:lnTo>
                    <a:lnTo>
                      <a:pt x="71" y="257"/>
                    </a:lnTo>
                    <a:lnTo>
                      <a:pt x="69" y="242"/>
                    </a:lnTo>
                    <a:lnTo>
                      <a:pt x="69" y="229"/>
                    </a:lnTo>
                    <a:lnTo>
                      <a:pt x="69" y="214"/>
                    </a:lnTo>
                    <a:lnTo>
                      <a:pt x="71" y="200"/>
                    </a:lnTo>
                    <a:lnTo>
                      <a:pt x="71" y="196"/>
                    </a:lnTo>
                    <a:lnTo>
                      <a:pt x="70" y="191"/>
                    </a:lnTo>
                    <a:lnTo>
                      <a:pt x="68" y="186"/>
                    </a:lnTo>
                    <a:lnTo>
                      <a:pt x="63" y="183"/>
                    </a:lnTo>
                    <a:lnTo>
                      <a:pt x="36" y="167"/>
                    </a:lnTo>
                    <a:lnTo>
                      <a:pt x="77" y="95"/>
                    </a:lnTo>
                    <a:lnTo>
                      <a:pt x="106" y="111"/>
                    </a:lnTo>
                    <a:lnTo>
                      <a:pt x="110" y="114"/>
                    </a:lnTo>
                    <a:lnTo>
                      <a:pt x="115" y="114"/>
                    </a:lnTo>
                    <a:lnTo>
                      <a:pt x="119" y="113"/>
                    </a:lnTo>
                    <a:lnTo>
                      <a:pt x="123" y="110"/>
                    </a:lnTo>
                    <a:lnTo>
                      <a:pt x="134" y="102"/>
                    </a:lnTo>
                    <a:lnTo>
                      <a:pt x="146" y="94"/>
                    </a:lnTo>
                    <a:lnTo>
                      <a:pt x="159" y="88"/>
                    </a:lnTo>
                    <a:lnTo>
                      <a:pt x="173" y="81"/>
                    </a:lnTo>
                    <a:lnTo>
                      <a:pt x="177" y="79"/>
                    </a:lnTo>
                    <a:lnTo>
                      <a:pt x="180" y="76"/>
                    </a:lnTo>
                    <a:lnTo>
                      <a:pt x="182" y="73"/>
                    </a:lnTo>
                    <a:lnTo>
                      <a:pt x="182" y="68"/>
                    </a:lnTo>
                    <a:lnTo>
                      <a:pt x="182" y="30"/>
                    </a:lnTo>
                    <a:lnTo>
                      <a:pt x="266" y="30"/>
                    </a:lnTo>
                    <a:lnTo>
                      <a:pt x="266" y="68"/>
                    </a:lnTo>
                    <a:lnTo>
                      <a:pt x="267" y="73"/>
                    </a:lnTo>
                    <a:lnTo>
                      <a:pt x="269" y="76"/>
                    </a:lnTo>
                    <a:lnTo>
                      <a:pt x="272" y="79"/>
                    </a:lnTo>
                    <a:lnTo>
                      <a:pt x="275" y="81"/>
                    </a:lnTo>
                    <a:lnTo>
                      <a:pt x="289" y="88"/>
                    </a:lnTo>
                    <a:lnTo>
                      <a:pt x="302" y="94"/>
                    </a:lnTo>
                    <a:lnTo>
                      <a:pt x="314" y="102"/>
                    </a:lnTo>
                    <a:lnTo>
                      <a:pt x="324" y="110"/>
                    </a:lnTo>
                    <a:lnTo>
                      <a:pt x="329" y="113"/>
                    </a:lnTo>
                    <a:lnTo>
                      <a:pt x="333" y="114"/>
                    </a:lnTo>
                    <a:lnTo>
                      <a:pt x="337" y="114"/>
                    </a:lnTo>
                    <a:lnTo>
                      <a:pt x="342" y="111"/>
                    </a:lnTo>
                    <a:lnTo>
                      <a:pt x="370" y="95"/>
                    </a:lnTo>
                    <a:lnTo>
                      <a:pt x="412" y="167"/>
                    </a:lnTo>
                    <a:lnTo>
                      <a:pt x="383" y="183"/>
                    </a:lnTo>
                    <a:lnTo>
                      <a:pt x="380" y="186"/>
                    </a:lnTo>
                    <a:lnTo>
                      <a:pt x="378" y="191"/>
                    </a:lnTo>
                    <a:lnTo>
                      <a:pt x="376" y="196"/>
                    </a:lnTo>
                    <a:lnTo>
                      <a:pt x="376" y="200"/>
                    </a:lnTo>
                    <a:lnTo>
                      <a:pt x="378" y="214"/>
                    </a:lnTo>
                    <a:lnTo>
                      <a:pt x="379" y="229"/>
                    </a:lnTo>
                    <a:lnTo>
                      <a:pt x="378" y="242"/>
                    </a:lnTo>
                    <a:lnTo>
                      <a:pt x="376" y="257"/>
                    </a:lnTo>
                    <a:lnTo>
                      <a:pt x="376" y="261"/>
                    </a:lnTo>
                    <a:lnTo>
                      <a:pt x="378" y="266"/>
                    </a:lnTo>
                    <a:lnTo>
                      <a:pt x="380" y="270"/>
                    </a:lnTo>
                    <a:lnTo>
                      <a:pt x="383" y="272"/>
                    </a:lnTo>
                    <a:lnTo>
                      <a:pt x="412" y="289"/>
                    </a:lnTo>
                    <a:lnTo>
                      <a:pt x="370" y="361"/>
                    </a:lnTo>
                    <a:close/>
                    <a:moveTo>
                      <a:pt x="440" y="271"/>
                    </a:moveTo>
                    <a:lnTo>
                      <a:pt x="408" y="252"/>
                    </a:lnTo>
                    <a:lnTo>
                      <a:pt x="409" y="240"/>
                    </a:lnTo>
                    <a:lnTo>
                      <a:pt x="409" y="229"/>
                    </a:lnTo>
                    <a:lnTo>
                      <a:pt x="409" y="217"/>
                    </a:lnTo>
                    <a:lnTo>
                      <a:pt x="408" y="205"/>
                    </a:lnTo>
                    <a:lnTo>
                      <a:pt x="440" y="186"/>
                    </a:lnTo>
                    <a:lnTo>
                      <a:pt x="442" y="185"/>
                    </a:lnTo>
                    <a:lnTo>
                      <a:pt x="444" y="182"/>
                    </a:lnTo>
                    <a:lnTo>
                      <a:pt x="446" y="180"/>
                    </a:lnTo>
                    <a:lnTo>
                      <a:pt x="446" y="178"/>
                    </a:lnTo>
                    <a:lnTo>
                      <a:pt x="448" y="175"/>
                    </a:lnTo>
                    <a:lnTo>
                      <a:pt x="448" y="171"/>
                    </a:lnTo>
                    <a:lnTo>
                      <a:pt x="446" y="168"/>
                    </a:lnTo>
                    <a:lnTo>
                      <a:pt x="445" y="166"/>
                    </a:lnTo>
                    <a:lnTo>
                      <a:pt x="389" y="68"/>
                    </a:lnTo>
                    <a:lnTo>
                      <a:pt x="387" y="65"/>
                    </a:lnTo>
                    <a:lnTo>
                      <a:pt x="384" y="63"/>
                    </a:lnTo>
                    <a:lnTo>
                      <a:pt x="382" y="61"/>
                    </a:lnTo>
                    <a:lnTo>
                      <a:pt x="379" y="60"/>
                    </a:lnTo>
                    <a:lnTo>
                      <a:pt x="377" y="60"/>
                    </a:lnTo>
                    <a:lnTo>
                      <a:pt x="374" y="60"/>
                    </a:lnTo>
                    <a:lnTo>
                      <a:pt x="370" y="61"/>
                    </a:lnTo>
                    <a:lnTo>
                      <a:pt x="368" y="62"/>
                    </a:lnTo>
                    <a:lnTo>
                      <a:pt x="336" y="80"/>
                    </a:lnTo>
                    <a:lnTo>
                      <a:pt x="327" y="74"/>
                    </a:lnTo>
                    <a:lnTo>
                      <a:pt x="317" y="68"/>
                    </a:lnTo>
                    <a:lnTo>
                      <a:pt x="306" y="62"/>
                    </a:lnTo>
                    <a:lnTo>
                      <a:pt x="296" y="58"/>
                    </a:lnTo>
                    <a:lnTo>
                      <a:pt x="296" y="15"/>
                    </a:lnTo>
                    <a:lnTo>
                      <a:pt x="296" y="13"/>
                    </a:lnTo>
                    <a:lnTo>
                      <a:pt x="295" y="10"/>
                    </a:lnTo>
                    <a:lnTo>
                      <a:pt x="293" y="8"/>
                    </a:lnTo>
                    <a:lnTo>
                      <a:pt x="291" y="5"/>
                    </a:lnTo>
                    <a:lnTo>
                      <a:pt x="289" y="3"/>
                    </a:lnTo>
                    <a:lnTo>
                      <a:pt x="287" y="1"/>
                    </a:lnTo>
                    <a:lnTo>
                      <a:pt x="284" y="1"/>
                    </a:lnTo>
                    <a:lnTo>
                      <a:pt x="281" y="0"/>
                    </a:lnTo>
                    <a:lnTo>
                      <a:pt x="167" y="0"/>
                    </a:lnTo>
                    <a:lnTo>
                      <a:pt x="164" y="1"/>
                    </a:lnTo>
                    <a:lnTo>
                      <a:pt x="162" y="1"/>
                    </a:lnTo>
                    <a:lnTo>
                      <a:pt x="159" y="3"/>
                    </a:lnTo>
                    <a:lnTo>
                      <a:pt x="156" y="5"/>
                    </a:lnTo>
                    <a:lnTo>
                      <a:pt x="155" y="8"/>
                    </a:lnTo>
                    <a:lnTo>
                      <a:pt x="153" y="10"/>
                    </a:lnTo>
                    <a:lnTo>
                      <a:pt x="152" y="13"/>
                    </a:lnTo>
                    <a:lnTo>
                      <a:pt x="152" y="15"/>
                    </a:lnTo>
                    <a:lnTo>
                      <a:pt x="152" y="58"/>
                    </a:lnTo>
                    <a:lnTo>
                      <a:pt x="143" y="61"/>
                    </a:lnTo>
                    <a:lnTo>
                      <a:pt x="133" y="66"/>
                    </a:lnTo>
                    <a:lnTo>
                      <a:pt x="122" y="73"/>
                    </a:lnTo>
                    <a:lnTo>
                      <a:pt x="112" y="80"/>
                    </a:lnTo>
                    <a:lnTo>
                      <a:pt x="79" y="62"/>
                    </a:lnTo>
                    <a:lnTo>
                      <a:pt x="76" y="61"/>
                    </a:lnTo>
                    <a:lnTo>
                      <a:pt x="74" y="60"/>
                    </a:lnTo>
                    <a:lnTo>
                      <a:pt x="71" y="60"/>
                    </a:lnTo>
                    <a:lnTo>
                      <a:pt x="68" y="60"/>
                    </a:lnTo>
                    <a:lnTo>
                      <a:pt x="66" y="61"/>
                    </a:lnTo>
                    <a:lnTo>
                      <a:pt x="62" y="63"/>
                    </a:lnTo>
                    <a:lnTo>
                      <a:pt x="60" y="65"/>
                    </a:lnTo>
                    <a:lnTo>
                      <a:pt x="59" y="68"/>
                    </a:lnTo>
                    <a:lnTo>
                      <a:pt x="2" y="166"/>
                    </a:lnTo>
                    <a:lnTo>
                      <a:pt x="0" y="168"/>
                    </a:lnTo>
                    <a:lnTo>
                      <a:pt x="0" y="171"/>
                    </a:lnTo>
                    <a:lnTo>
                      <a:pt x="0" y="175"/>
                    </a:lnTo>
                    <a:lnTo>
                      <a:pt x="0" y="178"/>
                    </a:lnTo>
                    <a:lnTo>
                      <a:pt x="1" y="180"/>
                    </a:lnTo>
                    <a:lnTo>
                      <a:pt x="2" y="182"/>
                    </a:lnTo>
                    <a:lnTo>
                      <a:pt x="5" y="185"/>
                    </a:lnTo>
                    <a:lnTo>
                      <a:pt x="8" y="186"/>
                    </a:lnTo>
                    <a:lnTo>
                      <a:pt x="40" y="205"/>
                    </a:lnTo>
                    <a:lnTo>
                      <a:pt x="39" y="217"/>
                    </a:lnTo>
                    <a:lnTo>
                      <a:pt x="38" y="229"/>
                    </a:lnTo>
                    <a:lnTo>
                      <a:pt x="39" y="240"/>
                    </a:lnTo>
                    <a:lnTo>
                      <a:pt x="40" y="252"/>
                    </a:lnTo>
                    <a:lnTo>
                      <a:pt x="8" y="271"/>
                    </a:lnTo>
                    <a:lnTo>
                      <a:pt x="5" y="272"/>
                    </a:lnTo>
                    <a:lnTo>
                      <a:pt x="2" y="274"/>
                    </a:lnTo>
                    <a:lnTo>
                      <a:pt x="1" y="276"/>
                    </a:lnTo>
                    <a:lnTo>
                      <a:pt x="0" y="278"/>
                    </a:lnTo>
                    <a:lnTo>
                      <a:pt x="0" y="282"/>
                    </a:lnTo>
                    <a:lnTo>
                      <a:pt x="0" y="285"/>
                    </a:lnTo>
                    <a:lnTo>
                      <a:pt x="0" y="287"/>
                    </a:lnTo>
                    <a:lnTo>
                      <a:pt x="1" y="290"/>
                    </a:lnTo>
                    <a:lnTo>
                      <a:pt x="59" y="390"/>
                    </a:lnTo>
                    <a:lnTo>
                      <a:pt x="60" y="392"/>
                    </a:lnTo>
                    <a:lnTo>
                      <a:pt x="62" y="394"/>
                    </a:lnTo>
                    <a:lnTo>
                      <a:pt x="66" y="395"/>
                    </a:lnTo>
                    <a:lnTo>
                      <a:pt x="68" y="396"/>
                    </a:lnTo>
                    <a:lnTo>
                      <a:pt x="71" y="396"/>
                    </a:lnTo>
                    <a:lnTo>
                      <a:pt x="73" y="396"/>
                    </a:lnTo>
                    <a:lnTo>
                      <a:pt x="76" y="395"/>
                    </a:lnTo>
                    <a:lnTo>
                      <a:pt x="79" y="394"/>
                    </a:lnTo>
                    <a:lnTo>
                      <a:pt x="112" y="376"/>
                    </a:lnTo>
                    <a:lnTo>
                      <a:pt x="122" y="383"/>
                    </a:lnTo>
                    <a:lnTo>
                      <a:pt x="133" y="390"/>
                    </a:lnTo>
                    <a:lnTo>
                      <a:pt x="143" y="394"/>
                    </a:lnTo>
                    <a:lnTo>
                      <a:pt x="152" y="398"/>
                    </a:lnTo>
                    <a:lnTo>
                      <a:pt x="152" y="436"/>
                    </a:lnTo>
                    <a:lnTo>
                      <a:pt x="152" y="439"/>
                    </a:lnTo>
                    <a:lnTo>
                      <a:pt x="153" y="442"/>
                    </a:lnTo>
                    <a:lnTo>
                      <a:pt x="155" y="444"/>
                    </a:lnTo>
                    <a:lnTo>
                      <a:pt x="156" y="446"/>
                    </a:lnTo>
                    <a:lnTo>
                      <a:pt x="159" y="449"/>
                    </a:lnTo>
                    <a:lnTo>
                      <a:pt x="162" y="450"/>
                    </a:lnTo>
                    <a:lnTo>
                      <a:pt x="164" y="451"/>
                    </a:lnTo>
                    <a:lnTo>
                      <a:pt x="167" y="451"/>
                    </a:lnTo>
                    <a:lnTo>
                      <a:pt x="281" y="451"/>
                    </a:lnTo>
                    <a:lnTo>
                      <a:pt x="284" y="451"/>
                    </a:lnTo>
                    <a:lnTo>
                      <a:pt x="287" y="450"/>
                    </a:lnTo>
                    <a:lnTo>
                      <a:pt x="289" y="449"/>
                    </a:lnTo>
                    <a:lnTo>
                      <a:pt x="291" y="446"/>
                    </a:lnTo>
                    <a:lnTo>
                      <a:pt x="293" y="444"/>
                    </a:lnTo>
                    <a:lnTo>
                      <a:pt x="295" y="442"/>
                    </a:lnTo>
                    <a:lnTo>
                      <a:pt x="296" y="439"/>
                    </a:lnTo>
                    <a:lnTo>
                      <a:pt x="296" y="436"/>
                    </a:lnTo>
                    <a:lnTo>
                      <a:pt x="296" y="398"/>
                    </a:lnTo>
                    <a:lnTo>
                      <a:pt x="306" y="394"/>
                    </a:lnTo>
                    <a:lnTo>
                      <a:pt x="317" y="389"/>
                    </a:lnTo>
                    <a:lnTo>
                      <a:pt x="327" y="382"/>
                    </a:lnTo>
                    <a:lnTo>
                      <a:pt x="336" y="376"/>
                    </a:lnTo>
                    <a:lnTo>
                      <a:pt x="368" y="394"/>
                    </a:lnTo>
                    <a:lnTo>
                      <a:pt x="370" y="396"/>
                    </a:lnTo>
                    <a:lnTo>
                      <a:pt x="374" y="396"/>
                    </a:lnTo>
                    <a:lnTo>
                      <a:pt x="377" y="396"/>
                    </a:lnTo>
                    <a:lnTo>
                      <a:pt x="380" y="395"/>
                    </a:lnTo>
                    <a:lnTo>
                      <a:pt x="382" y="395"/>
                    </a:lnTo>
                    <a:lnTo>
                      <a:pt x="384" y="394"/>
                    </a:lnTo>
                    <a:lnTo>
                      <a:pt x="387" y="392"/>
                    </a:lnTo>
                    <a:lnTo>
                      <a:pt x="389" y="390"/>
                    </a:lnTo>
                    <a:lnTo>
                      <a:pt x="445" y="290"/>
                    </a:lnTo>
                    <a:lnTo>
                      <a:pt x="446" y="287"/>
                    </a:lnTo>
                    <a:lnTo>
                      <a:pt x="448" y="285"/>
                    </a:lnTo>
                    <a:lnTo>
                      <a:pt x="448" y="282"/>
                    </a:lnTo>
                    <a:lnTo>
                      <a:pt x="448" y="278"/>
                    </a:lnTo>
                    <a:lnTo>
                      <a:pt x="446" y="276"/>
                    </a:lnTo>
                    <a:lnTo>
                      <a:pt x="444" y="274"/>
                    </a:lnTo>
                    <a:lnTo>
                      <a:pt x="442" y="272"/>
                    </a:lnTo>
                    <a:lnTo>
                      <a:pt x="44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18" name="Freeform 292">
                <a:extLst>
                  <a:ext uri="{FF2B5EF4-FFF2-40B4-BE49-F238E27FC236}">
                    <a16:creationId xmlns:a16="http://schemas.microsoft.com/office/drawing/2014/main" id="{2E494804-1AF1-47D3-9BAB-508DCABB57BB}"/>
                  </a:ext>
                </a:extLst>
              </p:cNvPr>
              <p:cNvSpPr>
                <a:spLocks noEditPoints="1"/>
              </p:cNvSpPr>
              <p:nvPr/>
            </p:nvSpPr>
            <p:spPr bwMode="auto">
              <a:xfrm>
                <a:off x="8926513" y="3836988"/>
                <a:ext cx="57150" cy="57150"/>
              </a:xfrm>
              <a:custGeom>
                <a:avLst/>
                <a:gdLst>
                  <a:gd name="T0" fmla="*/ 77 w 180"/>
                  <a:gd name="T1" fmla="*/ 150 h 181"/>
                  <a:gd name="T2" fmla="*/ 61 w 180"/>
                  <a:gd name="T3" fmla="*/ 144 h 181"/>
                  <a:gd name="T4" fmla="*/ 47 w 180"/>
                  <a:gd name="T5" fmla="*/ 133 h 181"/>
                  <a:gd name="T6" fmla="*/ 36 w 180"/>
                  <a:gd name="T7" fmla="*/ 119 h 181"/>
                  <a:gd name="T8" fmla="*/ 31 w 180"/>
                  <a:gd name="T9" fmla="*/ 103 h 181"/>
                  <a:gd name="T10" fmla="*/ 30 w 180"/>
                  <a:gd name="T11" fmla="*/ 85 h 181"/>
                  <a:gd name="T12" fmla="*/ 34 w 180"/>
                  <a:gd name="T13" fmla="*/ 68 h 181"/>
                  <a:gd name="T14" fmla="*/ 43 w 180"/>
                  <a:gd name="T15" fmla="*/ 53 h 181"/>
                  <a:gd name="T16" fmla="*/ 56 w 180"/>
                  <a:gd name="T17" fmla="*/ 41 h 181"/>
                  <a:gd name="T18" fmla="*/ 72 w 180"/>
                  <a:gd name="T19" fmla="*/ 33 h 181"/>
                  <a:gd name="T20" fmla="*/ 90 w 180"/>
                  <a:gd name="T21" fmla="*/ 30 h 181"/>
                  <a:gd name="T22" fmla="*/ 107 w 180"/>
                  <a:gd name="T23" fmla="*/ 33 h 181"/>
                  <a:gd name="T24" fmla="*/ 123 w 180"/>
                  <a:gd name="T25" fmla="*/ 41 h 181"/>
                  <a:gd name="T26" fmla="*/ 136 w 180"/>
                  <a:gd name="T27" fmla="*/ 53 h 181"/>
                  <a:gd name="T28" fmla="*/ 144 w 180"/>
                  <a:gd name="T29" fmla="*/ 68 h 181"/>
                  <a:gd name="T30" fmla="*/ 150 w 180"/>
                  <a:gd name="T31" fmla="*/ 85 h 181"/>
                  <a:gd name="T32" fmla="*/ 149 w 180"/>
                  <a:gd name="T33" fmla="*/ 103 h 181"/>
                  <a:gd name="T34" fmla="*/ 142 w 180"/>
                  <a:gd name="T35" fmla="*/ 119 h 181"/>
                  <a:gd name="T36" fmla="*/ 132 w 180"/>
                  <a:gd name="T37" fmla="*/ 133 h 181"/>
                  <a:gd name="T38" fmla="*/ 118 w 180"/>
                  <a:gd name="T39" fmla="*/ 144 h 181"/>
                  <a:gd name="T40" fmla="*/ 102 w 180"/>
                  <a:gd name="T41" fmla="*/ 150 h 181"/>
                  <a:gd name="T42" fmla="*/ 90 w 180"/>
                  <a:gd name="T43" fmla="*/ 0 h 181"/>
                  <a:gd name="T44" fmla="*/ 63 w 180"/>
                  <a:gd name="T45" fmla="*/ 4 h 181"/>
                  <a:gd name="T46" fmla="*/ 40 w 180"/>
                  <a:gd name="T47" fmla="*/ 16 h 181"/>
                  <a:gd name="T48" fmla="*/ 20 w 180"/>
                  <a:gd name="T49" fmla="*/ 33 h 181"/>
                  <a:gd name="T50" fmla="*/ 6 w 180"/>
                  <a:gd name="T51" fmla="*/ 56 h 181"/>
                  <a:gd name="T52" fmla="*/ 0 w 180"/>
                  <a:gd name="T53" fmla="*/ 82 h 181"/>
                  <a:gd name="T54" fmla="*/ 1 w 180"/>
                  <a:gd name="T55" fmla="*/ 108 h 181"/>
                  <a:gd name="T56" fmla="*/ 11 w 180"/>
                  <a:gd name="T57" fmla="*/ 134 h 181"/>
                  <a:gd name="T58" fmla="*/ 26 w 180"/>
                  <a:gd name="T59" fmla="*/ 154 h 181"/>
                  <a:gd name="T60" fmla="*/ 47 w 180"/>
                  <a:gd name="T61" fmla="*/ 170 h 181"/>
                  <a:gd name="T62" fmla="*/ 72 w 180"/>
                  <a:gd name="T63" fmla="*/ 179 h 181"/>
                  <a:gd name="T64" fmla="*/ 98 w 180"/>
                  <a:gd name="T65" fmla="*/ 180 h 181"/>
                  <a:gd name="T66" fmla="*/ 124 w 180"/>
                  <a:gd name="T67" fmla="*/ 174 h 181"/>
                  <a:gd name="T68" fmla="*/ 147 w 180"/>
                  <a:gd name="T69" fmla="*/ 160 h 181"/>
                  <a:gd name="T70" fmla="*/ 165 w 180"/>
                  <a:gd name="T71" fmla="*/ 141 h 181"/>
                  <a:gd name="T72" fmla="*/ 176 w 180"/>
                  <a:gd name="T73" fmla="*/ 118 h 181"/>
                  <a:gd name="T74" fmla="*/ 180 w 180"/>
                  <a:gd name="T75" fmla="*/ 91 h 181"/>
                  <a:gd name="T76" fmla="*/ 176 w 180"/>
                  <a:gd name="T77" fmla="*/ 64 h 181"/>
                  <a:gd name="T78" fmla="*/ 165 w 180"/>
                  <a:gd name="T79" fmla="*/ 41 h 181"/>
                  <a:gd name="T80" fmla="*/ 147 w 180"/>
                  <a:gd name="T81" fmla="*/ 22 h 181"/>
                  <a:gd name="T82" fmla="*/ 124 w 180"/>
                  <a:gd name="T83" fmla="*/ 8 h 181"/>
                  <a:gd name="T84" fmla="*/ 98 w 180"/>
                  <a:gd name="T85" fmla="*/ 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181">
                    <a:moveTo>
                      <a:pt x="90" y="151"/>
                    </a:moveTo>
                    <a:lnTo>
                      <a:pt x="83" y="150"/>
                    </a:lnTo>
                    <a:lnTo>
                      <a:pt x="77" y="150"/>
                    </a:lnTo>
                    <a:lnTo>
                      <a:pt x="72" y="148"/>
                    </a:lnTo>
                    <a:lnTo>
                      <a:pt x="66" y="146"/>
                    </a:lnTo>
                    <a:lnTo>
                      <a:pt x="61" y="144"/>
                    </a:lnTo>
                    <a:lnTo>
                      <a:pt x="56" y="140"/>
                    </a:lnTo>
                    <a:lnTo>
                      <a:pt x="51" y="137"/>
                    </a:lnTo>
                    <a:lnTo>
                      <a:pt x="47" y="133"/>
                    </a:lnTo>
                    <a:lnTo>
                      <a:pt x="43" y="129"/>
                    </a:lnTo>
                    <a:lnTo>
                      <a:pt x="40" y="124"/>
                    </a:lnTo>
                    <a:lnTo>
                      <a:pt x="36" y="119"/>
                    </a:lnTo>
                    <a:lnTo>
                      <a:pt x="34" y="114"/>
                    </a:lnTo>
                    <a:lnTo>
                      <a:pt x="32" y="108"/>
                    </a:lnTo>
                    <a:lnTo>
                      <a:pt x="31" y="103"/>
                    </a:lnTo>
                    <a:lnTo>
                      <a:pt x="30" y="97"/>
                    </a:lnTo>
                    <a:lnTo>
                      <a:pt x="30" y="91"/>
                    </a:lnTo>
                    <a:lnTo>
                      <a:pt x="30" y="85"/>
                    </a:lnTo>
                    <a:lnTo>
                      <a:pt x="31" y="78"/>
                    </a:lnTo>
                    <a:lnTo>
                      <a:pt x="32" y="73"/>
                    </a:lnTo>
                    <a:lnTo>
                      <a:pt x="34" y="68"/>
                    </a:lnTo>
                    <a:lnTo>
                      <a:pt x="36" y="62"/>
                    </a:lnTo>
                    <a:lnTo>
                      <a:pt x="40" y="57"/>
                    </a:lnTo>
                    <a:lnTo>
                      <a:pt x="43" y="53"/>
                    </a:lnTo>
                    <a:lnTo>
                      <a:pt x="47" y="48"/>
                    </a:lnTo>
                    <a:lnTo>
                      <a:pt x="51" y="44"/>
                    </a:lnTo>
                    <a:lnTo>
                      <a:pt x="56" y="41"/>
                    </a:lnTo>
                    <a:lnTo>
                      <a:pt x="61" y="38"/>
                    </a:lnTo>
                    <a:lnTo>
                      <a:pt x="66" y="36"/>
                    </a:lnTo>
                    <a:lnTo>
                      <a:pt x="72" y="33"/>
                    </a:lnTo>
                    <a:lnTo>
                      <a:pt x="77" y="32"/>
                    </a:lnTo>
                    <a:lnTo>
                      <a:pt x="83" y="31"/>
                    </a:lnTo>
                    <a:lnTo>
                      <a:pt x="90" y="30"/>
                    </a:lnTo>
                    <a:lnTo>
                      <a:pt x="95" y="31"/>
                    </a:lnTo>
                    <a:lnTo>
                      <a:pt x="102" y="32"/>
                    </a:lnTo>
                    <a:lnTo>
                      <a:pt x="107" y="33"/>
                    </a:lnTo>
                    <a:lnTo>
                      <a:pt x="113" y="36"/>
                    </a:lnTo>
                    <a:lnTo>
                      <a:pt x="118" y="38"/>
                    </a:lnTo>
                    <a:lnTo>
                      <a:pt x="123" y="41"/>
                    </a:lnTo>
                    <a:lnTo>
                      <a:pt x="127" y="44"/>
                    </a:lnTo>
                    <a:lnTo>
                      <a:pt x="132" y="48"/>
                    </a:lnTo>
                    <a:lnTo>
                      <a:pt x="136" y="53"/>
                    </a:lnTo>
                    <a:lnTo>
                      <a:pt x="139" y="57"/>
                    </a:lnTo>
                    <a:lnTo>
                      <a:pt x="142" y="62"/>
                    </a:lnTo>
                    <a:lnTo>
                      <a:pt x="144" y="68"/>
                    </a:lnTo>
                    <a:lnTo>
                      <a:pt x="147" y="73"/>
                    </a:lnTo>
                    <a:lnTo>
                      <a:pt x="149" y="78"/>
                    </a:lnTo>
                    <a:lnTo>
                      <a:pt x="150" y="85"/>
                    </a:lnTo>
                    <a:lnTo>
                      <a:pt x="150" y="91"/>
                    </a:lnTo>
                    <a:lnTo>
                      <a:pt x="150" y="97"/>
                    </a:lnTo>
                    <a:lnTo>
                      <a:pt x="149" y="103"/>
                    </a:lnTo>
                    <a:lnTo>
                      <a:pt x="147" y="108"/>
                    </a:lnTo>
                    <a:lnTo>
                      <a:pt x="144" y="114"/>
                    </a:lnTo>
                    <a:lnTo>
                      <a:pt x="142" y="119"/>
                    </a:lnTo>
                    <a:lnTo>
                      <a:pt x="139" y="124"/>
                    </a:lnTo>
                    <a:lnTo>
                      <a:pt x="136" y="129"/>
                    </a:lnTo>
                    <a:lnTo>
                      <a:pt x="132" y="133"/>
                    </a:lnTo>
                    <a:lnTo>
                      <a:pt x="127" y="137"/>
                    </a:lnTo>
                    <a:lnTo>
                      <a:pt x="123" y="140"/>
                    </a:lnTo>
                    <a:lnTo>
                      <a:pt x="118" y="144"/>
                    </a:lnTo>
                    <a:lnTo>
                      <a:pt x="113" y="146"/>
                    </a:lnTo>
                    <a:lnTo>
                      <a:pt x="107" y="148"/>
                    </a:lnTo>
                    <a:lnTo>
                      <a:pt x="102" y="150"/>
                    </a:lnTo>
                    <a:lnTo>
                      <a:pt x="95" y="150"/>
                    </a:lnTo>
                    <a:lnTo>
                      <a:pt x="90" y="151"/>
                    </a:lnTo>
                    <a:close/>
                    <a:moveTo>
                      <a:pt x="90" y="0"/>
                    </a:moveTo>
                    <a:lnTo>
                      <a:pt x="80" y="1"/>
                    </a:lnTo>
                    <a:lnTo>
                      <a:pt x="72" y="2"/>
                    </a:lnTo>
                    <a:lnTo>
                      <a:pt x="63" y="4"/>
                    </a:lnTo>
                    <a:lnTo>
                      <a:pt x="55" y="8"/>
                    </a:lnTo>
                    <a:lnTo>
                      <a:pt x="47" y="12"/>
                    </a:lnTo>
                    <a:lnTo>
                      <a:pt x="40" y="16"/>
                    </a:lnTo>
                    <a:lnTo>
                      <a:pt x="32" y="22"/>
                    </a:lnTo>
                    <a:lnTo>
                      <a:pt x="26" y="27"/>
                    </a:lnTo>
                    <a:lnTo>
                      <a:pt x="20" y="33"/>
                    </a:lnTo>
                    <a:lnTo>
                      <a:pt x="15" y="41"/>
                    </a:lnTo>
                    <a:lnTo>
                      <a:pt x="11" y="48"/>
                    </a:lnTo>
                    <a:lnTo>
                      <a:pt x="6" y="56"/>
                    </a:lnTo>
                    <a:lnTo>
                      <a:pt x="3" y="64"/>
                    </a:lnTo>
                    <a:lnTo>
                      <a:pt x="1" y="73"/>
                    </a:lnTo>
                    <a:lnTo>
                      <a:pt x="0" y="82"/>
                    </a:lnTo>
                    <a:lnTo>
                      <a:pt x="0" y="91"/>
                    </a:lnTo>
                    <a:lnTo>
                      <a:pt x="0" y="100"/>
                    </a:lnTo>
                    <a:lnTo>
                      <a:pt x="1" y="108"/>
                    </a:lnTo>
                    <a:lnTo>
                      <a:pt x="3" y="118"/>
                    </a:lnTo>
                    <a:lnTo>
                      <a:pt x="6" y="125"/>
                    </a:lnTo>
                    <a:lnTo>
                      <a:pt x="11" y="134"/>
                    </a:lnTo>
                    <a:lnTo>
                      <a:pt x="15" y="141"/>
                    </a:lnTo>
                    <a:lnTo>
                      <a:pt x="20" y="148"/>
                    </a:lnTo>
                    <a:lnTo>
                      <a:pt x="26" y="154"/>
                    </a:lnTo>
                    <a:lnTo>
                      <a:pt x="32" y="161"/>
                    </a:lnTo>
                    <a:lnTo>
                      <a:pt x="40" y="165"/>
                    </a:lnTo>
                    <a:lnTo>
                      <a:pt x="47" y="170"/>
                    </a:lnTo>
                    <a:lnTo>
                      <a:pt x="55" y="174"/>
                    </a:lnTo>
                    <a:lnTo>
                      <a:pt x="63" y="177"/>
                    </a:lnTo>
                    <a:lnTo>
                      <a:pt x="72" y="179"/>
                    </a:lnTo>
                    <a:lnTo>
                      <a:pt x="80" y="180"/>
                    </a:lnTo>
                    <a:lnTo>
                      <a:pt x="90" y="181"/>
                    </a:lnTo>
                    <a:lnTo>
                      <a:pt x="98" y="180"/>
                    </a:lnTo>
                    <a:lnTo>
                      <a:pt x="108" y="179"/>
                    </a:lnTo>
                    <a:lnTo>
                      <a:pt x="117" y="177"/>
                    </a:lnTo>
                    <a:lnTo>
                      <a:pt x="124" y="174"/>
                    </a:lnTo>
                    <a:lnTo>
                      <a:pt x="133" y="170"/>
                    </a:lnTo>
                    <a:lnTo>
                      <a:pt x="140" y="165"/>
                    </a:lnTo>
                    <a:lnTo>
                      <a:pt x="147" y="160"/>
                    </a:lnTo>
                    <a:lnTo>
                      <a:pt x="153" y="154"/>
                    </a:lnTo>
                    <a:lnTo>
                      <a:pt x="159" y="148"/>
                    </a:lnTo>
                    <a:lnTo>
                      <a:pt x="165" y="141"/>
                    </a:lnTo>
                    <a:lnTo>
                      <a:pt x="169" y="134"/>
                    </a:lnTo>
                    <a:lnTo>
                      <a:pt x="172" y="125"/>
                    </a:lnTo>
                    <a:lnTo>
                      <a:pt x="176" y="118"/>
                    </a:lnTo>
                    <a:lnTo>
                      <a:pt x="178" y="109"/>
                    </a:lnTo>
                    <a:lnTo>
                      <a:pt x="180" y="100"/>
                    </a:lnTo>
                    <a:lnTo>
                      <a:pt x="180" y="91"/>
                    </a:lnTo>
                    <a:lnTo>
                      <a:pt x="180" y="82"/>
                    </a:lnTo>
                    <a:lnTo>
                      <a:pt x="178" y="73"/>
                    </a:lnTo>
                    <a:lnTo>
                      <a:pt x="176" y="64"/>
                    </a:lnTo>
                    <a:lnTo>
                      <a:pt x="172" y="56"/>
                    </a:lnTo>
                    <a:lnTo>
                      <a:pt x="169" y="48"/>
                    </a:lnTo>
                    <a:lnTo>
                      <a:pt x="165" y="41"/>
                    </a:lnTo>
                    <a:lnTo>
                      <a:pt x="159" y="33"/>
                    </a:lnTo>
                    <a:lnTo>
                      <a:pt x="153" y="27"/>
                    </a:lnTo>
                    <a:lnTo>
                      <a:pt x="147" y="22"/>
                    </a:lnTo>
                    <a:lnTo>
                      <a:pt x="140" y="16"/>
                    </a:lnTo>
                    <a:lnTo>
                      <a:pt x="133" y="12"/>
                    </a:lnTo>
                    <a:lnTo>
                      <a:pt x="124" y="8"/>
                    </a:lnTo>
                    <a:lnTo>
                      <a:pt x="117" y="4"/>
                    </a:lnTo>
                    <a:lnTo>
                      <a:pt x="108" y="2"/>
                    </a:lnTo>
                    <a:lnTo>
                      <a:pt x="98" y="1"/>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grpSp>
      <p:grpSp>
        <p:nvGrpSpPr>
          <p:cNvPr id="19" name="Group 97">
            <a:extLst>
              <a:ext uri="{FF2B5EF4-FFF2-40B4-BE49-F238E27FC236}">
                <a16:creationId xmlns:a16="http://schemas.microsoft.com/office/drawing/2014/main" id="{A4269AF3-0E80-4EB9-A773-AC0B15441C8F}"/>
              </a:ext>
            </a:extLst>
          </p:cNvPr>
          <p:cNvGrpSpPr/>
          <p:nvPr/>
        </p:nvGrpSpPr>
        <p:grpSpPr>
          <a:xfrm>
            <a:off x="1269042" y="3917192"/>
            <a:ext cx="4608369" cy="901700"/>
            <a:chOff x="647700" y="3706054"/>
            <a:chExt cx="4608369" cy="901700"/>
          </a:xfrm>
        </p:grpSpPr>
        <p:sp>
          <p:nvSpPr>
            <p:cNvPr id="20" name="Content Placeholder 2">
              <a:extLst>
                <a:ext uri="{FF2B5EF4-FFF2-40B4-BE49-F238E27FC236}">
                  <a16:creationId xmlns:a16="http://schemas.microsoft.com/office/drawing/2014/main" id="{DD4E48BB-1BA2-4220-BD86-596EF865FDB4}"/>
                </a:ext>
              </a:extLst>
            </p:cNvPr>
            <p:cNvSpPr txBox="1">
              <a:spLocks/>
            </p:cNvSpPr>
            <p:nvPr/>
          </p:nvSpPr>
          <p:spPr>
            <a:xfrm>
              <a:off x="1909554" y="3772185"/>
              <a:ext cx="3346515" cy="769441"/>
            </a:xfrm>
            <a:prstGeom prst="rect">
              <a:avLst/>
            </a:prstGeom>
          </p:spPr>
          <p:txBody>
            <a:bodyPr vert="horz"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3200" b="1" dirty="0">
                  <a:solidFill>
                    <a:srgbClr val="109898"/>
                  </a:solidFill>
                  <a:latin typeface="Segoe UI"/>
                </a:rPr>
                <a:t> </a:t>
              </a:r>
              <a:r>
                <a:rPr lang="en-US" altLang="zh-TW" sz="3200" b="1" dirty="0">
                  <a:solidFill>
                    <a:srgbClr val="F4B183"/>
                  </a:solidFill>
                  <a:latin typeface="Segoe UI"/>
                </a:rPr>
                <a:t>4.7</a:t>
              </a:r>
              <a:r>
                <a:rPr lang="en-US" sz="3200" b="1" dirty="0">
                  <a:solidFill>
                    <a:srgbClr val="F4B183"/>
                  </a:solidFill>
                  <a:latin typeface="Segoe UI"/>
                </a:rPr>
                <a:t>%</a:t>
              </a:r>
            </a:p>
            <a:p>
              <a:pPr>
                <a:defRPr/>
              </a:pPr>
              <a:r>
                <a:rPr lang="zh-TW" altLang="en-US" b="1" dirty="0">
                  <a:solidFill>
                    <a:prstClr val="black">
                      <a:lumMod val="75000"/>
                      <a:lumOff val="25000"/>
                    </a:prstClr>
                  </a:solidFill>
                  <a:latin typeface="標楷體" panose="03000509000000000000" pitchFamily="65" charset="-120"/>
                  <a:ea typeface="標楷體" panose="03000509000000000000" pitchFamily="65" charset="-120"/>
                </a:rPr>
                <a:t>資金周轉</a:t>
              </a:r>
              <a:endParaRPr lang="en-US" b="1" dirty="0">
                <a:solidFill>
                  <a:prstClr val="black">
                    <a:lumMod val="75000"/>
                    <a:lumOff val="25000"/>
                  </a:prstClr>
                </a:solidFill>
                <a:latin typeface="標楷體" panose="03000509000000000000" pitchFamily="65" charset="-120"/>
                <a:ea typeface="標楷體" panose="03000509000000000000" pitchFamily="65" charset="-120"/>
              </a:endParaRPr>
            </a:p>
          </p:txBody>
        </p:sp>
        <p:sp>
          <p:nvSpPr>
            <p:cNvPr id="21" name="Oval 74">
              <a:extLst>
                <a:ext uri="{FF2B5EF4-FFF2-40B4-BE49-F238E27FC236}">
                  <a16:creationId xmlns:a16="http://schemas.microsoft.com/office/drawing/2014/main" id="{FFC50712-9122-4283-B12A-E791A7E75197}"/>
                </a:ext>
              </a:extLst>
            </p:cNvPr>
            <p:cNvSpPr/>
            <p:nvPr/>
          </p:nvSpPr>
          <p:spPr>
            <a:xfrm>
              <a:off x="647700" y="3706054"/>
              <a:ext cx="901700" cy="901700"/>
            </a:xfrm>
            <a:prstGeom prst="ellipse">
              <a:avLst/>
            </a:prstGeom>
            <a:solidFill>
              <a:srgbClr val="10989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grpSp>
          <p:nvGrpSpPr>
            <p:cNvPr id="22" name="Group 84">
              <a:extLst>
                <a:ext uri="{FF2B5EF4-FFF2-40B4-BE49-F238E27FC236}">
                  <a16:creationId xmlns:a16="http://schemas.microsoft.com/office/drawing/2014/main" id="{E9E846A9-AA97-44EB-8745-970ADC5EF158}"/>
                </a:ext>
              </a:extLst>
            </p:cNvPr>
            <p:cNvGrpSpPr/>
            <p:nvPr/>
          </p:nvGrpSpPr>
          <p:grpSpPr>
            <a:xfrm>
              <a:off x="877887" y="3935019"/>
              <a:ext cx="441326" cy="443783"/>
              <a:chOff x="10455275" y="2498725"/>
              <a:chExt cx="285750" cy="287341"/>
            </a:xfrm>
            <a:solidFill>
              <a:sysClr val="window" lastClr="FFFFFF"/>
            </a:solidFill>
          </p:grpSpPr>
          <p:sp>
            <p:nvSpPr>
              <p:cNvPr id="23" name="Freeform 214">
                <a:extLst>
                  <a:ext uri="{FF2B5EF4-FFF2-40B4-BE49-F238E27FC236}">
                    <a16:creationId xmlns:a16="http://schemas.microsoft.com/office/drawing/2014/main" id="{C07411E7-86B0-4869-9922-1BECF02A4BFE}"/>
                  </a:ext>
                </a:extLst>
              </p:cNvPr>
              <p:cNvSpPr>
                <a:spLocks noEditPoints="1"/>
              </p:cNvSpPr>
              <p:nvPr/>
            </p:nvSpPr>
            <p:spPr bwMode="auto">
              <a:xfrm>
                <a:off x="10455275" y="2593978"/>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24" name="Freeform 215">
                <a:extLst>
                  <a:ext uri="{FF2B5EF4-FFF2-40B4-BE49-F238E27FC236}">
                    <a16:creationId xmlns:a16="http://schemas.microsoft.com/office/drawing/2014/main" id="{DB794B59-0097-4A51-8983-3B8DAFB6BEE4}"/>
                  </a:ext>
                </a:extLst>
              </p:cNvPr>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grpSp>
      <p:grpSp>
        <p:nvGrpSpPr>
          <p:cNvPr id="25" name="Group 98">
            <a:extLst>
              <a:ext uri="{FF2B5EF4-FFF2-40B4-BE49-F238E27FC236}">
                <a16:creationId xmlns:a16="http://schemas.microsoft.com/office/drawing/2014/main" id="{861E3BFF-B14C-4115-940A-0C92389FE04C}"/>
              </a:ext>
            </a:extLst>
          </p:cNvPr>
          <p:cNvGrpSpPr/>
          <p:nvPr/>
        </p:nvGrpSpPr>
        <p:grpSpPr>
          <a:xfrm>
            <a:off x="1269042" y="2838268"/>
            <a:ext cx="4062099" cy="901700"/>
            <a:chOff x="647700" y="5007999"/>
            <a:chExt cx="4062099" cy="901700"/>
          </a:xfrm>
        </p:grpSpPr>
        <p:sp>
          <p:nvSpPr>
            <p:cNvPr id="26" name="Content Placeholder 2">
              <a:extLst>
                <a:ext uri="{FF2B5EF4-FFF2-40B4-BE49-F238E27FC236}">
                  <a16:creationId xmlns:a16="http://schemas.microsoft.com/office/drawing/2014/main" id="{AD7C1028-EBAA-4DC7-BE9C-ADEAC6D9FEF1}"/>
                </a:ext>
              </a:extLst>
            </p:cNvPr>
            <p:cNvSpPr txBox="1">
              <a:spLocks/>
            </p:cNvSpPr>
            <p:nvPr/>
          </p:nvSpPr>
          <p:spPr>
            <a:xfrm>
              <a:off x="1909555" y="5074130"/>
              <a:ext cx="2800244" cy="769441"/>
            </a:xfrm>
            <a:prstGeom prst="rect">
              <a:avLst/>
            </a:prstGeom>
          </p:spPr>
          <p:txBody>
            <a:bodyPr vert="horz"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b="1" dirty="0">
                  <a:solidFill>
                    <a:srgbClr val="109898"/>
                  </a:solidFill>
                  <a:latin typeface="Segoe UI"/>
                </a:rPr>
                <a:t>12.3%</a:t>
              </a:r>
            </a:p>
            <a:p>
              <a:pPr lvl="0">
                <a:defRPr/>
              </a:pPr>
              <a:r>
                <a:rPr lang="zh-TW" altLang="en-US" b="1" dirty="0">
                  <a:solidFill>
                    <a:prstClr val="black">
                      <a:lumMod val="75000"/>
                      <a:lumOff val="25000"/>
                    </a:prstClr>
                  </a:solidFill>
                  <a:latin typeface="標楷體" panose="03000509000000000000" pitchFamily="65" charset="-120"/>
                  <a:ea typeface="標楷體" panose="03000509000000000000" pitchFamily="65" charset="-120"/>
                </a:rPr>
                <a:t>其他金融理財</a:t>
              </a:r>
              <a:endParaRPr lang="en-US" altLang="zh-TW" b="1" dirty="0">
                <a:solidFill>
                  <a:prstClr val="black">
                    <a:lumMod val="75000"/>
                    <a:lumOff val="25000"/>
                  </a:prstClr>
                </a:solidFill>
                <a:latin typeface="標楷體" panose="03000509000000000000" pitchFamily="65" charset="-120"/>
                <a:ea typeface="標楷體" panose="03000509000000000000" pitchFamily="65" charset="-120"/>
              </a:endParaRPr>
            </a:p>
          </p:txBody>
        </p:sp>
        <p:sp>
          <p:nvSpPr>
            <p:cNvPr id="27" name="Oval 75">
              <a:extLst>
                <a:ext uri="{FF2B5EF4-FFF2-40B4-BE49-F238E27FC236}">
                  <a16:creationId xmlns:a16="http://schemas.microsoft.com/office/drawing/2014/main" id="{FECCFEC9-4FC6-420B-9583-57AD46C8DBC9}"/>
                </a:ext>
              </a:extLst>
            </p:cNvPr>
            <p:cNvSpPr/>
            <p:nvPr/>
          </p:nvSpPr>
          <p:spPr>
            <a:xfrm>
              <a:off x="647700" y="5007999"/>
              <a:ext cx="901700" cy="901700"/>
            </a:xfrm>
            <a:prstGeom prst="ellipse">
              <a:avLst/>
            </a:prstGeom>
            <a:solidFill>
              <a:srgbClr val="10989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grpSp>
      <p:cxnSp>
        <p:nvCxnSpPr>
          <p:cNvPr id="28" name="Straight Connector 78">
            <a:extLst>
              <a:ext uri="{FF2B5EF4-FFF2-40B4-BE49-F238E27FC236}">
                <a16:creationId xmlns:a16="http://schemas.microsoft.com/office/drawing/2014/main" id="{81B58C06-57A6-4EB4-9505-1D8F34112362}"/>
              </a:ext>
            </a:extLst>
          </p:cNvPr>
          <p:cNvCxnSpPr/>
          <p:nvPr/>
        </p:nvCxnSpPr>
        <p:spPr>
          <a:xfrm>
            <a:off x="2530891" y="4804812"/>
            <a:ext cx="2989466" cy="0"/>
          </a:xfrm>
          <a:prstGeom prst="line">
            <a:avLst/>
          </a:prstGeom>
          <a:noFill/>
          <a:ln w="6350" cap="flat" cmpd="sng" algn="ctr">
            <a:solidFill>
              <a:srgbClr val="E7E6E6"/>
            </a:solidFill>
            <a:prstDash val="solid"/>
            <a:miter lim="800000"/>
          </a:ln>
          <a:effectLst/>
        </p:spPr>
      </p:cxnSp>
      <p:grpSp>
        <p:nvGrpSpPr>
          <p:cNvPr id="29" name="Group 98">
            <a:extLst>
              <a:ext uri="{FF2B5EF4-FFF2-40B4-BE49-F238E27FC236}">
                <a16:creationId xmlns:a16="http://schemas.microsoft.com/office/drawing/2014/main" id="{861E3BFF-B14C-4115-940A-0C92389FE04C}"/>
              </a:ext>
            </a:extLst>
          </p:cNvPr>
          <p:cNvGrpSpPr/>
          <p:nvPr/>
        </p:nvGrpSpPr>
        <p:grpSpPr>
          <a:xfrm>
            <a:off x="1269042" y="4958936"/>
            <a:ext cx="4062099" cy="901700"/>
            <a:chOff x="647700" y="5007999"/>
            <a:chExt cx="4062099" cy="901700"/>
          </a:xfrm>
        </p:grpSpPr>
        <p:sp>
          <p:nvSpPr>
            <p:cNvPr id="30" name="Content Placeholder 2">
              <a:extLst>
                <a:ext uri="{FF2B5EF4-FFF2-40B4-BE49-F238E27FC236}">
                  <a16:creationId xmlns:a16="http://schemas.microsoft.com/office/drawing/2014/main" id="{AD7C1028-EBAA-4DC7-BE9C-ADEAC6D9FEF1}"/>
                </a:ext>
              </a:extLst>
            </p:cNvPr>
            <p:cNvSpPr txBox="1">
              <a:spLocks/>
            </p:cNvSpPr>
            <p:nvPr/>
          </p:nvSpPr>
          <p:spPr>
            <a:xfrm>
              <a:off x="1909555" y="5074130"/>
              <a:ext cx="2800244" cy="769441"/>
            </a:xfrm>
            <a:prstGeom prst="rect">
              <a:avLst/>
            </a:prstGeom>
          </p:spPr>
          <p:txBody>
            <a:bodyPr vert="horz"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3200" b="1" dirty="0">
                  <a:solidFill>
                    <a:srgbClr val="A6A6A6"/>
                  </a:solidFill>
                  <a:latin typeface="Segoe UI"/>
                </a:rPr>
                <a:t> </a:t>
              </a:r>
              <a:r>
                <a:rPr lang="en-US" altLang="zh-TW" sz="3200" b="1" dirty="0">
                  <a:solidFill>
                    <a:srgbClr val="A6A6A6"/>
                  </a:solidFill>
                  <a:latin typeface="Segoe UI"/>
                </a:rPr>
                <a:t>4.4</a:t>
              </a:r>
              <a:r>
                <a:rPr lang="en-US" sz="3200" b="1" dirty="0">
                  <a:solidFill>
                    <a:srgbClr val="A6A6A6"/>
                  </a:solidFill>
                  <a:latin typeface="Segoe UI"/>
                </a:rPr>
                <a:t>%</a:t>
              </a:r>
            </a:p>
            <a:p>
              <a:pPr lvl="0">
                <a:defRPr/>
              </a:pPr>
              <a:r>
                <a:rPr lang="zh-TW" altLang="en-US" b="1" dirty="0">
                  <a:solidFill>
                    <a:prstClr val="black">
                      <a:lumMod val="75000"/>
                      <a:lumOff val="25000"/>
                    </a:prstClr>
                  </a:solidFill>
                  <a:latin typeface="標楷體" panose="03000509000000000000" pitchFamily="65" charset="-120"/>
                  <a:ea typeface="標楷體" panose="03000509000000000000" pitchFamily="65" charset="-120"/>
                </a:rPr>
                <a:t>消費性支出及其他</a:t>
              </a:r>
              <a:endParaRPr lang="en-US" altLang="zh-TW" b="1" dirty="0">
                <a:solidFill>
                  <a:prstClr val="black">
                    <a:lumMod val="75000"/>
                    <a:lumOff val="25000"/>
                  </a:prstClr>
                </a:solidFill>
                <a:latin typeface="標楷體" panose="03000509000000000000" pitchFamily="65" charset="-120"/>
                <a:ea typeface="標楷體" panose="03000509000000000000" pitchFamily="65" charset="-120"/>
              </a:endParaRPr>
            </a:p>
          </p:txBody>
        </p:sp>
        <p:sp>
          <p:nvSpPr>
            <p:cNvPr id="31" name="Oval 75">
              <a:extLst>
                <a:ext uri="{FF2B5EF4-FFF2-40B4-BE49-F238E27FC236}">
                  <a16:creationId xmlns:a16="http://schemas.microsoft.com/office/drawing/2014/main" id="{FECCFEC9-4FC6-420B-9583-57AD46C8DBC9}"/>
                </a:ext>
              </a:extLst>
            </p:cNvPr>
            <p:cNvSpPr/>
            <p:nvPr/>
          </p:nvSpPr>
          <p:spPr>
            <a:xfrm>
              <a:off x="647700" y="5007999"/>
              <a:ext cx="901700" cy="901700"/>
            </a:xfrm>
            <a:prstGeom prst="ellipse">
              <a:avLst/>
            </a:prstGeom>
            <a:solidFill>
              <a:srgbClr val="A6A6A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grpSp>
          <p:nvGrpSpPr>
            <p:cNvPr id="32" name="Group 87">
              <a:extLst>
                <a:ext uri="{FF2B5EF4-FFF2-40B4-BE49-F238E27FC236}">
                  <a16:creationId xmlns:a16="http://schemas.microsoft.com/office/drawing/2014/main" id="{5907C09F-8BF4-432D-8DC1-8AABC465937B}"/>
                </a:ext>
              </a:extLst>
            </p:cNvPr>
            <p:cNvGrpSpPr/>
            <p:nvPr/>
          </p:nvGrpSpPr>
          <p:grpSpPr>
            <a:xfrm>
              <a:off x="880320" y="5241863"/>
              <a:ext cx="436423" cy="433972"/>
              <a:chOff x="5468938" y="1920875"/>
              <a:chExt cx="282575" cy="280988"/>
            </a:xfrm>
            <a:solidFill>
              <a:sysClr val="window" lastClr="FFFFFF"/>
            </a:solidFill>
          </p:grpSpPr>
          <p:sp>
            <p:nvSpPr>
              <p:cNvPr id="33" name="Freeform 87">
                <a:extLst>
                  <a:ext uri="{FF2B5EF4-FFF2-40B4-BE49-F238E27FC236}">
                    <a16:creationId xmlns:a16="http://schemas.microsoft.com/office/drawing/2014/main" id="{2FD6634D-7963-4D93-A562-BBE7333538AE}"/>
                  </a:ext>
                </a:extLst>
              </p:cNvPr>
              <p:cNvSpPr>
                <a:spLocks noEditPoints="1"/>
              </p:cNvSpPr>
              <p:nvPr/>
            </p:nvSpPr>
            <p:spPr bwMode="auto">
              <a:xfrm>
                <a:off x="5468938" y="1920875"/>
                <a:ext cx="130175" cy="128588"/>
              </a:xfrm>
              <a:custGeom>
                <a:avLst/>
                <a:gdLst>
                  <a:gd name="T0" fmla="*/ 32 w 407"/>
                  <a:gd name="T1" fmla="*/ 364 h 406"/>
                  <a:gd name="T2" fmla="*/ 46 w 407"/>
                  <a:gd name="T3" fmla="*/ 346 h 406"/>
                  <a:gd name="T4" fmla="*/ 166 w 407"/>
                  <a:gd name="T5" fmla="*/ 271 h 406"/>
                  <a:gd name="T6" fmla="*/ 205 w 407"/>
                  <a:gd name="T7" fmla="*/ 278 h 406"/>
                  <a:gd name="T8" fmla="*/ 241 w 407"/>
                  <a:gd name="T9" fmla="*/ 272 h 406"/>
                  <a:gd name="T10" fmla="*/ 363 w 407"/>
                  <a:gd name="T11" fmla="*/ 346 h 406"/>
                  <a:gd name="T12" fmla="*/ 374 w 407"/>
                  <a:gd name="T13" fmla="*/ 364 h 406"/>
                  <a:gd name="T14" fmla="*/ 202 w 407"/>
                  <a:gd name="T15" fmla="*/ 376 h 406"/>
                  <a:gd name="T16" fmla="*/ 106 w 407"/>
                  <a:gd name="T17" fmla="*/ 136 h 406"/>
                  <a:gd name="T18" fmla="*/ 164 w 407"/>
                  <a:gd name="T19" fmla="*/ 141 h 406"/>
                  <a:gd name="T20" fmla="*/ 221 w 407"/>
                  <a:gd name="T21" fmla="*/ 119 h 406"/>
                  <a:gd name="T22" fmla="*/ 243 w 407"/>
                  <a:gd name="T23" fmla="*/ 135 h 406"/>
                  <a:gd name="T24" fmla="*/ 269 w 407"/>
                  <a:gd name="T25" fmla="*/ 143 h 406"/>
                  <a:gd name="T26" fmla="*/ 304 w 407"/>
                  <a:gd name="T27" fmla="*/ 141 h 406"/>
                  <a:gd name="T28" fmla="*/ 296 w 407"/>
                  <a:gd name="T29" fmla="*/ 183 h 406"/>
                  <a:gd name="T30" fmla="*/ 275 w 407"/>
                  <a:gd name="T31" fmla="*/ 216 h 406"/>
                  <a:gd name="T32" fmla="*/ 244 w 407"/>
                  <a:gd name="T33" fmla="*/ 240 h 406"/>
                  <a:gd name="T34" fmla="*/ 205 w 407"/>
                  <a:gd name="T35" fmla="*/ 248 h 406"/>
                  <a:gd name="T36" fmla="*/ 166 w 407"/>
                  <a:gd name="T37" fmla="*/ 240 h 406"/>
                  <a:gd name="T38" fmla="*/ 135 w 407"/>
                  <a:gd name="T39" fmla="*/ 216 h 406"/>
                  <a:gd name="T40" fmla="*/ 114 w 407"/>
                  <a:gd name="T41" fmla="*/ 181 h 406"/>
                  <a:gd name="T42" fmla="*/ 106 w 407"/>
                  <a:gd name="T43" fmla="*/ 139 h 406"/>
                  <a:gd name="T44" fmla="*/ 230 w 407"/>
                  <a:gd name="T45" fmla="*/ 33 h 406"/>
                  <a:gd name="T46" fmla="*/ 260 w 407"/>
                  <a:gd name="T47" fmla="*/ 48 h 406"/>
                  <a:gd name="T48" fmla="*/ 282 w 407"/>
                  <a:gd name="T49" fmla="*/ 71 h 406"/>
                  <a:gd name="T50" fmla="*/ 298 w 407"/>
                  <a:gd name="T51" fmla="*/ 102 h 406"/>
                  <a:gd name="T52" fmla="*/ 281 w 407"/>
                  <a:gd name="T53" fmla="*/ 114 h 406"/>
                  <a:gd name="T54" fmla="*/ 250 w 407"/>
                  <a:gd name="T55" fmla="*/ 105 h 406"/>
                  <a:gd name="T56" fmla="*/ 235 w 407"/>
                  <a:gd name="T57" fmla="*/ 87 h 406"/>
                  <a:gd name="T58" fmla="*/ 223 w 407"/>
                  <a:gd name="T59" fmla="*/ 82 h 406"/>
                  <a:gd name="T60" fmla="*/ 208 w 407"/>
                  <a:gd name="T61" fmla="*/ 92 h 406"/>
                  <a:gd name="T62" fmla="*/ 181 w 407"/>
                  <a:gd name="T63" fmla="*/ 107 h 406"/>
                  <a:gd name="T64" fmla="*/ 147 w 407"/>
                  <a:gd name="T65" fmla="*/ 113 h 406"/>
                  <a:gd name="T66" fmla="*/ 114 w 407"/>
                  <a:gd name="T67" fmla="*/ 97 h 406"/>
                  <a:gd name="T68" fmla="*/ 130 w 407"/>
                  <a:gd name="T69" fmla="*/ 68 h 406"/>
                  <a:gd name="T70" fmla="*/ 152 w 407"/>
                  <a:gd name="T71" fmla="*/ 47 h 406"/>
                  <a:gd name="T72" fmla="*/ 181 w 407"/>
                  <a:gd name="T73" fmla="*/ 33 h 406"/>
                  <a:gd name="T74" fmla="*/ 239 w 407"/>
                  <a:gd name="T75" fmla="*/ 406 h 406"/>
                  <a:gd name="T76" fmla="*/ 403 w 407"/>
                  <a:gd name="T77" fmla="*/ 354 h 406"/>
                  <a:gd name="T78" fmla="*/ 380 w 407"/>
                  <a:gd name="T79" fmla="*/ 321 h 406"/>
                  <a:gd name="T80" fmla="*/ 271 w 407"/>
                  <a:gd name="T81" fmla="*/ 258 h 406"/>
                  <a:gd name="T82" fmla="*/ 297 w 407"/>
                  <a:gd name="T83" fmla="*/ 236 h 406"/>
                  <a:gd name="T84" fmla="*/ 324 w 407"/>
                  <a:gd name="T85" fmla="*/ 192 h 406"/>
                  <a:gd name="T86" fmla="*/ 333 w 407"/>
                  <a:gd name="T87" fmla="*/ 157 h 406"/>
                  <a:gd name="T88" fmla="*/ 332 w 407"/>
                  <a:gd name="T89" fmla="*/ 111 h 406"/>
                  <a:gd name="T90" fmla="*/ 312 w 407"/>
                  <a:gd name="T91" fmla="*/ 61 h 406"/>
                  <a:gd name="T92" fmla="*/ 277 w 407"/>
                  <a:gd name="T93" fmla="*/ 23 h 406"/>
                  <a:gd name="T94" fmla="*/ 231 w 407"/>
                  <a:gd name="T95" fmla="*/ 3 h 406"/>
                  <a:gd name="T96" fmla="*/ 179 w 407"/>
                  <a:gd name="T97" fmla="*/ 3 h 406"/>
                  <a:gd name="T98" fmla="*/ 133 w 407"/>
                  <a:gd name="T99" fmla="*/ 23 h 406"/>
                  <a:gd name="T100" fmla="*/ 99 w 407"/>
                  <a:gd name="T101" fmla="*/ 61 h 406"/>
                  <a:gd name="T102" fmla="*/ 80 w 407"/>
                  <a:gd name="T103" fmla="*/ 111 h 406"/>
                  <a:gd name="T104" fmla="*/ 77 w 407"/>
                  <a:gd name="T105" fmla="*/ 157 h 406"/>
                  <a:gd name="T106" fmla="*/ 92 w 407"/>
                  <a:gd name="T107" fmla="*/ 206 h 406"/>
                  <a:gd name="T108" fmla="*/ 136 w 407"/>
                  <a:gd name="T109" fmla="*/ 256 h 406"/>
                  <a:gd name="T110" fmla="*/ 29 w 407"/>
                  <a:gd name="T111" fmla="*/ 321 h 406"/>
                  <a:gd name="T112" fmla="*/ 5 w 407"/>
                  <a:gd name="T113" fmla="*/ 354 h 406"/>
                  <a:gd name="T114" fmla="*/ 202 w 407"/>
                  <a:gd name="T11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7" h="406">
                    <a:moveTo>
                      <a:pt x="30" y="376"/>
                    </a:moveTo>
                    <a:lnTo>
                      <a:pt x="30" y="375"/>
                    </a:lnTo>
                    <a:lnTo>
                      <a:pt x="31" y="369"/>
                    </a:lnTo>
                    <a:lnTo>
                      <a:pt x="32" y="364"/>
                    </a:lnTo>
                    <a:lnTo>
                      <a:pt x="36" y="359"/>
                    </a:lnTo>
                    <a:lnTo>
                      <a:pt x="39" y="354"/>
                    </a:lnTo>
                    <a:lnTo>
                      <a:pt x="42" y="350"/>
                    </a:lnTo>
                    <a:lnTo>
                      <a:pt x="46" y="346"/>
                    </a:lnTo>
                    <a:lnTo>
                      <a:pt x="51" y="343"/>
                    </a:lnTo>
                    <a:lnTo>
                      <a:pt x="56" y="342"/>
                    </a:lnTo>
                    <a:lnTo>
                      <a:pt x="166" y="311"/>
                    </a:lnTo>
                    <a:lnTo>
                      <a:pt x="166" y="271"/>
                    </a:lnTo>
                    <a:lnTo>
                      <a:pt x="175" y="274"/>
                    </a:lnTo>
                    <a:lnTo>
                      <a:pt x="186" y="276"/>
                    </a:lnTo>
                    <a:lnTo>
                      <a:pt x="195" y="277"/>
                    </a:lnTo>
                    <a:lnTo>
                      <a:pt x="205" y="278"/>
                    </a:lnTo>
                    <a:lnTo>
                      <a:pt x="215" y="277"/>
                    </a:lnTo>
                    <a:lnTo>
                      <a:pt x="223" y="276"/>
                    </a:lnTo>
                    <a:lnTo>
                      <a:pt x="233" y="275"/>
                    </a:lnTo>
                    <a:lnTo>
                      <a:pt x="241" y="272"/>
                    </a:lnTo>
                    <a:lnTo>
                      <a:pt x="241" y="311"/>
                    </a:lnTo>
                    <a:lnTo>
                      <a:pt x="354" y="340"/>
                    </a:lnTo>
                    <a:lnTo>
                      <a:pt x="358" y="343"/>
                    </a:lnTo>
                    <a:lnTo>
                      <a:pt x="363" y="346"/>
                    </a:lnTo>
                    <a:lnTo>
                      <a:pt x="367" y="349"/>
                    </a:lnTo>
                    <a:lnTo>
                      <a:pt x="370" y="353"/>
                    </a:lnTo>
                    <a:lnTo>
                      <a:pt x="373" y="359"/>
                    </a:lnTo>
                    <a:lnTo>
                      <a:pt x="374" y="364"/>
                    </a:lnTo>
                    <a:lnTo>
                      <a:pt x="377" y="369"/>
                    </a:lnTo>
                    <a:lnTo>
                      <a:pt x="377" y="376"/>
                    </a:lnTo>
                    <a:lnTo>
                      <a:pt x="239" y="376"/>
                    </a:lnTo>
                    <a:lnTo>
                      <a:pt x="202" y="376"/>
                    </a:lnTo>
                    <a:lnTo>
                      <a:pt x="30" y="376"/>
                    </a:lnTo>
                    <a:close/>
                    <a:moveTo>
                      <a:pt x="106" y="139"/>
                    </a:moveTo>
                    <a:lnTo>
                      <a:pt x="106" y="138"/>
                    </a:lnTo>
                    <a:lnTo>
                      <a:pt x="106" y="136"/>
                    </a:lnTo>
                    <a:lnTo>
                      <a:pt x="120" y="140"/>
                    </a:lnTo>
                    <a:lnTo>
                      <a:pt x="134" y="142"/>
                    </a:lnTo>
                    <a:lnTo>
                      <a:pt x="149" y="142"/>
                    </a:lnTo>
                    <a:lnTo>
                      <a:pt x="164" y="141"/>
                    </a:lnTo>
                    <a:lnTo>
                      <a:pt x="179" y="139"/>
                    </a:lnTo>
                    <a:lnTo>
                      <a:pt x="193" y="134"/>
                    </a:lnTo>
                    <a:lnTo>
                      <a:pt x="208" y="127"/>
                    </a:lnTo>
                    <a:lnTo>
                      <a:pt x="221" y="119"/>
                    </a:lnTo>
                    <a:lnTo>
                      <a:pt x="226" y="124"/>
                    </a:lnTo>
                    <a:lnTo>
                      <a:pt x="232" y="128"/>
                    </a:lnTo>
                    <a:lnTo>
                      <a:pt x="237" y="131"/>
                    </a:lnTo>
                    <a:lnTo>
                      <a:pt x="243" y="135"/>
                    </a:lnTo>
                    <a:lnTo>
                      <a:pt x="249" y="138"/>
                    </a:lnTo>
                    <a:lnTo>
                      <a:pt x="255" y="140"/>
                    </a:lnTo>
                    <a:lnTo>
                      <a:pt x="262" y="142"/>
                    </a:lnTo>
                    <a:lnTo>
                      <a:pt x="269" y="143"/>
                    </a:lnTo>
                    <a:lnTo>
                      <a:pt x="276" y="144"/>
                    </a:lnTo>
                    <a:lnTo>
                      <a:pt x="282" y="144"/>
                    </a:lnTo>
                    <a:lnTo>
                      <a:pt x="293" y="143"/>
                    </a:lnTo>
                    <a:lnTo>
                      <a:pt x="304" y="141"/>
                    </a:lnTo>
                    <a:lnTo>
                      <a:pt x="304" y="152"/>
                    </a:lnTo>
                    <a:lnTo>
                      <a:pt x="302" y="162"/>
                    </a:lnTo>
                    <a:lnTo>
                      <a:pt x="299" y="173"/>
                    </a:lnTo>
                    <a:lnTo>
                      <a:pt x="296" y="183"/>
                    </a:lnTo>
                    <a:lnTo>
                      <a:pt x="292" y="191"/>
                    </a:lnTo>
                    <a:lnTo>
                      <a:pt x="287" y="201"/>
                    </a:lnTo>
                    <a:lnTo>
                      <a:pt x="281" y="209"/>
                    </a:lnTo>
                    <a:lnTo>
                      <a:pt x="275" y="216"/>
                    </a:lnTo>
                    <a:lnTo>
                      <a:pt x="267" y="224"/>
                    </a:lnTo>
                    <a:lnTo>
                      <a:pt x="260" y="230"/>
                    </a:lnTo>
                    <a:lnTo>
                      <a:pt x="252" y="235"/>
                    </a:lnTo>
                    <a:lnTo>
                      <a:pt x="244" y="240"/>
                    </a:lnTo>
                    <a:lnTo>
                      <a:pt x="234" y="243"/>
                    </a:lnTo>
                    <a:lnTo>
                      <a:pt x="225" y="246"/>
                    </a:lnTo>
                    <a:lnTo>
                      <a:pt x="216" y="247"/>
                    </a:lnTo>
                    <a:lnTo>
                      <a:pt x="205" y="248"/>
                    </a:lnTo>
                    <a:lnTo>
                      <a:pt x="195" y="247"/>
                    </a:lnTo>
                    <a:lnTo>
                      <a:pt x="186" y="245"/>
                    </a:lnTo>
                    <a:lnTo>
                      <a:pt x="176" y="243"/>
                    </a:lnTo>
                    <a:lnTo>
                      <a:pt x="166" y="240"/>
                    </a:lnTo>
                    <a:lnTo>
                      <a:pt x="158" y="234"/>
                    </a:lnTo>
                    <a:lnTo>
                      <a:pt x="150" y="229"/>
                    </a:lnTo>
                    <a:lnTo>
                      <a:pt x="143" y="223"/>
                    </a:lnTo>
                    <a:lnTo>
                      <a:pt x="135" y="216"/>
                    </a:lnTo>
                    <a:lnTo>
                      <a:pt x="129" y="208"/>
                    </a:lnTo>
                    <a:lnTo>
                      <a:pt x="124" y="200"/>
                    </a:lnTo>
                    <a:lnTo>
                      <a:pt x="118" y="190"/>
                    </a:lnTo>
                    <a:lnTo>
                      <a:pt x="114" y="181"/>
                    </a:lnTo>
                    <a:lnTo>
                      <a:pt x="111" y="171"/>
                    </a:lnTo>
                    <a:lnTo>
                      <a:pt x="109" y="160"/>
                    </a:lnTo>
                    <a:lnTo>
                      <a:pt x="107" y="150"/>
                    </a:lnTo>
                    <a:lnTo>
                      <a:pt x="106" y="139"/>
                    </a:lnTo>
                    <a:close/>
                    <a:moveTo>
                      <a:pt x="205" y="30"/>
                    </a:moveTo>
                    <a:lnTo>
                      <a:pt x="214" y="30"/>
                    </a:lnTo>
                    <a:lnTo>
                      <a:pt x="222" y="32"/>
                    </a:lnTo>
                    <a:lnTo>
                      <a:pt x="230" y="33"/>
                    </a:lnTo>
                    <a:lnTo>
                      <a:pt x="238" y="36"/>
                    </a:lnTo>
                    <a:lnTo>
                      <a:pt x="246" y="39"/>
                    </a:lnTo>
                    <a:lnTo>
                      <a:pt x="252" y="43"/>
                    </a:lnTo>
                    <a:lnTo>
                      <a:pt x="260" y="48"/>
                    </a:lnTo>
                    <a:lnTo>
                      <a:pt x="266" y="53"/>
                    </a:lnTo>
                    <a:lnTo>
                      <a:pt x="271" y="58"/>
                    </a:lnTo>
                    <a:lnTo>
                      <a:pt x="278" y="65"/>
                    </a:lnTo>
                    <a:lnTo>
                      <a:pt x="282" y="71"/>
                    </a:lnTo>
                    <a:lnTo>
                      <a:pt x="288" y="78"/>
                    </a:lnTo>
                    <a:lnTo>
                      <a:pt x="292" y="85"/>
                    </a:lnTo>
                    <a:lnTo>
                      <a:pt x="295" y="94"/>
                    </a:lnTo>
                    <a:lnTo>
                      <a:pt x="298" y="102"/>
                    </a:lnTo>
                    <a:lnTo>
                      <a:pt x="300" y="110"/>
                    </a:lnTo>
                    <a:lnTo>
                      <a:pt x="295" y="112"/>
                    </a:lnTo>
                    <a:lnTo>
                      <a:pt x="289" y="113"/>
                    </a:lnTo>
                    <a:lnTo>
                      <a:pt x="281" y="114"/>
                    </a:lnTo>
                    <a:lnTo>
                      <a:pt x="274" y="113"/>
                    </a:lnTo>
                    <a:lnTo>
                      <a:pt x="265" y="112"/>
                    </a:lnTo>
                    <a:lnTo>
                      <a:pt x="255" y="108"/>
                    </a:lnTo>
                    <a:lnTo>
                      <a:pt x="250" y="105"/>
                    </a:lnTo>
                    <a:lnTo>
                      <a:pt x="246" y="100"/>
                    </a:lnTo>
                    <a:lnTo>
                      <a:pt x="241" y="96"/>
                    </a:lnTo>
                    <a:lnTo>
                      <a:pt x="237" y="90"/>
                    </a:lnTo>
                    <a:lnTo>
                      <a:pt x="235" y="87"/>
                    </a:lnTo>
                    <a:lnTo>
                      <a:pt x="233" y="84"/>
                    </a:lnTo>
                    <a:lnTo>
                      <a:pt x="230" y="83"/>
                    </a:lnTo>
                    <a:lnTo>
                      <a:pt x="226" y="82"/>
                    </a:lnTo>
                    <a:lnTo>
                      <a:pt x="223" y="82"/>
                    </a:lnTo>
                    <a:lnTo>
                      <a:pt x="220" y="83"/>
                    </a:lnTo>
                    <a:lnTo>
                      <a:pt x="217" y="84"/>
                    </a:lnTo>
                    <a:lnTo>
                      <a:pt x="214" y="86"/>
                    </a:lnTo>
                    <a:lnTo>
                      <a:pt x="208" y="92"/>
                    </a:lnTo>
                    <a:lnTo>
                      <a:pt x="202" y="96"/>
                    </a:lnTo>
                    <a:lnTo>
                      <a:pt x="195" y="100"/>
                    </a:lnTo>
                    <a:lnTo>
                      <a:pt x="189" y="104"/>
                    </a:lnTo>
                    <a:lnTo>
                      <a:pt x="181" y="107"/>
                    </a:lnTo>
                    <a:lnTo>
                      <a:pt x="175" y="109"/>
                    </a:lnTo>
                    <a:lnTo>
                      <a:pt x="167" y="111"/>
                    </a:lnTo>
                    <a:lnTo>
                      <a:pt x="161" y="112"/>
                    </a:lnTo>
                    <a:lnTo>
                      <a:pt x="147" y="113"/>
                    </a:lnTo>
                    <a:lnTo>
                      <a:pt x="134" y="112"/>
                    </a:lnTo>
                    <a:lnTo>
                      <a:pt x="121" y="110"/>
                    </a:lnTo>
                    <a:lnTo>
                      <a:pt x="111" y="106"/>
                    </a:lnTo>
                    <a:lnTo>
                      <a:pt x="114" y="97"/>
                    </a:lnTo>
                    <a:lnTo>
                      <a:pt x="117" y="90"/>
                    </a:lnTo>
                    <a:lnTo>
                      <a:pt x="121" y="82"/>
                    </a:lnTo>
                    <a:lnTo>
                      <a:pt x="125" y="76"/>
                    </a:lnTo>
                    <a:lnTo>
                      <a:pt x="130" y="68"/>
                    </a:lnTo>
                    <a:lnTo>
                      <a:pt x="135" y="63"/>
                    </a:lnTo>
                    <a:lnTo>
                      <a:pt x="141" y="56"/>
                    </a:lnTo>
                    <a:lnTo>
                      <a:pt x="146" y="51"/>
                    </a:lnTo>
                    <a:lnTo>
                      <a:pt x="152" y="47"/>
                    </a:lnTo>
                    <a:lnTo>
                      <a:pt x="160" y="42"/>
                    </a:lnTo>
                    <a:lnTo>
                      <a:pt x="166" y="38"/>
                    </a:lnTo>
                    <a:lnTo>
                      <a:pt x="174" y="35"/>
                    </a:lnTo>
                    <a:lnTo>
                      <a:pt x="181" y="33"/>
                    </a:lnTo>
                    <a:lnTo>
                      <a:pt x="189" y="31"/>
                    </a:lnTo>
                    <a:lnTo>
                      <a:pt x="198" y="30"/>
                    </a:lnTo>
                    <a:lnTo>
                      <a:pt x="205" y="30"/>
                    </a:lnTo>
                    <a:close/>
                    <a:moveTo>
                      <a:pt x="239" y="406"/>
                    </a:moveTo>
                    <a:lnTo>
                      <a:pt x="407" y="406"/>
                    </a:lnTo>
                    <a:lnTo>
                      <a:pt x="407" y="376"/>
                    </a:lnTo>
                    <a:lnTo>
                      <a:pt x="406" y="365"/>
                    </a:lnTo>
                    <a:lnTo>
                      <a:pt x="403" y="354"/>
                    </a:lnTo>
                    <a:lnTo>
                      <a:pt x="399" y="345"/>
                    </a:lnTo>
                    <a:lnTo>
                      <a:pt x="394" y="336"/>
                    </a:lnTo>
                    <a:lnTo>
                      <a:pt x="387" y="328"/>
                    </a:lnTo>
                    <a:lnTo>
                      <a:pt x="380" y="321"/>
                    </a:lnTo>
                    <a:lnTo>
                      <a:pt x="371" y="316"/>
                    </a:lnTo>
                    <a:lnTo>
                      <a:pt x="363" y="311"/>
                    </a:lnTo>
                    <a:lnTo>
                      <a:pt x="271" y="289"/>
                    </a:lnTo>
                    <a:lnTo>
                      <a:pt x="271" y="258"/>
                    </a:lnTo>
                    <a:lnTo>
                      <a:pt x="278" y="253"/>
                    </a:lnTo>
                    <a:lnTo>
                      <a:pt x="284" y="248"/>
                    </a:lnTo>
                    <a:lnTo>
                      <a:pt x="291" y="242"/>
                    </a:lnTo>
                    <a:lnTo>
                      <a:pt x="297" y="236"/>
                    </a:lnTo>
                    <a:lnTo>
                      <a:pt x="308" y="223"/>
                    </a:lnTo>
                    <a:lnTo>
                      <a:pt x="317" y="209"/>
                    </a:lnTo>
                    <a:lnTo>
                      <a:pt x="321" y="200"/>
                    </a:lnTo>
                    <a:lnTo>
                      <a:pt x="324" y="192"/>
                    </a:lnTo>
                    <a:lnTo>
                      <a:pt x="327" y="184"/>
                    </a:lnTo>
                    <a:lnTo>
                      <a:pt x="329" y="175"/>
                    </a:lnTo>
                    <a:lnTo>
                      <a:pt x="332" y="167"/>
                    </a:lnTo>
                    <a:lnTo>
                      <a:pt x="333" y="157"/>
                    </a:lnTo>
                    <a:lnTo>
                      <a:pt x="334" y="149"/>
                    </a:lnTo>
                    <a:lnTo>
                      <a:pt x="334" y="139"/>
                    </a:lnTo>
                    <a:lnTo>
                      <a:pt x="334" y="125"/>
                    </a:lnTo>
                    <a:lnTo>
                      <a:pt x="332" y="111"/>
                    </a:lnTo>
                    <a:lnTo>
                      <a:pt x="328" y="97"/>
                    </a:lnTo>
                    <a:lnTo>
                      <a:pt x="324" y="84"/>
                    </a:lnTo>
                    <a:lnTo>
                      <a:pt x="319" y="72"/>
                    </a:lnTo>
                    <a:lnTo>
                      <a:pt x="312" y="61"/>
                    </a:lnTo>
                    <a:lnTo>
                      <a:pt x="305" y="50"/>
                    </a:lnTo>
                    <a:lnTo>
                      <a:pt x="296" y="40"/>
                    </a:lnTo>
                    <a:lnTo>
                      <a:pt x="288" y="32"/>
                    </a:lnTo>
                    <a:lnTo>
                      <a:pt x="277" y="23"/>
                    </a:lnTo>
                    <a:lnTo>
                      <a:pt x="266" y="17"/>
                    </a:lnTo>
                    <a:lnTo>
                      <a:pt x="255" y="10"/>
                    </a:lnTo>
                    <a:lnTo>
                      <a:pt x="244" y="6"/>
                    </a:lnTo>
                    <a:lnTo>
                      <a:pt x="231" y="3"/>
                    </a:lnTo>
                    <a:lnTo>
                      <a:pt x="219" y="1"/>
                    </a:lnTo>
                    <a:lnTo>
                      <a:pt x="205" y="0"/>
                    </a:lnTo>
                    <a:lnTo>
                      <a:pt x="192" y="1"/>
                    </a:lnTo>
                    <a:lnTo>
                      <a:pt x="179" y="3"/>
                    </a:lnTo>
                    <a:lnTo>
                      <a:pt x="167" y="6"/>
                    </a:lnTo>
                    <a:lnTo>
                      <a:pt x="156" y="10"/>
                    </a:lnTo>
                    <a:lnTo>
                      <a:pt x="144" y="17"/>
                    </a:lnTo>
                    <a:lnTo>
                      <a:pt x="133" y="23"/>
                    </a:lnTo>
                    <a:lnTo>
                      <a:pt x="124" y="32"/>
                    </a:lnTo>
                    <a:lnTo>
                      <a:pt x="114" y="40"/>
                    </a:lnTo>
                    <a:lnTo>
                      <a:pt x="106" y="50"/>
                    </a:lnTo>
                    <a:lnTo>
                      <a:pt x="99" y="61"/>
                    </a:lnTo>
                    <a:lnTo>
                      <a:pt x="92" y="72"/>
                    </a:lnTo>
                    <a:lnTo>
                      <a:pt x="87" y="84"/>
                    </a:lnTo>
                    <a:lnTo>
                      <a:pt x="83" y="97"/>
                    </a:lnTo>
                    <a:lnTo>
                      <a:pt x="80" y="111"/>
                    </a:lnTo>
                    <a:lnTo>
                      <a:pt x="77" y="125"/>
                    </a:lnTo>
                    <a:lnTo>
                      <a:pt x="76" y="139"/>
                    </a:lnTo>
                    <a:lnTo>
                      <a:pt x="76" y="147"/>
                    </a:lnTo>
                    <a:lnTo>
                      <a:pt x="77" y="157"/>
                    </a:lnTo>
                    <a:lnTo>
                      <a:pt x="78" y="166"/>
                    </a:lnTo>
                    <a:lnTo>
                      <a:pt x="81" y="174"/>
                    </a:lnTo>
                    <a:lnTo>
                      <a:pt x="86" y="190"/>
                    </a:lnTo>
                    <a:lnTo>
                      <a:pt x="92" y="206"/>
                    </a:lnTo>
                    <a:lnTo>
                      <a:pt x="101" y="220"/>
                    </a:lnTo>
                    <a:lnTo>
                      <a:pt x="112" y="234"/>
                    </a:lnTo>
                    <a:lnTo>
                      <a:pt x="124" y="246"/>
                    </a:lnTo>
                    <a:lnTo>
                      <a:pt x="136" y="256"/>
                    </a:lnTo>
                    <a:lnTo>
                      <a:pt x="136" y="289"/>
                    </a:lnTo>
                    <a:lnTo>
                      <a:pt x="48" y="313"/>
                    </a:lnTo>
                    <a:lnTo>
                      <a:pt x="39" y="316"/>
                    </a:lnTo>
                    <a:lnTo>
                      <a:pt x="29" y="321"/>
                    </a:lnTo>
                    <a:lnTo>
                      <a:pt x="22" y="328"/>
                    </a:lnTo>
                    <a:lnTo>
                      <a:pt x="14" y="336"/>
                    </a:lnTo>
                    <a:lnTo>
                      <a:pt x="9" y="345"/>
                    </a:lnTo>
                    <a:lnTo>
                      <a:pt x="5" y="354"/>
                    </a:lnTo>
                    <a:lnTo>
                      <a:pt x="1" y="364"/>
                    </a:lnTo>
                    <a:lnTo>
                      <a:pt x="0" y="375"/>
                    </a:lnTo>
                    <a:lnTo>
                      <a:pt x="0" y="406"/>
                    </a:lnTo>
                    <a:lnTo>
                      <a:pt x="202" y="406"/>
                    </a:lnTo>
                    <a:lnTo>
                      <a:pt x="239"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34" name="Freeform 88">
                <a:extLst>
                  <a:ext uri="{FF2B5EF4-FFF2-40B4-BE49-F238E27FC236}">
                    <a16:creationId xmlns:a16="http://schemas.microsoft.com/office/drawing/2014/main" id="{8D638531-AC48-4F05-AED4-55420C45871E}"/>
                  </a:ext>
                </a:extLst>
              </p:cNvPr>
              <p:cNvSpPr>
                <a:spLocks noEditPoints="1"/>
              </p:cNvSpPr>
              <p:nvPr/>
            </p:nvSpPr>
            <p:spPr bwMode="auto">
              <a:xfrm>
                <a:off x="5622925" y="1920875"/>
                <a:ext cx="128588" cy="128588"/>
              </a:xfrm>
              <a:custGeom>
                <a:avLst/>
                <a:gdLst>
                  <a:gd name="T0" fmla="*/ 30 w 406"/>
                  <a:gd name="T1" fmla="*/ 375 h 406"/>
                  <a:gd name="T2" fmla="*/ 37 w 406"/>
                  <a:gd name="T3" fmla="*/ 354 h 406"/>
                  <a:gd name="T4" fmla="*/ 55 w 406"/>
                  <a:gd name="T5" fmla="*/ 342 h 406"/>
                  <a:gd name="T6" fmla="*/ 184 w 406"/>
                  <a:gd name="T7" fmla="*/ 276 h 406"/>
                  <a:gd name="T8" fmla="*/ 223 w 406"/>
                  <a:gd name="T9" fmla="*/ 276 h 406"/>
                  <a:gd name="T10" fmla="*/ 353 w 406"/>
                  <a:gd name="T11" fmla="*/ 340 h 406"/>
                  <a:gd name="T12" fmla="*/ 370 w 406"/>
                  <a:gd name="T13" fmla="*/ 353 h 406"/>
                  <a:gd name="T14" fmla="*/ 376 w 406"/>
                  <a:gd name="T15" fmla="*/ 376 h 406"/>
                  <a:gd name="T16" fmla="*/ 106 w 406"/>
                  <a:gd name="T17" fmla="*/ 136 h 406"/>
                  <a:gd name="T18" fmla="*/ 163 w 406"/>
                  <a:gd name="T19" fmla="*/ 141 h 406"/>
                  <a:gd name="T20" fmla="*/ 221 w 406"/>
                  <a:gd name="T21" fmla="*/ 119 h 406"/>
                  <a:gd name="T22" fmla="*/ 242 w 406"/>
                  <a:gd name="T23" fmla="*/ 135 h 406"/>
                  <a:gd name="T24" fmla="*/ 269 w 406"/>
                  <a:gd name="T25" fmla="*/ 143 h 406"/>
                  <a:gd name="T26" fmla="*/ 303 w 406"/>
                  <a:gd name="T27" fmla="*/ 141 h 406"/>
                  <a:gd name="T28" fmla="*/ 294 w 406"/>
                  <a:gd name="T29" fmla="*/ 183 h 406"/>
                  <a:gd name="T30" fmla="*/ 274 w 406"/>
                  <a:gd name="T31" fmla="*/ 216 h 406"/>
                  <a:gd name="T32" fmla="*/ 243 w 406"/>
                  <a:gd name="T33" fmla="*/ 240 h 406"/>
                  <a:gd name="T34" fmla="*/ 204 w 406"/>
                  <a:gd name="T35" fmla="*/ 248 h 406"/>
                  <a:gd name="T36" fmla="*/ 166 w 406"/>
                  <a:gd name="T37" fmla="*/ 240 h 406"/>
                  <a:gd name="T38" fmla="*/ 135 w 406"/>
                  <a:gd name="T39" fmla="*/ 216 h 406"/>
                  <a:gd name="T40" fmla="*/ 113 w 406"/>
                  <a:gd name="T41" fmla="*/ 181 h 406"/>
                  <a:gd name="T42" fmla="*/ 106 w 406"/>
                  <a:gd name="T43" fmla="*/ 139 h 406"/>
                  <a:gd name="T44" fmla="*/ 229 w 406"/>
                  <a:gd name="T45" fmla="*/ 33 h 406"/>
                  <a:gd name="T46" fmla="*/ 259 w 406"/>
                  <a:gd name="T47" fmla="*/ 48 h 406"/>
                  <a:gd name="T48" fmla="*/ 282 w 406"/>
                  <a:gd name="T49" fmla="*/ 71 h 406"/>
                  <a:gd name="T50" fmla="*/ 298 w 406"/>
                  <a:gd name="T51" fmla="*/ 102 h 406"/>
                  <a:gd name="T52" fmla="*/ 281 w 406"/>
                  <a:gd name="T53" fmla="*/ 114 h 406"/>
                  <a:gd name="T54" fmla="*/ 249 w 406"/>
                  <a:gd name="T55" fmla="*/ 105 h 406"/>
                  <a:gd name="T56" fmla="*/ 234 w 406"/>
                  <a:gd name="T57" fmla="*/ 87 h 406"/>
                  <a:gd name="T58" fmla="*/ 223 w 406"/>
                  <a:gd name="T59" fmla="*/ 82 h 406"/>
                  <a:gd name="T60" fmla="*/ 207 w 406"/>
                  <a:gd name="T61" fmla="*/ 92 h 406"/>
                  <a:gd name="T62" fmla="*/ 181 w 406"/>
                  <a:gd name="T63" fmla="*/ 107 h 406"/>
                  <a:gd name="T64" fmla="*/ 147 w 406"/>
                  <a:gd name="T65" fmla="*/ 113 h 406"/>
                  <a:gd name="T66" fmla="*/ 113 w 406"/>
                  <a:gd name="T67" fmla="*/ 97 h 406"/>
                  <a:gd name="T68" fmla="*/ 129 w 406"/>
                  <a:gd name="T69" fmla="*/ 68 h 406"/>
                  <a:gd name="T70" fmla="*/ 152 w 406"/>
                  <a:gd name="T71" fmla="*/ 47 h 406"/>
                  <a:gd name="T72" fmla="*/ 181 w 406"/>
                  <a:gd name="T73" fmla="*/ 33 h 406"/>
                  <a:gd name="T74" fmla="*/ 361 w 406"/>
                  <a:gd name="T75" fmla="*/ 311 h 406"/>
                  <a:gd name="T76" fmla="*/ 284 w 406"/>
                  <a:gd name="T77" fmla="*/ 248 h 406"/>
                  <a:gd name="T78" fmla="*/ 316 w 406"/>
                  <a:gd name="T79" fmla="*/ 209 h 406"/>
                  <a:gd name="T80" fmla="*/ 329 w 406"/>
                  <a:gd name="T81" fmla="*/ 175 h 406"/>
                  <a:gd name="T82" fmla="*/ 333 w 406"/>
                  <a:gd name="T83" fmla="*/ 139 h 406"/>
                  <a:gd name="T84" fmla="*/ 323 w 406"/>
                  <a:gd name="T85" fmla="*/ 84 h 406"/>
                  <a:gd name="T86" fmla="*/ 296 w 406"/>
                  <a:gd name="T87" fmla="*/ 40 h 406"/>
                  <a:gd name="T88" fmla="*/ 255 w 406"/>
                  <a:gd name="T89" fmla="*/ 10 h 406"/>
                  <a:gd name="T90" fmla="*/ 204 w 406"/>
                  <a:gd name="T91" fmla="*/ 0 h 406"/>
                  <a:gd name="T92" fmla="*/ 154 w 406"/>
                  <a:gd name="T93" fmla="*/ 10 h 406"/>
                  <a:gd name="T94" fmla="*/ 113 w 406"/>
                  <a:gd name="T95" fmla="*/ 40 h 406"/>
                  <a:gd name="T96" fmla="*/ 85 w 406"/>
                  <a:gd name="T97" fmla="*/ 84 h 406"/>
                  <a:gd name="T98" fmla="*/ 76 w 406"/>
                  <a:gd name="T99" fmla="*/ 139 h 406"/>
                  <a:gd name="T100" fmla="*/ 80 w 406"/>
                  <a:gd name="T101" fmla="*/ 174 h 406"/>
                  <a:gd name="T102" fmla="*/ 111 w 406"/>
                  <a:gd name="T103" fmla="*/ 234 h 406"/>
                  <a:gd name="T104" fmla="*/ 47 w 406"/>
                  <a:gd name="T105" fmla="*/ 313 h 406"/>
                  <a:gd name="T106" fmla="*/ 14 w 406"/>
                  <a:gd name="T107" fmla="*/ 336 h 406"/>
                  <a:gd name="T108" fmla="*/ 0 w 406"/>
                  <a:gd name="T109" fmla="*/ 375 h 406"/>
                  <a:gd name="T110" fmla="*/ 406 w 406"/>
                  <a:gd name="T111" fmla="*/ 406 h 406"/>
                  <a:gd name="T112" fmla="*/ 398 w 406"/>
                  <a:gd name="T113" fmla="*/ 345 h 406"/>
                  <a:gd name="T114" fmla="*/ 371 w 406"/>
                  <a:gd name="T115" fmla="*/ 31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6">
                    <a:moveTo>
                      <a:pt x="239" y="376"/>
                    </a:moveTo>
                    <a:lnTo>
                      <a:pt x="201" y="376"/>
                    </a:lnTo>
                    <a:lnTo>
                      <a:pt x="30" y="376"/>
                    </a:lnTo>
                    <a:lnTo>
                      <a:pt x="30" y="375"/>
                    </a:lnTo>
                    <a:lnTo>
                      <a:pt x="31" y="369"/>
                    </a:lnTo>
                    <a:lnTo>
                      <a:pt x="32" y="364"/>
                    </a:lnTo>
                    <a:lnTo>
                      <a:pt x="34" y="359"/>
                    </a:lnTo>
                    <a:lnTo>
                      <a:pt x="37" y="354"/>
                    </a:lnTo>
                    <a:lnTo>
                      <a:pt x="41" y="350"/>
                    </a:lnTo>
                    <a:lnTo>
                      <a:pt x="46" y="346"/>
                    </a:lnTo>
                    <a:lnTo>
                      <a:pt x="50" y="343"/>
                    </a:lnTo>
                    <a:lnTo>
                      <a:pt x="55" y="342"/>
                    </a:lnTo>
                    <a:lnTo>
                      <a:pt x="166" y="311"/>
                    </a:lnTo>
                    <a:lnTo>
                      <a:pt x="166" y="271"/>
                    </a:lnTo>
                    <a:lnTo>
                      <a:pt x="174" y="274"/>
                    </a:lnTo>
                    <a:lnTo>
                      <a:pt x="184" y="276"/>
                    </a:lnTo>
                    <a:lnTo>
                      <a:pt x="195" y="277"/>
                    </a:lnTo>
                    <a:lnTo>
                      <a:pt x="204" y="278"/>
                    </a:lnTo>
                    <a:lnTo>
                      <a:pt x="214" y="277"/>
                    </a:lnTo>
                    <a:lnTo>
                      <a:pt x="223" y="276"/>
                    </a:lnTo>
                    <a:lnTo>
                      <a:pt x="232" y="275"/>
                    </a:lnTo>
                    <a:lnTo>
                      <a:pt x="241" y="272"/>
                    </a:lnTo>
                    <a:lnTo>
                      <a:pt x="241" y="311"/>
                    </a:lnTo>
                    <a:lnTo>
                      <a:pt x="353" y="340"/>
                    </a:lnTo>
                    <a:lnTo>
                      <a:pt x="358" y="343"/>
                    </a:lnTo>
                    <a:lnTo>
                      <a:pt x="362" y="346"/>
                    </a:lnTo>
                    <a:lnTo>
                      <a:pt x="366" y="349"/>
                    </a:lnTo>
                    <a:lnTo>
                      <a:pt x="370" y="353"/>
                    </a:lnTo>
                    <a:lnTo>
                      <a:pt x="372" y="359"/>
                    </a:lnTo>
                    <a:lnTo>
                      <a:pt x="374" y="364"/>
                    </a:lnTo>
                    <a:lnTo>
                      <a:pt x="376" y="369"/>
                    </a:lnTo>
                    <a:lnTo>
                      <a:pt x="376" y="376"/>
                    </a:lnTo>
                    <a:lnTo>
                      <a:pt x="239" y="376"/>
                    </a:lnTo>
                    <a:close/>
                    <a:moveTo>
                      <a:pt x="106" y="139"/>
                    </a:moveTo>
                    <a:lnTo>
                      <a:pt x="106" y="138"/>
                    </a:lnTo>
                    <a:lnTo>
                      <a:pt x="106" y="136"/>
                    </a:lnTo>
                    <a:lnTo>
                      <a:pt x="119" y="140"/>
                    </a:lnTo>
                    <a:lnTo>
                      <a:pt x="134" y="142"/>
                    </a:lnTo>
                    <a:lnTo>
                      <a:pt x="148" y="142"/>
                    </a:lnTo>
                    <a:lnTo>
                      <a:pt x="163" y="141"/>
                    </a:lnTo>
                    <a:lnTo>
                      <a:pt x="178" y="139"/>
                    </a:lnTo>
                    <a:lnTo>
                      <a:pt x="193" y="134"/>
                    </a:lnTo>
                    <a:lnTo>
                      <a:pt x="208" y="127"/>
                    </a:lnTo>
                    <a:lnTo>
                      <a:pt x="221" y="119"/>
                    </a:lnTo>
                    <a:lnTo>
                      <a:pt x="226" y="124"/>
                    </a:lnTo>
                    <a:lnTo>
                      <a:pt x="230" y="128"/>
                    </a:lnTo>
                    <a:lnTo>
                      <a:pt x="237" y="131"/>
                    </a:lnTo>
                    <a:lnTo>
                      <a:pt x="242" y="135"/>
                    </a:lnTo>
                    <a:lnTo>
                      <a:pt x="248" y="138"/>
                    </a:lnTo>
                    <a:lnTo>
                      <a:pt x="255" y="140"/>
                    </a:lnTo>
                    <a:lnTo>
                      <a:pt x="261" y="142"/>
                    </a:lnTo>
                    <a:lnTo>
                      <a:pt x="269" y="143"/>
                    </a:lnTo>
                    <a:lnTo>
                      <a:pt x="275" y="144"/>
                    </a:lnTo>
                    <a:lnTo>
                      <a:pt x="282" y="144"/>
                    </a:lnTo>
                    <a:lnTo>
                      <a:pt x="292" y="143"/>
                    </a:lnTo>
                    <a:lnTo>
                      <a:pt x="303" y="141"/>
                    </a:lnTo>
                    <a:lnTo>
                      <a:pt x="303" y="152"/>
                    </a:lnTo>
                    <a:lnTo>
                      <a:pt x="301" y="162"/>
                    </a:lnTo>
                    <a:lnTo>
                      <a:pt x="299" y="173"/>
                    </a:lnTo>
                    <a:lnTo>
                      <a:pt x="294" y="183"/>
                    </a:lnTo>
                    <a:lnTo>
                      <a:pt x="290" y="191"/>
                    </a:lnTo>
                    <a:lnTo>
                      <a:pt x="286" y="201"/>
                    </a:lnTo>
                    <a:lnTo>
                      <a:pt x="279" y="209"/>
                    </a:lnTo>
                    <a:lnTo>
                      <a:pt x="274" y="216"/>
                    </a:lnTo>
                    <a:lnTo>
                      <a:pt x="267" y="224"/>
                    </a:lnTo>
                    <a:lnTo>
                      <a:pt x="259" y="230"/>
                    </a:lnTo>
                    <a:lnTo>
                      <a:pt x="251" y="235"/>
                    </a:lnTo>
                    <a:lnTo>
                      <a:pt x="243" y="240"/>
                    </a:lnTo>
                    <a:lnTo>
                      <a:pt x="233" y="243"/>
                    </a:lnTo>
                    <a:lnTo>
                      <a:pt x="224" y="246"/>
                    </a:lnTo>
                    <a:lnTo>
                      <a:pt x="214" y="247"/>
                    </a:lnTo>
                    <a:lnTo>
                      <a:pt x="204" y="248"/>
                    </a:lnTo>
                    <a:lnTo>
                      <a:pt x="195" y="247"/>
                    </a:lnTo>
                    <a:lnTo>
                      <a:pt x="185" y="245"/>
                    </a:lnTo>
                    <a:lnTo>
                      <a:pt x="175" y="243"/>
                    </a:lnTo>
                    <a:lnTo>
                      <a:pt x="166" y="240"/>
                    </a:lnTo>
                    <a:lnTo>
                      <a:pt x="157" y="234"/>
                    </a:lnTo>
                    <a:lnTo>
                      <a:pt x="150" y="229"/>
                    </a:lnTo>
                    <a:lnTo>
                      <a:pt x="142" y="223"/>
                    </a:lnTo>
                    <a:lnTo>
                      <a:pt x="135" y="216"/>
                    </a:lnTo>
                    <a:lnTo>
                      <a:pt x="128" y="208"/>
                    </a:lnTo>
                    <a:lnTo>
                      <a:pt x="123" y="200"/>
                    </a:lnTo>
                    <a:lnTo>
                      <a:pt x="118" y="190"/>
                    </a:lnTo>
                    <a:lnTo>
                      <a:pt x="113" y="181"/>
                    </a:lnTo>
                    <a:lnTo>
                      <a:pt x="110" y="171"/>
                    </a:lnTo>
                    <a:lnTo>
                      <a:pt x="108" y="160"/>
                    </a:lnTo>
                    <a:lnTo>
                      <a:pt x="106" y="150"/>
                    </a:lnTo>
                    <a:lnTo>
                      <a:pt x="106" y="139"/>
                    </a:lnTo>
                    <a:close/>
                    <a:moveTo>
                      <a:pt x="204" y="30"/>
                    </a:moveTo>
                    <a:lnTo>
                      <a:pt x="213" y="30"/>
                    </a:lnTo>
                    <a:lnTo>
                      <a:pt x="222" y="32"/>
                    </a:lnTo>
                    <a:lnTo>
                      <a:pt x="229" y="33"/>
                    </a:lnTo>
                    <a:lnTo>
                      <a:pt x="238" y="36"/>
                    </a:lnTo>
                    <a:lnTo>
                      <a:pt x="244" y="39"/>
                    </a:lnTo>
                    <a:lnTo>
                      <a:pt x="252" y="43"/>
                    </a:lnTo>
                    <a:lnTo>
                      <a:pt x="259" y="48"/>
                    </a:lnTo>
                    <a:lnTo>
                      <a:pt x="266" y="53"/>
                    </a:lnTo>
                    <a:lnTo>
                      <a:pt x="271" y="58"/>
                    </a:lnTo>
                    <a:lnTo>
                      <a:pt x="276" y="65"/>
                    </a:lnTo>
                    <a:lnTo>
                      <a:pt x="282" y="71"/>
                    </a:lnTo>
                    <a:lnTo>
                      <a:pt x="287" y="78"/>
                    </a:lnTo>
                    <a:lnTo>
                      <a:pt x="291" y="85"/>
                    </a:lnTo>
                    <a:lnTo>
                      <a:pt x="294" y="94"/>
                    </a:lnTo>
                    <a:lnTo>
                      <a:pt x="298" y="102"/>
                    </a:lnTo>
                    <a:lnTo>
                      <a:pt x="300" y="110"/>
                    </a:lnTo>
                    <a:lnTo>
                      <a:pt x="294" y="112"/>
                    </a:lnTo>
                    <a:lnTo>
                      <a:pt x="288" y="113"/>
                    </a:lnTo>
                    <a:lnTo>
                      <a:pt x="281" y="114"/>
                    </a:lnTo>
                    <a:lnTo>
                      <a:pt x="273" y="113"/>
                    </a:lnTo>
                    <a:lnTo>
                      <a:pt x="264" y="112"/>
                    </a:lnTo>
                    <a:lnTo>
                      <a:pt x="255" y="108"/>
                    </a:lnTo>
                    <a:lnTo>
                      <a:pt x="249" y="105"/>
                    </a:lnTo>
                    <a:lnTo>
                      <a:pt x="245" y="100"/>
                    </a:lnTo>
                    <a:lnTo>
                      <a:pt x="241" y="96"/>
                    </a:lnTo>
                    <a:lnTo>
                      <a:pt x="237" y="90"/>
                    </a:lnTo>
                    <a:lnTo>
                      <a:pt x="234" y="87"/>
                    </a:lnTo>
                    <a:lnTo>
                      <a:pt x="232" y="84"/>
                    </a:lnTo>
                    <a:lnTo>
                      <a:pt x="229" y="83"/>
                    </a:lnTo>
                    <a:lnTo>
                      <a:pt x="226" y="82"/>
                    </a:lnTo>
                    <a:lnTo>
                      <a:pt x="223" y="82"/>
                    </a:lnTo>
                    <a:lnTo>
                      <a:pt x="218" y="83"/>
                    </a:lnTo>
                    <a:lnTo>
                      <a:pt x="216" y="84"/>
                    </a:lnTo>
                    <a:lnTo>
                      <a:pt x="213" y="86"/>
                    </a:lnTo>
                    <a:lnTo>
                      <a:pt x="207" y="92"/>
                    </a:lnTo>
                    <a:lnTo>
                      <a:pt x="201" y="96"/>
                    </a:lnTo>
                    <a:lnTo>
                      <a:pt x="195" y="100"/>
                    </a:lnTo>
                    <a:lnTo>
                      <a:pt x="188" y="104"/>
                    </a:lnTo>
                    <a:lnTo>
                      <a:pt x="181" y="107"/>
                    </a:lnTo>
                    <a:lnTo>
                      <a:pt x="174" y="109"/>
                    </a:lnTo>
                    <a:lnTo>
                      <a:pt x="167" y="111"/>
                    </a:lnTo>
                    <a:lnTo>
                      <a:pt x="160" y="112"/>
                    </a:lnTo>
                    <a:lnTo>
                      <a:pt x="147" y="113"/>
                    </a:lnTo>
                    <a:lnTo>
                      <a:pt x="134" y="112"/>
                    </a:lnTo>
                    <a:lnTo>
                      <a:pt x="121" y="110"/>
                    </a:lnTo>
                    <a:lnTo>
                      <a:pt x="110" y="106"/>
                    </a:lnTo>
                    <a:lnTo>
                      <a:pt x="113" y="97"/>
                    </a:lnTo>
                    <a:lnTo>
                      <a:pt x="117" y="90"/>
                    </a:lnTo>
                    <a:lnTo>
                      <a:pt x="120" y="82"/>
                    </a:lnTo>
                    <a:lnTo>
                      <a:pt x="124" y="76"/>
                    </a:lnTo>
                    <a:lnTo>
                      <a:pt x="129" y="68"/>
                    </a:lnTo>
                    <a:lnTo>
                      <a:pt x="135" y="63"/>
                    </a:lnTo>
                    <a:lnTo>
                      <a:pt x="140" y="56"/>
                    </a:lnTo>
                    <a:lnTo>
                      <a:pt x="145" y="51"/>
                    </a:lnTo>
                    <a:lnTo>
                      <a:pt x="152" y="47"/>
                    </a:lnTo>
                    <a:lnTo>
                      <a:pt x="158" y="42"/>
                    </a:lnTo>
                    <a:lnTo>
                      <a:pt x="166" y="38"/>
                    </a:lnTo>
                    <a:lnTo>
                      <a:pt x="173" y="35"/>
                    </a:lnTo>
                    <a:lnTo>
                      <a:pt x="181" y="33"/>
                    </a:lnTo>
                    <a:lnTo>
                      <a:pt x="188" y="31"/>
                    </a:lnTo>
                    <a:lnTo>
                      <a:pt x="197" y="30"/>
                    </a:lnTo>
                    <a:lnTo>
                      <a:pt x="204" y="30"/>
                    </a:lnTo>
                    <a:close/>
                    <a:moveTo>
                      <a:pt x="361" y="311"/>
                    </a:moveTo>
                    <a:lnTo>
                      <a:pt x="271" y="289"/>
                    </a:lnTo>
                    <a:lnTo>
                      <a:pt x="271" y="258"/>
                    </a:lnTo>
                    <a:lnTo>
                      <a:pt x="277" y="253"/>
                    </a:lnTo>
                    <a:lnTo>
                      <a:pt x="284" y="248"/>
                    </a:lnTo>
                    <a:lnTo>
                      <a:pt x="290" y="242"/>
                    </a:lnTo>
                    <a:lnTo>
                      <a:pt x="297" y="236"/>
                    </a:lnTo>
                    <a:lnTo>
                      <a:pt x="307" y="223"/>
                    </a:lnTo>
                    <a:lnTo>
                      <a:pt x="316" y="209"/>
                    </a:lnTo>
                    <a:lnTo>
                      <a:pt x="320" y="200"/>
                    </a:lnTo>
                    <a:lnTo>
                      <a:pt x="323" y="192"/>
                    </a:lnTo>
                    <a:lnTo>
                      <a:pt x="327" y="184"/>
                    </a:lnTo>
                    <a:lnTo>
                      <a:pt x="329" y="175"/>
                    </a:lnTo>
                    <a:lnTo>
                      <a:pt x="331" y="167"/>
                    </a:lnTo>
                    <a:lnTo>
                      <a:pt x="332" y="157"/>
                    </a:lnTo>
                    <a:lnTo>
                      <a:pt x="333" y="149"/>
                    </a:lnTo>
                    <a:lnTo>
                      <a:pt x="333" y="139"/>
                    </a:lnTo>
                    <a:lnTo>
                      <a:pt x="333" y="125"/>
                    </a:lnTo>
                    <a:lnTo>
                      <a:pt x="331" y="111"/>
                    </a:lnTo>
                    <a:lnTo>
                      <a:pt x="328" y="97"/>
                    </a:lnTo>
                    <a:lnTo>
                      <a:pt x="323" y="84"/>
                    </a:lnTo>
                    <a:lnTo>
                      <a:pt x="318" y="72"/>
                    </a:lnTo>
                    <a:lnTo>
                      <a:pt x="312" y="61"/>
                    </a:lnTo>
                    <a:lnTo>
                      <a:pt x="304" y="50"/>
                    </a:lnTo>
                    <a:lnTo>
                      <a:pt x="296" y="40"/>
                    </a:lnTo>
                    <a:lnTo>
                      <a:pt x="287" y="32"/>
                    </a:lnTo>
                    <a:lnTo>
                      <a:pt x="276" y="23"/>
                    </a:lnTo>
                    <a:lnTo>
                      <a:pt x="266" y="17"/>
                    </a:lnTo>
                    <a:lnTo>
                      <a:pt x="255" y="10"/>
                    </a:lnTo>
                    <a:lnTo>
                      <a:pt x="243" y="6"/>
                    </a:lnTo>
                    <a:lnTo>
                      <a:pt x="230" y="3"/>
                    </a:lnTo>
                    <a:lnTo>
                      <a:pt x="217" y="1"/>
                    </a:lnTo>
                    <a:lnTo>
                      <a:pt x="204" y="0"/>
                    </a:lnTo>
                    <a:lnTo>
                      <a:pt x="192" y="1"/>
                    </a:lnTo>
                    <a:lnTo>
                      <a:pt x="179" y="3"/>
                    </a:lnTo>
                    <a:lnTo>
                      <a:pt x="166" y="6"/>
                    </a:lnTo>
                    <a:lnTo>
                      <a:pt x="154" y="10"/>
                    </a:lnTo>
                    <a:lnTo>
                      <a:pt x="143" y="17"/>
                    </a:lnTo>
                    <a:lnTo>
                      <a:pt x="133" y="23"/>
                    </a:lnTo>
                    <a:lnTo>
                      <a:pt x="123" y="32"/>
                    </a:lnTo>
                    <a:lnTo>
                      <a:pt x="113" y="40"/>
                    </a:lnTo>
                    <a:lnTo>
                      <a:pt x="105" y="50"/>
                    </a:lnTo>
                    <a:lnTo>
                      <a:pt x="98" y="61"/>
                    </a:lnTo>
                    <a:lnTo>
                      <a:pt x="92" y="72"/>
                    </a:lnTo>
                    <a:lnTo>
                      <a:pt x="85" y="84"/>
                    </a:lnTo>
                    <a:lnTo>
                      <a:pt x="81" y="97"/>
                    </a:lnTo>
                    <a:lnTo>
                      <a:pt x="78" y="111"/>
                    </a:lnTo>
                    <a:lnTo>
                      <a:pt x="77" y="125"/>
                    </a:lnTo>
                    <a:lnTo>
                      <a:pt x="76" y="139"/>
                    </a:lnTo>
                    <a:lnTo>
                      <a:pt x="76" y="147"/>
                    </a:lnTo>
                    <a:lnTo>
                      <a:pt x="77" y="157"/>
                    </a:lnTo>
                    <a:lnTo>
                      <a:pt x="78" y="166"/>
                    </a:lnTo>
                    <a:lnTo>
                      <a:pt x="80" y="174"/>
                    </a:lnTo>
                    <a:lnTo>
                      <a:pt x="85" y="190"/>
                    </a:lnTo>
                    <a:lnTo>
                      <a:pt x="92" y="206"/>
                    </a:lnTo>
                    <a:lnTo>
                      <a:pt x="100" y="220"/>
                    </a:lnTo>
                    <a:lnTo>
                      <a:pt x="111" y="234"/>
                    </a:lnTo>
                    <a:lnTo>
                      <a:pt x="123" y="246"/>
                    </a:lnTo>
                    <a:lnTo>
                      <a:pt x="136" y="256"/>
                    </a:lnTo>
                    <a:lnTo>
                      <a:pt x="136" y="289"/>
                    </a:lnTo>
                    <a:lnTo>
                      <a:pt x="47" y="313"/>
                    </a:lnTo>
                    <a:lnTo>
                      <a:pt x="37" y="316"/>
                    </a:lnTo>
                    <a:lnTo>
                      <a:pt x="29" y="321"/>
                    </a:lnTo>
                    <a:lnTo>
                      <a:pt x="21" y="328"/>
                    </a:lnTo>
                    <a:lnTo>
                      <a:pt x="14" y="336"/>
                    </a:lnTo>
                    <a:lnTo>
                      <a:pt x="8" y="345"/>
                    </a:lnTo>
                    <a:lnTo>
                      <a:pt x="4" y="354"/>
                    </a:lnTo>
                    <a:lnTo>
                      <a:pt x="1" y="364"/>
                    </a:lnTo>
                    <a:lnTo>
                      <a:pt x="0" y="375"/>
                    </a:lnTo>
                    <a:lnTo>
                      <a:pt x="0" y="406"/>
                    </a:lnTo>
                    <a:lnTo>
                      <a:pt x="201" y="406"/>
                    </a:lnTo>
                    <a:lnTo>
                      <a:pt x="239" y="406"/>
                    </a:lnTo>
                    <a:lnTo>
                      <a:pt x="406" y="406"/>
                    </a:lnTo>
                    <a:lnTo>
                      <a:pt x="406" y="376"/>
                    </a:lnTo>
                    <a:lnTo>
                      <a:pt x="405" y="365"/>
                    </a:lnTo>
                    <a:lnTo>
                      <a:pt x="403" y="354"/>
                    </a:lnTo>
                    <a:lnTo>
                      <a:pt x="398" y="345"/>
                    </a:lnTo>
                    <a:lnTo>
                      <a:pt x="393" y="336"/>
                    </a:lnTo>
                    <a:lnTo>
                      <a:pt x="387" y="328"/>
                    </a:lnTo>
                    <a:lnTo>
                      <a:pt x="379" y="321"/>
                    </a:lnTo>
                    <a:lnTo>
                      <a:pt x="371" y="316"/>
                    </a:lnTo>
                    <a:lnTo>
                      <a:pt x="361"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35" name="Freeform 89">
                <a:extLst>
                  <a:ext uri="{FF2B5EF4-FFF2-40B4-BE49-F238E27FC236}">
                    <a16:creationId xmlns:a16="http://schemas.microsoft.com/office/drawing/2014/main" id="{32450C03-EFB8-45DF-B298-F1269AB38301}"/>
                  </a:ext>
                </a:extLst>
              </p:cNvPr>
              <p:cNvSpPr>
                <a:spLocks noEditPoints="1"/>
              </p:cNvSpPr>
              <p:nvPr/>
            </p:nvSpPr>
            <p:spPr bwMode="auto">
              <a:xfrm>
                <a:off x="5543550" y="2073275"/>
                <a:ext cx="130175" cy="128588"/>
              </a:xfrm>
              <a:custGeom>
                <a:avLst/>
                <a:gdLst>
                  <a:gd name="T0" fmla="*/ 30 w 409"/>
                  <a:gd name="T1" fmla="*/ 379 h 409"/>
                  <a:gd name="T2" fmla="*/ 35 w 409"/>
                  <a:gd name="T3" fmla="*/ 359 h 409"/>
                  <a:gd name="T4" fmla="*/ 50 w 409"/>
                  <a:gd name="T5" fmla="*/ 343 h 409"/>
                  <a:gd name="T6" fmla="*/ 172 w 409"/>
                  <a:gd name="T7" fmla="*/ 273 h 409"/>
                  <a:gd name="T8" fmla="*/ 215 w 409"/>
                  <a:gd name="T9" fmla="*/ 277 h 409"/>
                  <a:gd name="T10" fmla="*/ 246 w 409"/>
                  <a:gd name="T11" fmla="*/ 311 h 409"/>
                  <a:gd name="T12" fmla="*/ 368 w 409"/>
                  <a:gd name="T13" fmla="*/ 349 h 409"/>
                  <a:gd name="T14" fmla="*/ 379 w 409"/>
                  <a:gd name="T15" fmla="*/ 370 h 409"/>
                  <a:gd name="T16" fmla="*/ 106 w 409"/>
                  <a:gd name="T17" fmla="*/ 137 h 409"/>
                  <a:gd name="T18" fmla="*/ 148 w 409"/>
                  <a:gd name="T19" fmla="*/ 142 h 409"/>
                  <a:gd name="T20" fmla="*/ 208 w 409"/>
                  <a:gd name="T21" fmla="*/ 127 h 409"/>
                  <a:gd name="T22" fmla="*/ 236 w 409"/>
                  <a:gd name="T23" fmla="*/ 132 h 409"/>
                  <a:gd name="T24" fmla="*/ 260 w 409"/>
                  <a:gd name="T25" fmla="*/ 141 h 409"/>
                  <a:gd name="T26" fmla="*/ 293 w 409"/>
                  <a:gd name="T27" fmla="*/ 142 h 409"/>
                  <a:gd name="T28" fmla="*/ 299 w 409"/>
                  <a:gd name="T29" fmla="*/ 172 h 409"/>
                  <a:gd name="T30" fmla="*/ 281 w 409"/>
                  <a:gd name="T31" fmla="*/ 209 h 409"/>
                  <a:gd name="T32" fmla="*/ 252 w 409"/>
                  <a:gd name="T33" fmla="*/ 234 h 409"/>
                  <a:gd name="T34" fmla="*/ 215 w 409"/>
                  <a:gd name="T35" fmla="*/ 247 h 409"/>
                  <a:gd name="T36" fmla="*/ 176 w 409"/>
                  <a:gd name="T37" fmla="*/ 243 h 409"/>
                  <a:gd name="T38" fmla="*/ 142 w 409"/>
                  <a:gd name="T39" fmla="*/ 223 h 409"/>
                  <a:gd name="T40" fmla="*/ 118 w 409"/>
                  <a:gd name="T41" fmla="*/ 191 h 409"/>
                  <a:gd name="T42" fmla="*/ 107 w 409"/>
                  <a:gd name="T43" fmla="*/ 150 h 409"/>
                  <a:gd name="T44" fmla="*/ 222 w 409"/>
                  <a:gd name="T45" fmla="*/ 31 h 409"/>
                  <a:gd name="T46" fmla="*/ 252 w 409"/>
                  <a:gd name="T47" fmla="*/ 43 h 409"/>
                  <a:gd name="T48" fmla="*/ 276 w 409"/>
                  <a:gd name="T49" fmla="*/ 64 h 409"/>
                  <a:gd name="T50" fmla="*/ 295 w 409"/>
                  <a:gd name="T51" fmla="*/ 93 h 409"/>
                  <a:gd name="T52" fmla="*/ 287 w 409"/>
                  <a:gd name="T53" fmla="*/ 113 h 409"/>
                  <a:gd name="T54" fmla="*/ 254 w 409"/>
                  <a:gd name="T55" fmla="*/ 107 h 409"/>
                  <a:gd name="T56" fmla="*/ 237 w 409"/>
                  <a:gd name="T57" fmla="*/ 90 h 409"/>
                  <a:gd name="T58" fmla="*/ 226 w 409"/>
                  <a:gd name="T59" fmla="*/ 82 h 409"/>
                  <a:gd name="T60" fmla="*/ 213 w 409"/>
                  <a:gd name="T61" fmla="*/ 87 h 409"/>
                  <a:gd name="T62" fmla="*/ 189 w 409"/>
                  <a:gd name="T63" fmla="*/ 104 h 409"/>
                  <a:gd name="T64" fmla="*/ 161 w 409"/>
                  <a:gd name="T65" fmla="*/ 112 h 409"/>
                  <a:gd name="T66" fmla="*/ 111 w 409"/>
                  <a:gd name="T67" fmla="*/ 106 h 409"/>
                  <a:gd name="T68" fmla="*/ 124 w 409"/>
                  <a:gd name="T69" fmla="*/ 75 h 409"/>
                  <a:gd name="T70" fmla="*/ 146 w 409"/>
                  <a:gd name="T71" fmla="*/ 51 h 409"/>
                  <a:gd name="T72" fmla="*/ 174 w 409"/>
                  <a:gd name="T73" fmla="*/ 35 h 409"/>
                  <a:gd name="T74" fmla="*/ 205 w 409"/>
                  <a:gd name="T75" fmla="*/ 30 h 409"/>
                  <a:gd name="T76" fmla="*/ 289 w 409"/>
                  <a:gd name="T77" fmla="*/ 244 h 409"/>
                  <a:gd name="T78" fmla="*/ 325 w 409"/>
                  <a:gd name="T79" fmla="*/ 189 h 409"/>
                  <a:gd name="T80" fmla="*/ 333 w 409"/>
                  <a:gd name="T81" fmla="*/ 124 h 409"/>
                  <a:gd name="T82" fmla="*/ 318 w 409"/>
                  <a:gd name="T83" fmla="*/ 73 h 409"/>
                  <a:gd name="T84" fmla="*/ 287 w 409"/>
                  <a:gd name="T85" fmla="*/ 32 h 409"/>
                  <a:gd name="T86" fmla="*/ 243 w 409"/>
                  <a:gd name="T87" fmla="*/ 6 h 409"/>
                  <a:gd name="T88" fmla="*/ 192 w 409"/>
                  <a:gd name="T89" fmla="*/ 1 h 409"/>
                  <a:gd name="T90" fmla="*/ 143 w 409"/>
                  <a:gd name="T91" fmla="*/ 17 h 409"/>
                  <a:gd name="T92" fmla="*/ 105 w 409"/>
                  <a:gd name="T93" fmla="*/ 50 h 409"/>
                  <a:gd name="T94" fmla="*/ 81 w 409"/>
                  <a:gd name="T95" fmla="*/ 97 h 409"/>
                  <a:gd name="T96" fmla="*/ 77 w 409"/>
                  <a:gd name="T97" fmla="*/ 156 h 409"/>
                  <a:gd name="T98" fmla="*/ 100 w 409"/>
                  <a:gd name="T99" fmla="*/ 219 h 409"/>
                  <a:gd name="T100" fmla="*/ 133 w 409"/>
                  <a:gd name="T101" fmla="*/ 288 h 409"/>
                  <a:gd name="T102" fmla="*/ 21 w 409"/>
                  <a:gd name="T103" fmla="*/ 328 h 409"/>
                  <a:gd name="T104" fmla="*/ 1 w 409"/>
                  <a:gd name="T105" fmla="*/ 364 h 409"/>
                  <a:gd name="T106" fmla="*/ 224 w 409"/>
                  <a:gd name="T107" fmla="*/ 409 h 409"/>
                  <a:gd name="T108" fmla="*/ 406 w 409"/>
                  <a:gd name="T109" fmla="*/ 355 h 409"/>
                  <a:gd name="T110" fmla="*/ 380 w 409"/>
                  <a:gd name="T111"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409">
                    <a:moveTo>
                      <a:pt x="379" y="379"/>
                    </a:moveTo>
                    <a:lnTo>
                      <a:pt x="224" y="379"/>
                    </a:lnTo>
                    <a:lnTo>
                      <a:pt x="186" y="379"/>
                    </a:lnTo>
                    <a:lnTo>
                      <a:pt x="30" y="379"/>
                    </a:lnTo>
                    <a:lnTo>
                      <a:pt x="30" y="375"/>
                    </a:lnTo>
                    <a:lnTo>
                      <a:pt x="31" y="370"/>
                    </a:lnTo>
                    <a:lnTo>
                      <a:pt x="32" y="364"/>
                    </a:lnTo>
                    <a:lnTo>
                      <a:pt x="35" y="359"/>
                    </a:lnTo>
                    <a:lnTo>
                      <a:pt x="37" y="355"/>
                    </a:lnTo>
                    <a:lnTo>
                      <a:pt x="42" y="349"/>
                    </a:lnTo>
                    <a:lnTo>
                      <a:pt x="46" y="346"/>
                    </a:lnTo>
                    <a:lnTo>
                      <a:pt x="50" y="343"/>
                    </a:lnTo>
                    <a:lnTo>
                      <a:pt x="56" y="341"/>
                    </a:lnTo>
                    <a:lnTo>
                      <a:pt x="163" y="311"/>
                    </a:lnTo>
                    <a:lnTo>
                      <a:pt x="163" y="270"/>
                    </a:lnTo>
                    <a:lnTo>
                      <a:pt x="172" y="273"/>
                    </a:lnTo>
                    <a:lnTo>
                      <a:pt x="183" y="275"/>
                    </a:lnTo>
                    <a:lnTo>
                      <a:pt x="194" y="277"/>
                    </a:lnTo>
                    <a:lnTo>
                      <a:pt x="205" y="277"/>
                    </a:lnTo>
                    <a:lnTo>
                      <a:pt x="215" y="277"/>
                    </a:lnTo>
                    <a:lnTo>
                      <a:pt x="226" y="275"/>
                    </a:lnTo>
                    <a:lnTo>
                      <a:pt x="237" y="273"/>
                    </a:lnTo>
                    <a:lnTo>
                      <a:pt x="246" y="270"/>
                    </a:lnTo>
                    <a:lnTo>
                      <a:pt x="246" y="311"/>
                    </a:lnTo>
                    <a:lnTo>
                      <a:pt x="354" y="341"/>
                    </a:lnTo>
                    <a:lnTo>
                      <a:pt x="359" y="343"/>
                    </a:lnTo>
                    <a:lnTo>
                      <a:pt x="363" y="346"/>
                    </a:lnTo>
                    <a:lnTo>
                      <a:pt x="368" y="349"/>
                    </a:lnTo>
                    <a:lnTo>
                      <a:pt x="372" y="355"/>
                    </a:lnTo>
                    <a:lnTo>
                      <a:pt x="375" y="359"/>
                    </a:lnTo>
                    <a:lnTo>
                      <a:pt x="377" y="364"/>
                    </a:lnTo>
                    <a:lnTo>
                      <a:pt x="379" y="370"/>
                    </a:lnTo>
                    <a:lnTo>
                      <a:pt x="379" y="375"/>
                    </a:lnTo>
                    <a:lnTo>
                      <a:pt x="379" y="379"/>
                    </a:lnTo>
                    <a:close/>
                    <a:moveTo>
                      <a:pt x="106" y="139"/>
                    </a:moveTo>
                    <a:lnTo>
                      <a:pt x="106" y="137"/>
                    </a:lnTo>
                    <a:lnTo>
                      <a:pt x="106" y="136"/>
                    </a:lnTo>
                    <a:lnTo>
                      <a:pt x="120" y="140"/>
                    </a:lnTo>
                    <a:lnTo>
                      <a:pt x="134" y="142"/>
                    </a:lnTo>
                    <a:lnTo>
                      <a:pt x="148" y="142"/>
                    </a:lnTo>
                    <a:lnTo>
                      <a:pt x="163" y="141"/>
                    </a:lnTo>
                    <a:lnTo>
                      <a:pt x="179" y="139"/>
                    </a:lnTo>
                    <a:lnTo>
                      <a:pt x="193" y="134"/>
                    </a:lnTo>
                    <a:lnTo>
                      <a:pt x="208" y="127"/>
                    </a:lnTo>
                    <a:lnTo>
                      <a:pt x="221" y="119"/>
                    </a:lnTo>
                    <a:lnTo>
                      <a:pt x="226" y="123"/>
                    </a:lnTo>
                    <a:lnTo>
                      <a:pt x="230" y="127"/>
                    </a:lnTo>
                    <a:lnTo>
                      <a:pt x="236" y="132"/>
                    </a:lnTo>
                    <a:lnTo>
                      <a:pt x="242" y="135"/>
                    </a:lnTo>
                    <a:lnTo>
                      <a:pt x="247" y="137"/>
                    </a:lnTo>
                    <a:lnTo>
                      <a:pt x="254" y="139"/>
                    </a:lnTo>
                    <a:lnTo>
                      <a:pt x="260" y="141"/>
                    </a:lnTo>
                    <a:lnTo>
                      <a:pt x="268" y="142"/>
                    </a:lnTo>
                    <a:lnTo>
                      <a:pt x="273" y="143"/>
                    </a:lnTo>
                    <a:lnTo>
                      <a:pt x="280" y="143"/>
                    </a:lnTo>
                    <a:lnTo>
                      <a:pt x="293" y="142"/>
                    </a:lnTo>
                    <a:lnTo>
                      <a:pt x="303" y="140"/>
                    </a:lnTo>
                    <a:lnTo>
                      <a:pt x="303" y="151"/>
                    </a:lnTo>
                    <a:lnTo>
                      <a:pt x="301" y="162"/>
                    </a:lnTo>
                    <a:lnTo>
                      <a:pt x="299" y="172"/>
                    </a:lnTo>
                    <a:lnTo>
                      <a:pt x="296" y="182"/>
                    </a:lnTo>
                    <a:lnTo>
                      <a:pt x="291" y="192"/>
                    </a:lnTo>
                    <a:lnTo>
                      <a:pt x="286" y="200"/>
                    </a:lnTo>
                    <a:lnTo>
                      <a:pt x="281" y="209"/>
                    </a:lnTo>
                    <a:lnTo>
                      <a:pt x="274" y="216"/>
                    </a:lnTo>
                    <a:lnTo>
                      <a:pt x="267" y="223"/>
                    </a:lnTo>
                    <a:lnTo>
                      <a:pt x="259" y="229"/>
                    </a:lnTo>
                    <a:lnTo>
                      <a:pt x="252" y="234"/>
                    </a:lnTo>
                    <a:lnTo>
                      <a:pt x="243" y="239"/>
                    </a:lnTo>
                    <a:lnTo>
                      <a:pt x="234" y="243"/>
                    </a:lnTo>
                    <a:lnTo>
                      <a:pt x="225" y="245"/>
                    </a:lnTo>
                    <a:lnTo>
                      <a:pt x="215" y="247"/>
                    </a:lnTo>
                    <a:lnTo>
                      <a:pt x="205" y="247"/>
                    </a:lnTo>
                    <a:lnTo>
                      <a:pt x="195" y="247"/>
                    </a:lnTo>
                    <a:lnTo>
                      <a:pt x="185" y="245"/>
                    </a:lnTo>
                    <a:lnTo>
                      <a:pt x="176" y="243"/>
                    </a:lnTo>
                    <a:lnTo>
                      <a:pt x="166" y="239"/>
                    </a:lnTo>
                    <a:lnTo>
                      <a:pt x="157" y="234"/>
                    </a:lnTo>
                    <a:lnTo>
                      <a:pt x="150" y="229"/>
                    </a:lnTo>
                    <a:lnTo>
                      <a:pt x="142" y="223"/>
                    </a:lnTo>
                    <a:lnTo>
                      <a:pt x="135" y="216"/>
                    </a:lnTo>
                    <a:lnTo>
                      <a:pt x="128" y="208"/>
                    </a:lnTo>
                    <a:lnTo>
                      <a:pt x="123" y="199"/>
                    </a:lnTo>
                    <a:lnTo>
                      <a:pt x="118" y="191"/>
                    </a:lnTo>
                    <a:lnTo>
                      <a:pt x="113" y="181"/>
                    </a:lnTo>
                    <a:lnTo>
                      <a:pt x="110" y="171"/>
                    </a:lnTo>
                    <a:lnTo>
                      <a:pt x="108" y="160"/>
                    </a:lnTo>
                    <a:lnTo>
                      <a:pt x="107" y="150"/>
                    </a:lnTo>
                    <a:lnTo>
                      <a:pt x="106" y="139"/>
                    </a:lnTo>
                    <a:close/>
                    <a:moveTo>
                      <a:pt x="205" y="30"/>
                    </a:moveTo>
                    <a:lnTo>
                      <a:pt x="213" y="30"/>
                    </a:lnTo>
                    <a:lnTo>
                      <a:pt x="222" y="31"/>
                    </a:lnTo>
                    <a:lnTo>
                      <a:pt x="229" y="33"/>
                    </a:lnTo>
                    <a:lnTo>
                      <a:pt x="237" y="36"/>
                    </a:lnTo>
                    <a:lnTo>
                      <a:pt x="244" y="39"/>
                    </a:lnTo>
                    <a:lnTo>
                      <a:pt x="252" y="43"/>
                    </a:lnTo>
                    <a:lnTo>
                      <a:pt x="258" y="47"/>
                    </a:lnTo>
                    <a:lnTo>
                      <a:pt x="265" y="52"/>
                    </a:lnTo>
                    <a:lnTo>
                      <a:pt x="271" y="58"/>
                    </a:lnTo>
                    <a:lnTo>
                      <a:pt x="276" y="64"/>
                    </a:lnTo>
                    <a:lnTo>
                      <a:pt x="282" y="70"/>
                    </a:lnTo>
                    <a:lnTo>
                      <a:pt x="286" y="78"/>
                    </a:lnTo>
                    <a:lnTo>
                      <a:pt x="290" y="85"/>
                    </a:lnTo>
                    <a:lnTo>
                      <a:pt x="295" y="93"/>
                    </a:lnTo>
                    <a:lnTo>
                      <a:pt x="297" y="100"/>
                    </a:lnTo>
                    <a:lnTo>
                      <a:pt x="300" y="109"/>
                    </a:lnTo>
                    <a:lnTo>
                      <a:pt x="294" y="111"/>
                    </a:lnTo>
                    <a:lnTo>
                      <a:pt x="287" y="113"/>
                    </a:lnTo>
                    <a:lnTo>
                      <a:pt x="280" y="113"/>
                    </a:lnTo>
                    <a:lnTo>
                      <a:pt x="272" y="112"/>
                    </a:lnTo>
                    <a:lnTo>
                      <a:pt x="264" y="111"/>
                    </a:lnTo>
                    <a:lnTo>
                      <a:pt x="254" y="107"/>
                    </a:lnTo>
                    <a:lnTo>
                      <a:pt x="250" y="104"/>
                    </a:lnTo>
                    <a:lnTo>
                      <a:pt x="245" y="100"/>
                    </a:lnTo>
                    <a:lnTo>
                      <a:pt x="241" y="95"/>
                    </a:lnTo>
                    <a:lnTo>
                      <a:pt x="237" y="90"/>
                    </a:lnTo>
                    <a:lnTo>
                      <a:pt x="235" y="87"/>
                    </a:lnTo>
                    <a:lnTo>
                      <a:pt x="232" y="84"/>
                    </a:lnTo>
                    <a:lnTo>
                      <a:pt x="229" y="83"/>
                    </a:lnTo>
                    <a:lnTo>
                      <a:pt x="226" y="82"/>
                    </a:lnTo>
                    <a:lnTo>
                      <a:pt x="223" y="82"/>
                    </a:lnTo>
                    <a:lnTo>
                      <a:pt x="219" y="82"/>
                    </a:lnTo>
                    <a:lnTo>
                      <a:pt x="216" y="84"/>
                    </a:lnTo>
                    <a:lnTo>
                      <a:pt x="213" y="87"/>
                    </a:lnTo>
                    <a:lnTo>
                      <a:pt x="207" y="92"/>
                    </a:lnTo>
                    <a:lnTo>
                      <a:pt x="201" y="96"/>
                    </a:lnTo>
                    <a:lnTo>
                      <a:pt x="195" y="100"/>
                    </a:lnTo>
                    <a:lnTo>
                      <a:pt x="189" y="104"/>
                    </a:lnTo>
                    <a:lnTo>
                      <a:pt x="181" y="107"/>
                    </a:lnTo>
                    <a:lnTo>
                      <a:pt x="175" y="109"/>
                    </a:lnTo>
                    <a:lnTo>
                      <a:pt x="167" y="110"/>
                    </a:lnTo>
                    <a:lnTo>
                      <a:pt x="161" y="112"/>
                    </a:lnTo>
                    <a:lnTo>
                      <a:pt x="147" y="112"/>
                    </a:lnTo>
                    <a:lnTo>
                      <a:pt x="134" y="112"/>
                    </a:lnTo>
                    <a:lnTo>
                      <a:pt x="121" y="109"/>
                    </a:lnTo>
                    <a:lnTo>
                      <a:pt x="111" y="106"/>
                    </a:lnTo>
                    <a:lnTo>
                      <a:pt x="113" y="97"/>
                    </a:lnTo>
                    <a:lnTo>
                      <a:pt x="117" y="90"/>
                    </a:lnTo>
                    <a:lnTo>
                      <a:pt x="120" y="82"/>
                    </a:lnTo>
                    <a:lnTo>
                      <a:pt x="124" y="75"/>
                    </a:lnTo>
                    <a:lnTo>
                      <a:pt x="130" y="68"/>
                    </a:lnTo>
                    <a:lnTo>
                      <a:pt x="135" y="62"/>
                    </a:lnTo>
                    <a:lnTo>
                      <a:pt x="140" y="56"/>
                    </a:lnTo>
                    <a:lnTo>
                      <a:pt x="146" y="51"/>
                    </a:lnTo>
                    <a:lnTo>
                      <a:pt x="152" y="47"/>
                    </a:lnTo>
                    <a:lnTo>
                      <a:pt x="159" y="43"/>
                    </a:lnTo>
                    <a:lnTo>
                      <a:pt x="166" y="38"/>
                    </a:lnTo>
                    <a:lnTo>
                      <a:pt x="174" y="35"/>
                    </a:lnTo>
                    <a:lnTo>
                      <a:pt x="181" y="33"/>
                    </a:lnTo>
                    <a:lnTo>
                      <a:pt x="189" y="31"/>
                    </a:lnTo>
                    <a:lnTo>
                      <a:pt x="197" y="30"/>
                    </a:lnTo>
                    <a:lnTo>
                      <a:pt x="205" y="30"/>
                    </a:lnTo>
                    <a:close/>
                    <a:moveTo>
                      <a:pt x="362" y="312"/>
                    </a:moveTo>
                    <a:lnTo>
                      <a:pt x="276" y="288"/>
                    </a:lnTo>
                    <a:lnTo>
                      <a:pt x="276" y="254"/>
                    </a:lnTo>
                    <a:lnTo>
                      <a:pt x="289" y="244"/>
                    </a:lnTo>
                    <a:lnTo>
                      <a:pt x="300" y="232"/>
                    </a:lnTo>
                    <a:lnTo>
                      <a:pt x="310" y="219"/>
                    </a:lnTo>
                    <a:lnTo>
                      <a:pt x="318" y="204"/>
                    </a:lnTo>
                    <a:lnTo>
                      <a:pt x="325" y="189"/>
                    </a:lnTo>
                    <a:lnTo>
                      <a:pt x="329" y="173"/>
                    </a:lnTo>
                    <a:lnTo>
                      <a:pt x="332" y="156"/>
                    </a:lnTo>
                    <a:lnTo>
                      <a:pt x="333" y="139"/>
                    </a:lnTo>
                    <a:lnTo>
                      <a:pt x="333" y="124"/>
                    </a:lnTo>
                    <a:lnTo>
                      <a:pt x="331" y="111"/>
                    </a:lnTo>
                    <a:lnTo>
                      <a:pt x="328" y="97"/>
                    </a:lnTo>
                    <a:lnTo>
                      <a:pt x="324" y="84"/>
                    </a:lnTo>
                    <a:lnTo>
                      <a:pt x="318" y="73"/>
                    </a:lnTo>
                    <a:lnTo>
                      <a:pt x="312" y="61"/>
                    </a:lnTo>
                    <a:lnTo>
                      <a:pt x="304" y="50"/>
                    </a:lnTo>
                    <a:lnTo>
                      <a:pt x="296" y="40"/>
                    </a:lnTo>
                    <a:lnTo>
                      <a:pt x="287" y="32"/>
                    </a:lnTo>
                    <a:lnTo>
                      <a:pt x="276" y="23"/>
                    </a:lnTo>
                    <a:lnTo>
                      <a:pt x="266" y="17"/>
                    </a:lnTo>
                    <a:lnTo>
                      <a:pt x="255" y="10"/>
                    </a:lnTo>
                    <a:lnTo>
                      <a:pt x="243" y="6"/>
                    </a:lnTo>
                    <a:lnTo>
                      <a:pt x="230" y="3"/>
                    </a:lnTo>
                    <a:lnTo>
                      <a:pt x="217" y="1"/>
                    </a:lnTo>
                    <a:lnTo>
                      <a:pt x="205" y="0"/>
                    </a:lnTo>
                    <a:lnTo>
                      <a:pt x="192" y="1"/>
                    </a:lnTo>
                    <a:lnTo>
                      <a:pt x="179" y="3"/>
                    </a:lnTo>
                    <a:lnTo>
                      <a:pt x="167" y="6"/>
                    </a:lnTo>
                    <a:lnTo>
                      <a:pt x="154" y="10"/>
                    </a:lnTo>
                    <a:lnTo>
                      <a:pt x="143" y="17"/>
                    </a:lnTo>
                    <a:lnTo>
                      <a:pt x="133" y="23"/>
                    </a:lnTo>
                    <a:lnTo>
                      <a:pt x="123" y="32"/>
                    </a:lnTo>
                    <a:lnTo>
                      <a:pt x="113" y="40"/>
                    </a:lnTo>
                    <a:lnTo>
                      <a:pt x="105" y="50"/>
                    </a:lnTo>
                    <a:lnTo>
                      <a:pt x="98" y="61"/>
                    </a:lnTo>
                    <a:lnTo>
                      <a:pt x="92" y="73"/>
                    </a:lnTo>
                    <a:lnTo>
                      <a:pt x="86" y="84"/>
                    </a:lnTo>
                    <a:lnTo>
                      <a:pt x="81" y="97"/>
                    </a:lnTo>
                    <a:lnTo>
                      <a:pt x="78" y="111"/>
                    </a:lnTo>
                    <a:lnTo>
                      <a:pt x="77" y="124"/>
                    </a:lnTo>
                    <a:lnTo>
                      <a:pt x="76" y="139"/>
                    </a:lnTo>
                    <a:lnTo>
                      <a:pt x="77" y="156"/>
                    </a:lnTo>
                    <a:lnTo>
                      <a:pt x="80" y="173"/>
                    </a:lnTo>
                    <a:lnTo>
                      <a:pt x="85" y="189"/>
                    </a:lnTo>
                    <a:lnTo>
                      <a:pt x="92" y="204"/>
                    </a:lnTo>
                    <a:lnTo>
                      <a:pt x="100" y="219"/>
                    </a:lnTo>
                    <a:lnTo>
                      <a:pt x="109" y="232"/>
                    </a:lnTo>
                    <a:lnTo>
                      <a:pt x="121" y="244"/>
                    </a:lnTo>
                    <a:lnTo>
                      <a:pt x="133" y="254"/>
                    </a:lnTo>
                    <a:lnTo>
                      <a:pt x="133" y="288"/>
                    </a:lnTo>
                    <a:lnTo>
                      <a:pt x="47" y="312"/>
                    </a:lnTo>
                    <a:lnTo>
                      <a:pt x="37" y="316"/>
                    </a:lnTo>
                    <a:lnTo>
                      <a:pt x="29" y="321"/>
                    </a:lnTo>
                    <a:lnTo>
                      <a:pt x="21" y="328"/>
                    </a:lnTo>
                    <a:lnTo>
                      <a:pt x="14" y="336"/>
                    </a:lnTo>
                    <a:lnTo>
                      <a:pt x="8" y="345"/>
                    </a:lnTo>
                    <a:lnTo>
                      <a:pt x="4" y="355"/>
                    </a:lnTo>
                    <a:lnTo>
                      <a:pt x="1" y="364"/>
                    </a:lnTo>
                    <a:lnTo>
                      <a:pt x="0" y="375"/>
                    </a:lnTo>
                    <a:lnTo>
                      <a:pt x="0" y="409"/>
                    </a:lnTo>
                    <a:lnTo>
                      <a:pt x="186" y="409"/>
                    </a:lnTo>
                    <a:lnTo>
                      <a:pt x="224" y="409"/>
                    </a:lnTo>
                    <a:lnTo>
                      <a:pt x="409" y="409"/>
                    </a:lnTo>
                    <a:lnTo>
                      <a:pt x="409" y="375"/>
                    </a:lnTo>
                    <a:lnTo>
                      <a:pt x="408" y="364"/>
                    </a:lnTo>
                    <a:lnTo>
                      <a:pt x="406" y="355"/>
                    </a:lnTo>
                    <a:lnTo>
                      <a:pt x="402" y="345"/>
                    </a:lnTo>
                    <a:lnTo>
                      <a:pt x="395" y="336"/>
                    </a:lnTo>
                    <a:lnTo>
                      <a:pt x="389" y="328"/>
                    </a:lnTo>
                    <a:lnTo>
                      <a:pt x="380" y="321"/>
                    </a:lnTo>
                    <a:lnTo>
                      <a:pt x="372" y="316"/>
                    </a:lnTo>
                    <a:lnTo>
                      <a:pt x="362"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36" name="Freeform 90">
                <a:extLst>
                  <a:ext uri="{FF2B5EF4-FFF2-40B4-BE49-F238E27FC236}">
                    <a16:creationId xmlns:a16="http://schemas.microsoft.com/office/drawing/2014/main" id="{0C515AE7-6817-40F0-B499-DCDEF390B94A}"/>
                  </a:ext>
                </a:extLst>
              </p:cNvPr>
              <p:cNvSpPr>
                <a:spLocks/>
              </p:cNvSpPr>
              <p:nvPr/>
            </p:nvSpPr>
            <p:spPr bwMode="auto">
              <a:xfrm>
                <a:off x="5507038" y="2060575"/>
                <a:ext cx="39688" cy="39688"/>
              </a:xfrm>
              <a:custGeom>
                <a:avLst/>
                <a:gdLst>
                  <a:gd name="T0" fmla="*/ 121 w 126"/>
                  <a:gd name="T1" fmla="*/ 99 h 125"/>
                  <a:gd name="T2" fmla="*/ 26 w 126"/>
                  <a:gd name="T3" fmla="*/ 4 h 125"/>
                  <a:gd name="T4" fmla="*/ 24 w 126"/>
                  <a:gd name="T5" fmla="*/ 2 h 125"/>
                  <a:gd name="T6" fmla="*/ 21 w 126"/>
                  <a:gd name="T7" fmla="*/ 1 h 125"/>
                  <a:gd name="T8" fmla="*/ 18 w 126"/>
                  <a:gd name="T9" fmla="*/ 0 h 125"/>
                  <a:gd name="T10" fmla="*/ 15 w 126"/>
                  <a:gd name="T11" fmla="*/ 0 h 125"/>
                  <a:gd name="T12" fmla="*/ 13 w 126"/>
                  <a:gd name="T13" fmla="*/ 0 h 125"/>
                  <a:gd name="T14" fmla="*/ 10 w 126"/>
                  <a:gd name="T15" fmla="*/ 1 h 125"/>
                  <a:gd name="T16" fmla="*/ 7 w 126"/>
                  <a:gd name="T17" fmla="*/ 2 h 125"/>
                  <a:gd name="T18" fmla="*/ 4 w 126"/>
                  <a:gd name="T19" fmla="*/ 4 h 125"/>
                  <a:gd name="T20" fmla="*/ 2 w 126"/>
                  <a:gd name="T21" fmla="*/ 7 h 125"/>
                  <a:gd name="T22" fmla="*/ 1 w 126"/>
                  <a:gd name="T23" fmla="*/ 9 h 125"/>
                  <a:gd name="T24" fmla="*/ 0 w 126"/>
                  <a:gd name="T25" fmla="*/ 12 h 125"/>
                  <a:gd name="T26" fmla="*/ 0 w 126"/>
                  <a:gd name="T27" fmla="*/ 15 h 125"/>
                  <a:gd name="T28" fmla="*/ 0 w 126"/>
                  <a:gd name="T29" fmla="*/ 17 h 125"/>
                  <a:gd name="T30" fmla="*/ 1 w 126"/>
                  <a:gd name="T31" fmla="*/ 21 h 125"/>
                  <a:gd name="T32" fmla="*/ 2 w 126"/>
                  <a:gd name="T33" fmla="*/ 23 h 125"/>
                  <a:gd name="T34" fmla="*/ 4 w 126"/>
                  <a:gd name="T35" fmla="*/ 26 h 125"/>
                  <a:gd name="T36" fmla="*/ 100 w 126"/>
                  <a:gd name="T37" fmla="*/ 120 h 125"/>
                  <a:gd name="T38" fmla="*/ 102 w 126"/>
                  <a:gd name="T39" fmla="*/ 122 h 125"/>
                  <a:gd name="T40" fmla="*/ 104 w 126"/>
                  <a:gd name="T41" fmla="*/ 123 h 125"/>
                  <a:gd name="T42" fmla="*/ 107 w 126"/>
                  <a:gd name="T43" fmla="*/ 125 h 125"/>
                  <a:gd name="T44" fmla="*/ 111 w 126"/>
                  <a:gd name="T45" fmla="*/ 125 h 125"/>
                  <a:gd name="T46" fmla="*/ 113 w 126"/>
                  <a:gd name="T47" fmla="*/ 125 h 125"/>
                  <a:gd name="T48" fmla="*/ 116 w 126"/>
                  <a:gd name="T49" fmla="*/ 123 h 125"/>
                  <a:gd name="T50" fmla="*/ 118 w 126"/>
                  <a:gd name="T51" fmla="*/ 122 h 125"/>
                  <a:gd name="T52" fmla="*/ 121 w 126"/>
                  <a:gd name="T53" fmla="*/ 120 h 125"/>
                  <a:gd name="T54" fmla="*/ 122 w 126"/>
                  <a:gd name="T55" fmla="*/ 118 h 125"/>
                  <a:gd name="T56" fmla="*/ 125 w 126"/>
                  <a:gd name="T57" fmla="*/ 115 h 125"/>
                  <a:gd name="T58" fmla="*/ 125 w 126"/>
                  <a:gd name="T59" fmla="*/ 113 h 125"/>
                  <a:gd name="T60" fmla="*/ 126 w 126"/>
                  <a:gd name="T61" fmla="*/ 110 h 125"/>
                  <a:gd name="T62" fmla="*/ 125 w 126"/>
                  <a:gd name="T63" fmla="*/ 106 h 125"/>
                  <a:gd name="T64" fmla="*/ 125 w 126"/>
                  <a:gd name="T65" fmla="*/ 104 h 125"/>
                  <a:gd name="T66" fmla="*/ 122 w 126"/>
                  <a:gd name="T67" fmla="*/ 101 h 125"/>
                  <a:gd name="T68" fmla="*/ 121 w 126"/>
                  <a:gd name="T6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5">
                    <a:moveTo>
                      <a:pt x="121" y="99"/>
                    </a:moveTo>
                    <a:lnTo>
                      <a:pt x="26" y="4"/>
                    </a:lnTo>
                    <a:lnTo>
                      <a:pt x="24" y="2"/>
                    </a:lnTo>
                    <a:lnTo>
                      <a:pt x="21" y="1"/>
                    </a:lnTo>
                    <a:lnTo>
                      <a:pt x="18" y="0"/>
                    </a:lnTo>
                    <a:lnTo>
                      <a:pt x="15" y="0"/>
                    </a:lnTo>
                    <a:lnTo>
                      <a:pt x="13" y="0"/>
                    </a:lnTo>
                    <a:lnTo>
                      <a:pt x="10" y="1"/>
                    </a:lnTo>
                    <a:lnTo>
                      <a:pt x="7" y="2"/>
                    </a:lnTo>
                    <a:lnTo>
                      <a:pt x="4" y="4"/>
                    </a:lnTo>
                    <a:lnTo>
                      <a:pt x="2" y="7"/>
                    </a:lnTo>
                    <a:lnTo>
                      <a:pt x="1" y="9"/>
                    </a:lnTo>
                    <a:lnTo>
                      <a:pt x="0" y="12"/>
                    </a:lnTo>
                    <a:lnTo>
                      <a:pt x="0" y="15"/>
                    </a:lnTo>
                    <a:lnTo>
                      <a:pt x="0" y="17"/>
                    </a:lnTo>
                    <a:lnTo>
                      <a:pt x="1" y="21"/>
                    </a:lnTo>
                    <a:lnTo>
                      <a:pt x="2" y="23"/>
                    </a:lnTo>
                    <a:lnTo>
                      <a:pt x="4" y="26"/>
                    </a:lnTo>
                    <a:lnTo>
                      <a:pt x="100" y="120"/>
                    </a:lnTo>
                    <a:lnTo>
                      <a:pt x="102" y="122"/>
                    </a:lnTo>
                    <a:lnTo>
                      <a:pt x="104" y="123"/>
                    </a:lnTo>
                    <a:lnTo>
                      <a:pt x="107" y="125"/>
                    </a:lnTo>
                    <a:lnTo>
                      <a:pt x="111" y="125"/>
                    </a:lnTo>
                    <a:lnTo>
                      <a:pt x="113" y="125"/>
                    </a:lnTo>
                    <a:lnTo>
                      <a:pt x="116" y="123"/>
                    </a:lnTo>
                    <a:lnTo>
                      <a:pt x="118" y="122"/>
                    </a:lnTo>
                    <a:lnTo>
                      <a:pt x="121" y="120"/>
                    </a:lnTo>
                    <a:lnTo>
                      <a:pt x="122" y="118"/>
                    </a:lnTo>
                    <a:lnTo>
                      <a:pt x="125" y="115"/>
                    </a:lnTo>
                    <a:lnTo>
                      <a:pt x="125" y="113"/>
                    </a:lnTo>
                    <a:lnTo>
                      <a:pt x="126" y="110"/>
                    </a:lnTo>
                    <a:lnTo>
                      <a:pt x="125" y="106"/>
                    </a:lnTo>
                    <a:lnTo>
                      <a:pt x="125" y="104"/>
                    </a:lnTo>
                    <a:lnTo>
                      <a:pt x="122" y="101"/>
                    </a:lnTo>
                    <a:lnTo>
                      <a:pt x="12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37" name="Freeform 91">
                <a:extLst>
                  <a:ext uri="{FF2B5EF4-FFF2-40B4-BE49-F238E27FC236}">
                    <a16:creationId xmlns:a16="http://schemas.microsoft.com/office/drawing/2014/main" id="{18CE452C-78FE-400E-82C0-FCDC72EC18BB}"/>
                  </a:ext>
                </a:extLst>
              </p:cNvPr>
              <p:cNvSpPr>
                <a:spLocks/>
              </p:cNvSpPr>
              <p:nvPr/>
            </p:nvSpPr>
            <p:spPr bwMode="auto">
              <a:xfrm>
                <a:off x="5670550" y="2060575"/>
                <a:ext cx="38100" cy="39688"/>
              </a:xfrm>
              <a:custGeom>
                <a:avLst/>
                <a:gdLst>
                  <a:gd name="T0" fmla="*/ 98 w 124"/>
                  <a:gd name="T1" fmla="*/ 4 h 125"/>
                  <a:gd name="T2" fmla="*/ 4 w 124"/>
                  <a:gd name="T3" fmla="*/ 99 h 125"/>
                  <a:gd name="T4" fmla="*/ 2 w 124"/>
                  <a:gd name="T5" fmla="*/ 101 h 125"/>
                  <a:gd name="T6" fmla="*/ 1 w 124"/>
                  <a:gd name="T7" fmla="*/ 104 h 125"/>
                  <a:gd name="T8" fmla="*/ 0 w 124"/>
                  <a:gd name="T9" fmla="*/ 106 h 125"/>
                  <a:gd name="T10" fmla="*/ 0 w 124"/>
                  <a:gd name="T11" fmla="*/ 110 h 125"/>
                  <a:gd name="T12" fmla="*/ 0 w 124"/>
                  <a:gd name="T13" fmla="*/ 113 h 125"/>
                  <a:gd name="T14" fmla="*/ 1 w 124"/>
                  <a:gd name="T15" fmla="*/ 115 h 125"/>
                  <a:gd name="T16" fmla="*/ 2 w 124"/>
                  <a:gd name="T17" fmla="*/ 118 h 125"/>
                  <a:gd name="T18" fmla="*/ 4 w 124"/>
                  <a:gd name="T19" fmla="*/ 120 h 125"/>
                  <a:gd name="T20" fmla="*/ 6 w 124"/>
                  <a:gd name="T21" fmla="*/ 122 h 125"/>
                  <a:gd name="T22" fmla="*/ 8 w 124"/>
                  <a:gd name="T23" fmla="*/ 123 h 125"/>
                  <a:gd name="T24" fmla="*/ 11 w 124"/>
                  <a:gd name="T25" fmla="*/ 125 h 125"/>
                  <a:gd name="T26" fmla="*/ 15 w 124"/>
                  <a:gd name="T27" fmla="*/ 125 h 125"/>
                  <a:gd name="T28" fmla="*/ 17 w 124"/>
                  <a:gd name="T29" fmla="*/ 125 h 125"/>
                  <a:gd name="T30" fmla="*/ 20 w 124"/>
                  <a:gd name="T31" fmla="*/ 123 h 125"/>
                  <a:gd name="T32" fmla="*/ 22 w 124"/>
                  <a:gd name="T33" fmla="*/ 122 h 125"/>
                  <a:gd name="T34" fmla="*/ 25 w 124"/>
                  <a:gd name="T35" fmla="*/ 120 h 125"/>
                  <a:gd name="T36" fmla="*/ 120 w 124"/>
                  <a:gd name="T37" fmla="*/ 25 h 125"/>
                  <a:gd name="T38" fmla="*/ 122 w 124"/>
                  <a:gd name="T39" fmla="*/ 23 h 125"/>
                  <a:gd name="T40" fmla="*/ 123 w 124"/>
                  <a:gd name="T41" fmla="*/ 21 h 125"/>
                  <a:gd name="T42" fmla="*/ 124 w 124"/>
                  <a:gd name="T43" fmla="*/ 17 h 125"/>
                  <a:gd name="T44" fmla="*/ 124 w 124"/>
                  <a:gd name="T45" fmla="*/ 15 h 125"/>
                  <a:gd name="T46" fmla="*/ 124 w 124"/>
                  <a:gd name="T47" fmla="*/ 12 h 125"/>
                  <a:gd name="T48" fmla="*/ 123 w 124"/>
                  <a:gd name="T49" fmla="*/ 9 h 125"/>
                  <a:gd name="T50" fmla="*/ 122 w 124"/>
                  <a:gd name="T51" fmla="*/ 7 h 125"/>
                  <a:gd name="T52" fmla="*/ 120 w 124"/>
                  <a:gd name="T53" fmla="*/ 4 h 125"/>
                  <a:gd name="T54" fmla="*/ 118 w 124"/>
                  <a:gd name="T55" fmla="*/ 2 h 125"/>
                  <a:gd name="T56" fmla="*/ 114 w 124"/>
                  <a:gd name="T57" fmla="*/ 1 h 125"/>
                  <a:gd name="T58" fmla="*/ 112 w 124"/>
                  <a:gd name="T59" fmla="*/ 0 h 125"/>
                  <a:gd name="T60" fmla="*/ 109 w 124"/>
                  <a:gd name="T61" fmla="*/ 0 h 125"/>
                  <a:gd name="T62" fmla="*/ 107 w 124"/>
                  <a:gd name="T63" fmla="*/ 0 h 125"/>
                  <a:gd name="T64" fmla="*/ 104 w 124"/>
                  <a:gd name="T65" fmla="*/ 1 h 125"/>
                  <a:gd name="T66" fmla="*/ 100 w 124"/>
                  <a:gd name="T67" fmla="*/ 2 h 125"/>
                  <a:gd name="T68" fmla="*/ 98 w 124"/>
                  <a:gd name="T69"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25">
                    <a:moveTo>
                      <a:pt x="98" y="4"/>
                    </a:moveTo>
                    <a:lnTo>
                      <a:pt x="4" y="99"/>
                    </a:lnTo>
                    <a:lnTo>
                      <a:pt x="2" y="101"/>
                    </a:lnTo>
                    <a:lnTo>
                      <a:pt x="1" y="104"/>
                    </a:lnTo>
                    <a:lnTo>
                      <a:pt x="0" y="106"/>
                    </a:lnTo>
                    <a:lnTo>
                      <a:pt x="0" y="110"/>
                    </a:lnTo>
                    <a:lnTo>
                      <a:pt x="0" y="113"/>
                    </a:lnTo>
                    <a:lnTo>
                      <a:pt x="1" y="115"/>
                    </a:lnTo>
                    <a:lnTo>
                      <a:pt x="2" y="118"/>
                    </a:lnTo>
                    <a:lnTo>
                      <a:pt x="4" y="120"/>
                    </a:lnTo>
                    <a:lnTo>
                      <a:pt x="6" y="122"/>
                    </a:lnTo>
                    <a:lnTo>
                      <a:pt x="8" y="123"/>
                    </a:lnTo>
                    <a:lnTo>
                      <a:pt x="11" y="125"/>
                    </a:lnTo>
                    <a:lnTo>
                      <a:pt x="15" y="125"/>
                    </a:lnTo>
                    <a:lnTo>
                      <a:pt x="17" y="125"/>
                    </a:lnTo>
                    <a:lnTo>
                      <a:pt x="20" y="123"/>
                    </a:lnTo>
                    <a:lnTo>
                      <a:pt x="22" y="122"/>
                    </a:lnTo>
                    <a:lnTo>
                      <a:pt x="25" y="120"/>
                    </a:lnTo>
                    <a:lnTo>
                      <a:pt x="120" y="25"/>
                    </a:lnTo>
                    <a:lnTo>
                      <a:pt x="122" y="23"/>
                    </a:lnTo>
                    <a:lnTo>
                      <a:pt x="123" y="21"/>
                    </a:lnTo>
                    <a:lnTo>
                      <a:pt x="124" y="17"/>
                    </a:lnTo>
                    <a:lnTo>
                      <a:pt x="124" y="15"/>
                    </a:lnTo>
                    <a:lnTo>
                      <a:pt x="124" y="12"/>
                    </a:lnTo>
                    <a:lnTo>
                      <a:pt x="123" y="9"/>
                    </a:lnTo>
                    <a:lnTo>
                      <a:pt x="122" y="7"/>
                    </a:lnTo>
                    <a:lnTo>
                      <a:pt x="120" y="4"/>
                    </a:lnTo>
                    <a:lnTo>
                      <a:pt x="118" y="2"/>
                    </a:lnTo>
                    <a:lnTo>
                      <a:pt x="114" y="1"/>
                    </a:lnTo>
                    <a:lnTo>
                      <a:pt x="112" y="0"/>
                    </a:lnTo>
                    <a:lnTo>
                      <a:pt x="109" y="0"/>
                    </a:lnTo>
                    <a:lnTo>
                      <a:pt x="107" y="0"/>
                    </a:lnTo>
                    <a:lnTo>
                      <a:pt x="104" y="1"/>
                    </a:lnTo>
                    <a:lnTo>
                      <a:pt x="100" y="2"/>
                    </a:lnTo>
                    <a:lnTo>
                      <a:pt x="9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grpSp>
      <p:grpSp>
        <p:nvGrpSpPr>
          <p:cNvPr id="38" name="群組 37"/>
          <p:cNvGrpSpPr/>
          <p:nvPr/>
        </p:nvGrpSpPr>
        <p:grpSpPr>
          <a:xfrm>
            <a:off x="1266566" y="3917192"/>
            <a:ext cx="901700" cy="901700"/>
            <a:chOff x="162598" y="3977101"/>
            <a:chExt cx="901700" cy="901700"/>
          </a:xfrm>
        </p:grpSpPr>
        <p:sp>
          <p:nvSpPr>
            <p:cNvPr id="39" name="Oval 74">
              <a:extLst>
                <a:ext uri="{FF2B5EF4-FFF2-40B4-BE49-F238E27FC236}">
                  <a16:creationId xmlns:a16="http://schemas.microsoft.com/office/drawing/2014/main" id="{FFC50712-9122-4283-B12A-E791A7E75197}"/>
                </a:ext>
              </a:extLst>
            </p:cNvPr>
            <p:cNvSpPr/>
            <p:nvPr/>
          </p:nvSpPr>
          <p:spPr>
            <a:xfrm>
              <a:off x="162598" y="3977101"/>
              <a:ext cx="901700" cy="901700"/>
            </a:xfrm>
            <a:prstGeom prst="ellipse">
              <a:avLst/>
            </a:prstGeom>
            <a:solidFill>
              <a:srgbClr val="F4B18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sp>
          <p:nvSpPr>
            <p:cNvPr id="40" name="Freeform 290">
              <a:extLst>
                <a:ext uri="{FF2B5EF4-FFF2-40B4-BE49-F238E27FC236}">
                  <a16:creationId xmlns:a16="http://schemas.microsoft.com/office/drawing/2014/main" id="{BFA8BC8C-9B35-41F2-BA77-797C862C3B0F}"/>
                </a:ext>
              </a:extLst>
            </p:cNvPr>
            <p:cNvSpPr>
              <a:spLocks noEditPoints="1"/>
            </p:cNvSpPr>
            <p:nvPr/>
          </p:nvSpPr>
          <p:spPr bwMode="auto">
            <a:xfrm>
              <a:off x="436305" y="4218780"/>
              <a:ext cx="323318" cy="397194"/>
            </a:xfrm>
            <a:custGeom>
              <a:avLst/>
              <a:gdLst>
                <a:gd name="T0" fmla="*/ 450 w 630"/>
                <a:gd name="T1" fmla="*/ 52 h 811"/>
                <a:gd name="T2" fmla="*/ 578 w 630"/>
                <a:gd name="T3" fmla="*/ 180 h 811"/>
                <a:gd name="T4" fmla="*/ 450 w 630"/>
                <a:gd name="T5" fmla="*/ 180 h 811"/>
                <a:gd name="T6" fmla="*/ 450 w 630"/>
                <a:gd name="T7" fmla="*/ 52 h 811"/>
                <a:gd name="T8" fmla="*/ 600 w 630"/>
                <a:gd name="T9" fmla="*/ 356 h 811"/>
                <a:gd name="T10" fmla="*/ 630 w 630"/>
                <a:gd name="T11" fmla="*/ 356 h 811"/>
                <a:gd name="T12" fmla="*/ 630 w 630"/>
                <a:gd name="T13" fmla="*/ 195 h 811"/>
                <a:gd name="T14" fmla="*/ 630 w 630"/>
                <a:gd name="T15" fmla="*/ 193 h 811"/>
                <a:gd name="T16" fmla="*/ 629 w 630"/>
                <a:gd name="T17" fmla="*/ 190 h 811"/>
                <a:gd name="T18" fmla="*/ 628 w 630"/>
                <a:gd name="T19" fmla="*/ 187 h 811"/>
                <a:gd name="T20" fmla="*/ 626 w 630"/>
                <a:gd name="T21" fmla="*/ 185 h 811"/>
                <a:gd name="T22" fmla="*/ 446 w 630"/>
                <a:gd name="T23" fmla="*/ 4 h 811"/>
                <a:gd name="T24" fmla="*/ 444 w 630"/>
                <a:gd name="T25" fmla="*/ 3 h 811"/>
                <a:gd name="T26" fmla="*/ 440 w 630"/>
                <a:gd name="T27" fmla="*/ 2 h 811"/>
                <a:gd name="T28" fmla="*/ 438 w 630"/>
                <a:gd name="T29" fmla="*/ 1 h 811"/>
                <a:gd name="T30" fmla="*/ 435 w 630"/>
                <a:gd name="T31" fmla="*/ 0 h 811"/>
                <a:gd name="T32" fmla="*/ 15 w 630"/>
                <a:gd name="T33" fmla="*/ 0 h 811"/>
                <a:gd name="T34" fmla="*/ 11 w 630"/>
                <a:gd name="T35" fmla="*/ 1 h 811"/>
                <a:gd name="T36" fmla="*/ 8 w 630"/>
                <a:gd name="T37" fmla="*/ 1 h 811"/>
                <a:gd name="T38" fmla="*/ 6 w 630"/>
                <a:gd name="T39" fmla="*/ 3 h 811"/>
                <a:gd name="T40" fmla="*/ 4 w 630"/>
                <a:gd name="T41" fmla="*/ 5 h 811"/>
                <a:gd name="T42" fmla="*/ 2 w 630"/>
                <a:gd name="T43" fmla="*/ 7 h 811"/>
                <a:gd name="T44" fmla="*/ 1 w 630"/>
                <a:gd name="T45" fmla="*/ 9 h 811"/>
                <a:gd name="T46" fmla="*/ 0 w 630"/>
                <a:gd name="T47" fmla="*/ 12 h 811"/>
                <a:gd name="T48" fmla="*/ 0 w 630"/>
                <a:gd name="T49" fmla="*/ 15 h 811"/>
                <a:gd name="T50" fmla="*/ 0 w 630"/>
                <a:gd name="T51" fmla="*/ 796 h 811"/>
                <a:gd name="T52" fmla="*/ 0 w 630"/>
                <a:gd name="T53" fmla="*/ 799 h 811"/>
                <a:gd name="T54" fmla="*/ 1 w 630"/>
                <a:gd name="T55" fmla="*/ 802 h 811"/>
                <a:gd name="T56" fmla="*/ 2 w 630"/>
                <a:gd name="T57" fmla="*/ 804 h 811"/>
                <a:gd name="T58" fmla="*/ 4 w 630"/>
                <a:gd name="T59" fmla="*/ 807 h 811"/>
                <a:gd name="T60" fmla="*/ 6 w 630"/>
                <a:gd name="T61" fmla="*/ 809 h 811"/>
                <a:gd name="T62" fmla="*/ 8 w 630"/>
                <a:gd name="T63" fmla="*/ 810 h 811"/>
                <a:gd name="T64" fmla="*/ 11 w 630"/>
                <a:gd name="T65" fmla="*/ 811 h 811"/>
                <a:gd name="T66" fmla="*/ 15 w 630"/>
                <a:gd name="T67" fmla="*/ 811 h 811"/>
                <a:gd name="T68" fmla="*/ 393 w 630"/>
                <a:gd name="T69" fmla="*/ 811 h 811"/>
                <a:gd name="T70" fmla="*/ 393 w 630"/>
                <a:gd name="T71" fmla="*/ 781 h 811"/>
                <a:gd name="T72" fmla="*/ 30 w 630"/>
                <a:gd name="T73" fmla="*/ 781 h 811"/>
                <a:gd name="T74" fmla="*/ 30 w 630"/>
                <a:gd name="T75" fmla="*/ 30 h 811"/>
                <a:gd name="T76" fmla="*/ 420 w 630"/>
                <a:gd name="T77" fmla="*/ 30 h 811"/>
                <a:gd name="T78" fmla="*/ 420 w 630"/>
                <a:gd name="T79" fmla="*/ 195 h 811"/>
                <a:gd name="T80" fmla="*/ 420 w 630"/>
                <a:gd name="T81" fmla="*/ 199 h 811"/>
                <a:gd name="T82" fmla="*/ 421 w 630"/>
                <a:gd name="T83" fmla="*/ 201 h 811"/>
                <a:gd name="T84" fmla="*/ 422 w 630"/>
                <a:gd name="T85" fmla="*/ 204 h 811"/>
                <a:gd name="T86" fmla="*/ 424 w 630"/>
                <a:gd name="T87" fmla="*/ 206 h 811"/>
                <a:gd name="T88" fmla="*/ 427 w 630"/>
                <a:gd name="T89" fmla="*/ 207 h 811"/>
                <a:gd name="T90" fmla="*/ 429 w 630"/>
                <a:gd name="T91" fmla="*/ 209 h 811"/>
                <a:gd name="T92" fmla="*/ 432 w 630"/>
                <a:gd name="T93" fmla="*/ 209 h 811"/>
                <a:gd name="T94" fmla="*/ 435 w 630"/>
                <a:gd name="T95" fmla="*/ 210 h 811"/>
                <a:gd name="T96" fmla="*/ 600 w 630"/>
                <a:gd name="T97" fmla="*/ 210 h 811"/>
                <a:gd name="T98" fmla="*/ 600 w 630"/>
                <a:gd name="T99" fmla="*/ 35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0" h="811">
                  <a:moveTo>
                    <a:pt x="450" y="52"/>
                  </a:moveTo>
                  <a:lnTo>
                    <a:pt x="578" y="180"/>
                  </a:lnTo>
                  <a:lnTo>
                    <a:pt x="450" y="180"/>
                  </a:lnTo>
                  <a:lnTo>
                    <a:pt x="450" y="52"/>
                  </a:lnTo>
                  <a:close/>
                  <a:moveTo>
                    <a:pt x="600" y="356"/>
                  </a:moveTo>
                  <a:lnTo>
                    <a:pt x="630" y="356"/>
                  </a:lnTo>
                  <a:lnTo>
                    <a:pt x="630" y="195"/>
                  </a:lnTo>
                  <a:lnTo>
                    <a:pt x="630" y="193"/>
                  </a:lnTo>
                  <a:lnTo>
                    <a:pt x="629" y="190"/>
                  </a:lnTo>
                  <a:lnTo>
                    <a:pt x="628" y="187"/>
                  </a:lnTo>
                  <a:lnTo>
                    <a:pt x="626" y="185"/>
                  </a:lnTo>
                  <a:lnTo>
                    <a:pt x="446" y="4"/>
                  </a:lnTo>
                  <a:lnTo>
                    <a:pt x="444" y="3"/>
                  </a:lnTo>
                  <a:lnTo>
                    <a:pt x="440" y="2"/>
                  </a:lnTo>
                  <a:lnTo>
                    <a:pt x="438" y="1"/>
                  </a:lnTo>
                  <a:lnTo>
                    <a:pt x="435" y="0"/>
                  </a:lnTo>
                  <a:lnTo>
                    <a:pt x="15" y="0"/>
                  </a:lnTo>
                  <a:lnTo>
                    <a:pt x="11" y="1"/>
                  </a:lnTo>
                  <a:lnTo>
                    <a:pt x="8" y="1"/>
                  </a:lnTo>
                  <a:lnTo>
                    <a:pt x="6" y="3"/>
                  </a:lnTo>
                  <a:lnTo>
                    <a:pt x="4" y="5"/>
                  </a:lnTo>
                  <a:lnTo>
                    <a:pt x="2" y="7"/>
                  </a:lnTo>
                  <a:lnTo>
                    <a:pt x="1" y="9"/>
                  </a:lnTo>
                  <a:lnTo>
                    <a:pt x="0" y="12"/>
                  </a:lnTo>
                  <a:lnTo>
                    <a:pt x="0" y="15"/>
                  </a:lnTo>
                  <a:lnTo>
                    <a:pt x="0" y="796"/>
                  </a:lnTo>
                  <a:lnTo>
                    <a:pt x="0" y="799"/>
                  </a:lnTo>
                  <a:lnTo>
                    <a:pt x="1" y="802"/>
                  </a:lnTo>
                  <a:lnTo>
                    <a:pt x="2" y="804"/>
                  </a:lnTo>
                  <a:lnTo>
                    <a:pt x="4" y="807"/>
                  </a:lnTo>
                  <a:lnTo>
                    <a:pt x="6" y="809"/>
                  </a:lnTo>
                  <a:lnTo>
                    <a:pt x="8" y="810"/>
                  </a:lnTo>
                  <a:lnTo>
                    <a:pt x="11" y="811"/>
                  </a:lnTo>
                  <a:lnTo>
                    <a:pt x="15" y="811"/>
                  </a:lnTo>
                  <a:lnTo>
                    <a:pt x="393" y="811"/>
                  </a:lnTo>
                  <a:lnTo>
                    <a:pt x="393" y="781"/>
                  </a:lnTo>
                  <a:lnTo>
                    <a:pt x="30" y="781"/>
                  </a:lnTo>
                  <a:lnTo>
                    <a:pt x="30" y="30"/>
                  </a:lnTo>
                  <a:lnTo>
                    <a:pt x="420" y="30"/>
                  </a:lnTo>
                  <a:lnTo>
                    <a:pt x="420" y="195"/>
                  </a:lnTo>
                  <a:lnTo>
                    <a:pt x="420" y="199"/>
                  </a:lnTo>
                  <a:lnTo>
                    <a:pt x="421" y="201"/>
                  </a:lnTo>
                  <a:lnTo>
                    <a:pt x="422" y="204"/>
                  </a:lnTo>
                  <a:lnTo>
                    <a:pt x="424" y="206"/>
                  </a:lnTo>
                  <a:lnTo>
                    <a:pt x="427" y="207"/>
                  </a:lnTo>
                  <a:lnTo>
                    <a:pt x="429" y="209"/>
                  </a:lnTo>
                  <a:lnTo>
                    <a:pt x="432" y="209"/>
                  </a:lnTo>
                  <a:lnTo>
                    <a:pt x="435" y="210"/>
                  </a:lnTo>
                  <a:lnTo>
                    <a:pt x="600" y="210"/>
                  </a:lnTo>
                  <a:lnTo>
                    <a:pt x="600" y="35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41" name="Freeform 291">
              <a:extLst>
                <a:ext uri="{FF2B5EF4-FFF2-40B4-BE49-F238E27FC236}">
                  <a16:creationId xmlns:a16="http://schemas.microsoft.com/office/drawing/2014/main" id="{AA5A704E-C3B8-4595-9712-AB53E89C7362}"/>
                </a:ext>
              </a:extLst>
            </p:cNvPr>
            <p:cNvSpPr>
              <a:spLocks noEditPoints="1"/>
            </p:cNvSpPr>
            <p:nvPr/>
          </p:nvSpPr>
          <p:spPr bwMode="auto">
            <a:xfrm>
              <a:off x="620086" y="4436674"/>
              <a:ext cx="230942" cy="196226"/>
            </a:xfrm>
            <a:custGeom>
              <a:avLst/>
              <a:gdLst>
                <a:gd name="T0" fmla="*/ 333 w 448"/>
                <a:gd name="T1" fmla="*/ 343 h 451"/>
                <a:gd name="T2" fmla="*/ 302 w 448"/>
                <a:gd name="T3" fmla="*/ 362 h 451"/>
                <a:gd name="T4" fmla="*/ 269 w 448"/>
                <a:gd name="T5" fmla="*/ 380 h 451"/>
                <a:gd name="T6" fmla="*/ 182 w 448"/>
                <a:gd name="T7" fmla="*/ 421 h 451"/>
                <a:gd name="T8" fmla="*/ 177 w 448"/>
                <a:gd name="T9" fmla="*/ 377 h 451"/>
                <a:gd name="T10" fmla="*/ 134 w 448"/>
                <a:gd name="T11" fmla="*/ 354 h 451"/>
                <a:gd name="T12" fmla="*/ 110 w 448"/>
                <a:gd name="T13" fmla="*/ 343 h 451"/>
                <a:gd name="T14" fmla="*/ 63 w 448"/>
                <a:gd name="T15" fmla="*/ 272 h 451"/>
                <a:gd name="T16" fmla="*/ 71 w 448"/>
                <a:gd name="T17" fmla="*/ 257 h 451"/>
                <a:gd name="T18" fmla="*/ 71 w 448"/>
                <a:gd name="T19" fmla="*/ 200 h 451"/>
                <a:gd name="T20" fmla="*/ 63 w 448"/>
                <a:gd name="T21" fmla="*/ 183 h 451"/>
                <a:gd name="T22" fmla="*/ 110 w 448"/>
                <a:gd name="T23" fmla="*/ 114 h 451"/>
                <a:gd name="T24" fmla="*/ 134 w 448"/>
                <a:gd name="T25" fmla="*/ 102 h 451"/>
                <a:gd name="T26" fmla="*/ 177 w 448"/>
                <a:gd name="T27" fmla="*/ 79 h 451"/>
                <a:gd name="T28" fmla="*/ 182 w 448"/>
                <a:gd name="T29" fmla="*/ 30 h 451"/>
                <a:gd name="T30" fmla="*/ 269 w 448"/>
                <a:gd name="T31" fmla="*/ 76 h 451"/>
                <a:gd name="T32" fmla="*/ 302 w 448"/>
                <a:gd name="T33" fmla="*/ 94 h 451"/>
                <a:gd name="T34" fmla="*/ 333 w 448"/>
                <a:gd name="T35" fmla="*/ 114 h 451"/>
                <a:gd name="T36" fmla="*/ 412 w 448"/>
                <a:gd name="T37" fmla="*/ 167 h 451"/>
                <a:gd name="T38" fmla="*/ 376 w 448"/>
                <a:gd name="T39" fmla="*/ 196 h 451"/>
                <a:gd name="T40" fmla="*/ 378 w 448"/>
                <a:gd name="T41" fmla="*/ 242 h 451"/>
                <a:gd name="T42" fmla="*/ 380 w 448"/>
                <a:gd name="T43" fmla="*/ 270 h 451"/>
                <a:gd name="T44" fmla="*/ 440 w 448"/>
                <a:gd name="T45" fmla="*/ 271 h 451"/>
                <a:gd name="T46" fmla="*/ 409 w 448"/>
                <a:gd name="T47" fmla="*/ 217 h 451"/>
                <a:gd name="T48" fmla="*/ 444 w 448"/>
                <a:gd name="T49" fmla="*/ 182 h 451"/>
                <a:gd name="T50" fmla="*/ 448 w 448"/>
                <a:gd name="T51" fmla="*/ 171 h 451"/>
                <a:gd name="T52" fmla="*/ 387 w 448"/>
                <a:gd name="T53" fmla="*/ 65 h 451"/>
                <a:gd name="T54" fmla="*/ 377 w 448"/>
                <a:gd name="T55" fmla="*/ 60 h 451"/>
                <a:gd name="T56" fmla="*/ 336 w 448"/>
                <a:gd name="T57" fmla="*/ 80 h 451"/>
                <a:gd name="T58" fmla="*/ 296 w 448"/>
                <a:gd name="T59" fmla="*/ 58 h 451"/>
                <a:gd name="T60" fmla="*/ 293 w 448"/>
                <a:gd name="T61" fmla="*/ 8 h 451"/>
                <a:gd name="T62" fmla="*/ 284 w 448"/>
                <a:gd name="T63" fmla="*/ 1 h 451"/>
                <a:gd name="T64" fmla="*/ 162 w 448"/>
                <a:gd name="T65" fmla="*/ 1 h 451"/>
                <a:gd name="T66" fmla="*/ 153 w 448"/>
                <a:gd name="T67" fmla="*/ 10 h 451"/>
                <a:gd name="T68" fmla="*/ 143 w 448"/>
                <a:gd name="T69" fmla="*/ 61 h 451"/>
                <a:gd name="T70" fmla="*/ 79 w 448"/>
                <a:gd name="T71" fmla="*/ 62 h 451"/>
                <a:gd name="T72" fmla="*/ 68 w 448"/>
                <a:gd name="T73" fmla="*/ 60 h 451"/>
                <a:gd name="T74" fmla="*/ 59 w 448"/>
                <a:gd name="T75" fmla="*/ 68 h 451"/>
                <a:gd name="T76" fmla="*/ 0 w 448"/>
                <a:gd name="T77" fmla="*/ 175 h 451"/>
                <a:gd name="T78" fmla="*/ 5 w 448"/>
                <a:gd name="T79" fmla="*/ 185 h 451"/>
                <a:gd name="T80" fmla="*/ 38 w 448"/>
                <a:gd name="T81" fmla="*/ 229 h 451"/>
                <a:gd name="T82" fmla="*/ 5 w 448"/>
                <a:gd name="T83" fmla="*/ 272 h 451"/>
                <a:gd name="T84" fmla="*/ 0 w 448"/>
                <a:gd name="T85" fmla="*/ 282 h 451"/>
                <a:gd name="T86" fmla="*/ 59 w 448"/>
                <a:gd name="T87" fmla="*/ 390 h 451"/>
                <a:gd name="T88" fmla="*/ 68 w 448"/>
                <a:gd name="T89" fmla="*/ 396 h 451"/>
                <a:gd name="T90" fmla="*/ 79 w 448"/>
                <a:gd name="T91" fmla="*/ 394 h 451"/>
                <a:gd name="T92" fmla="*/ 143 w 448"/>
                <a:gd name="T93" fmla="*/ 394 h 451"/>
                <a:gd name="T94" fmla="*/ 153 w 448"/>
                <a:gd name="T95" fmla="*/ 442 h 451"/>
                <a:gd name="T96" fmla="*/ 162 w 448"/>
                <a:gd name="T97" fmla="*/ 450 h 451"/>
                <a:gd name="T98" fmla="*/ 284 w 448"/>
                <a:gd name="T99" fmla="*/ 451 h 451"/>
                <a:gd name="T100" fmla="*/ 293 w 448"/>
                <a:gd name="T101" fmla="*/ 444 h 451"/>
                <a:gd name="T102" fmla="*/ 296 w 448"/>
                <a:gd name="T103" fmla="*/ 398 h 451"/>
                <a:gd name="T104" fmla="*/ 336 w 448"/>
                <a:gd name="T105" fmla="*/ 376 h 451"/>
                <a:gd name="T106" fmla="*/ 377 w 448"/>
                <a:gd name="T107" fmla="*/ 396 h 451"/>
                <a:gd name="T108" fmla="*/ 387 w 448"/>
                <a:gd name="T109" fmla="*/ 392 h 451"/>
                <a:gd name="T110" fmla="*/ 448 w 448"/>
                <a:gd name="T111" fmla="*/ 285 h 451"/>
                <a:gd name="T112" fmla="*/ 444 w 448"/>
                <a:gd name="T113" fmla="*/ 274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8" h="451">
                  <a:moveTo>
                    <a:pt x="370" y="361"/>
                  </a:moveTo>
                  <a:lnTo>
                    <a:pt x="342" y="345"/>
                  </a:lnTo>
                  <a:lnTo>
                    <a:pt x="337" y="343"/>
                  </a:lnTo>
                  <a:lnTo>
                    <a:pt x="333" y="343"/>
                  </a:lnTo>
                  <a:lnTo>
                    <a:pt x="329" y="344"/>
                  </a:lnTo>
                  <a:lnTo>
                    <a:pt x="324" y="346"/>
                  </a:lnTo>
                  <a:lnTo>
                    <a:pt x="314" y="354"/>
                  </a:lnTo>
                  <a:lnTo>
                    <a:pt x="302" y="362"/>
                  </a:lnTo>
                  <a:lnTo>
                    <a:pt x="289" y="369"/>
                  </a:lnTo>
                  <a:lnTo>
                    <a:pt x="275" y="375"/>
                  </a:lnTo>
                  <a:lnTo>
                    <a:pt x="272" y="377"/>
                  </a:lnTo>
                  <a:lnTo>
                    <a:pt x="269" y="380"/>
                  </a:lnTo>
                  <a:lnTo>
                    <a:pt x="267" y="384"/>
                  </a:lnTo>
                  <a:lnTo>
                    <a:pt x="266" y="390"/>
                  </a:lnTo>
                  <a:lnTo>
                    <a:pt x="266" y="421"/>
                  </a:lnTo>
                  <a:lnTo>
                    <a:pt x="182" y="421"/>
                  </a:lnTo>
                  <a:lnTo>
                    <a:pt x="182" y="390"/>
                  </a:lnTo>
                  <a:lnTo>
                    <a:pt x="182" y="384"/>
                  </a:lnTo>
                  <a:lnTo>
                    <a:pt x="180" y="380"/>
                  </a:lnTo>
                  <a:lnTo>
                    <a:pt x="177" y="377"/>
                  </a:lnTo>
                  <a:lnTo>
                    <a:pt x="173" y="375"/>
                  </a:lnTo>
                  <a:lnTo>
                    <a:pt x="159" y="369"/>
                  </a:lnTo>
                  <a:lnTo>
                    <a:pt x="146" y="362"/>
                  </a:lnTo>
                  <a:lnTo>
                    <a:pt x="134" y="354"/>
                  </a:lnTo>
                  <a:lnTo>
                    <a:pt x="123" y="346"/>
                  </a:lnTo>
                  <a:lnTo>
                    <a:pt x="119" y="344"/>
                  </a:lnTo>
                  <a:lnTo>
                    <a:pt x="115" y="343"/>
                  </a:lnTo>
                  <a:lnTo>
                    <a:pt x="110" y="343"/>
                  </a:lnTo>
                  <a:lnTo>
                    <a:pt x="106" y="345"/>
                  </a:lnTo>
                  <a:lnTo>
                    <a:pt x="77" y="361"/>
                  </a:lnTo>
                  <a:lnTo>
                    <a:pt x="36" y="289"/>
                  </a:lnTo>
                  <a:lnTo>
                    <a:pt x="63" y="272"/>
                  </a:lnTo>
                  <a:lnTo>
                    <a:pt x="68" y="270"/>
                  </a:lnTo>
                  <a:lnTo>
                    <a:pt x="70" y="266"/>
                  </a:lnTo>
                  <a:lnTo>
                    <a:pt x="71" y="261"/>
                  </a:lnTo>
                  <a:lnTo>
                    <a:pt x="71" y="257"/>
                  </a:lnTo>
                  <a:lnTo>
                    <a:pt x="69" y="242"/>
                  </a:lnTo>
                  <a:lnTo>
                    <a:pt x="69" y="229"/>
                  </a:lnTo>
                  <a:lnTo>
                    <a:pt x="69" y="214"/>
                  </a:lnTo>
                  <a:lnTo>
                    <a:pt x="71" y="200"/>
                  </a:lnTo>
                  <a:lnTo>
                    <a:pt x="71" y="196"/>
                  </a:lnTo>
                  <a:lnTo>
                    <a:pt x="70" y="191"/>
                  </a:lnTo>
                  <a:lnTo>
                    <a:pt x="68" y="186"/>
                  </a:lnTo>
                  <a:lnTo>
                    <a:pt x="63" y="183"/>
                  </a:lnTo>
                  <a:lnTo>
                    <a:pt x="36" y="167"/>
                  </a:lnTo>
                  <a:lnTo>
                    <a:pt x="77" y="95"/>
                  </a:lnTo>
                  <a:lnTo>
                    <a:pt x="106" y="111"/>
                  </a:lnTo>
                  <a:lnTo>
                    <a:pt x="110" y="114"/>
                  </a:lnTo>
                  <a:lnTo>
                    <a:pt x="115" y="114"/>
                  </a:lnTo>
                  <a:lnTo>
                    <a:pt x="119" y="113"/>
                  </a:lnTo>
                  <a:lnTo>
                    <a:pt x="123" y="110"/>
                  </a:lnTo>
                  <a:lnTo>
                    <a:pt x="134" y="102"/>
                  </a:lnTo>
                  <a:lnTo>
                    <a:pt x="146" y="94"/>
                  </a:lnTo>
                  <a:lnTo>
                    <a:pt x="159" y="88"/>
                  </a:lnTo>
                  <a:lnTo>
                    <a:pt x="173" y="81"/>
                  </a:lnTo>
                  <a:lnTo>
                    <a:pt x="177" y="79"/>
                  </a:lnTo>
                  <a:lnTo>
                    <a:pt x="180" y="76"/>
                  </a:lnTo>
                  <a:lnTo>
                    <a:pt x="182" y="73"/>
                  </a:lnTo>
                  <a:lnTo>
                    <a:pt x="182" y="68"/>
                  </a:lnTo>
                  <a:lnTo>
                    <a:pt x="182" y="30"/>
                  </a:lnTo>
                  <a:lnTo>
                    <a:pt x="266" y="30"/>
                  </a:lnTo>
                  <a:lnTo>
                    <a:pt x="266" y="68"/>
                  </a:lnTo>
                  <a:lnTo>
                    <a:pt x="267" y="73"/>
                  </a:lnTo>
                  <a:lnTo>
                    <a:pt x="269" y="76"/>
                  </a:lnTo>
                  <a:lnTo>
                    <a:pt x="272" y="79"/>
                  </a:lnTo>
                  <a:lnTo>
                    <a:pt x="275" y="81"/>
                  </a:lnTo>
                  <a:lnTo>
                    <a:pt x="289" y="88"/>
                  </a:lnTo>
                  <a:lnTo>
                    <a:pt x="302" y="94"/>
                  </a:lnTo>
                  <a:lnTo>
                    <a:pt x="314" y="102"/>
                  </a:lnTo>
                  <a:lnTo>
                    <a:pt x="324" y="110"/>
                  </a:lnTo>
                  <a:lnTo>
                    <a:pt x="329" y="113"/>
                  </a:lnTo>
                  <a:lnTo>
                    <a:pt x="333" y="114"/>
                  </a:lnTo>
                  <a:lnTo>
                    <a:pt x="337" y="114"/>
                  </a:lnTo>
                  <a:lnTo>
                    <a:pt x="342" y="111"/>
                  </a:lnTo>
                  <a:lnTo>
                    <a:pt x="370" y="95"/>
                  </a:lnTo>
                  <a:lnTo>
                    <a:pt x="412" y="167"/>
                  </a:lnTo>
                  <a:lnTo>
                    <a:pt x="383" y="183"/>
                  </a:lnTo>
                  <a:lnTo>
                    <a:pt x="380" y="186"/>
                  </a:lnTo>
                  <a:lnTo>
                    <a:pt x="378" y="191"/>
                  </a:lnTo>
                  <a:lnTo>
                    <a:pt x="376" y="196"/>
                  </a:lnTo>
                  <a:lnTo>
                    <a:pt x="376" y="200"/>
                  </a:lnTo>
                  <a:lnTo>
                    <a:pt x="378" y="214"/>
                  </a:lnTo>
                  <a:lnTo>
                    <a:pt x="379" y="229"/>
                  </a:lnTo>
                  <a:lnTo>
                    <a:pt x="378" y="242"/>
                  </a:lnTo>
                  <a:lnTo>
                    <a:pt x="376" y="257"/>
                  </a:lnTo>
                  <a:lnTo>
                    <a:pt x="376" y="261"/>
                  </a:lnTo>
                  <a:lnTo>
                    <a:pt x="378" y="266"/>
                  </a:lnTo>
                  <a:lnTo>
                    <a:pt x="380" y="270"/>
                  </a:lnTo>
                  <a:lnTo>
                    <a:pt x="383" y="272"/>
                  </a:lnTo>
                  <a:lnTo>
                    <a:pt x="412" y="289"/>
                  </a:lnTo>
                  <a:lnTo>
                    <a:pt x="370" y="361"/>
                  </a:lnTo>
                  <a:close/>
                  <a:moveTo>
                    <a:pt x="440" y="271"/>
                  </a:moveTo>
                  <a:lnTo>
                    <a:pt x="408" y="252"/>
                  </a:lnTo>
                  <a:lnTo>
                    <a:pt x="409" y="240"/>
                  </a:lnTo>
                  <a:lnTo>
                    <a:pt x="409" y="229"/>
                  </a:lnTo>
                  <a:lnTo>
                    <a:pt x="409" y="217"/>
                  </a:lnTo>
                  <a:lnTo>
                    <a:pt x="408" y="205"/>
                  </a:lnTo>
                  <a:lnTo>
                    <a:pt x="440" y="186"/>
                  </a:lnTo>
                  <a:lnTo>
                    <a:pt x="442" y="185"/>
                  </a:lnTo>
                  <a:lnTo>
                    <a:pt x="444" y="182"/>
                  </a:lnTo>
                  <a:lnTo>
                    <a:pt x="446" y="180"/>
                  </a:lnTo>
                  <a:lnTo>
                    <a:pt x="446" y="178"/>
                  </a:lnTo>
                  <a:lnTo>
                    <a:pt x="448" y="175"/>
                  </a:lnTo>
                  <a:lnTo>
                    <a:pt x="448" y="171"/>
                  </a:lnTo>
                  <a:lnTo>
                    <a:pt x="446" y="168"/>
                  </a:lnTo>
                  <a:lnTo>
                    <a:pt x="445" y="166"/>
                  </a:lnTo>
                  <a:lnTo>
                    <a:pt x="389" y="68"/>
                  </a:lnTo>
                  <a:lnTo>
                    <a:pt x="387" y="65"/>
                  </a:lnTo>
                  <a:lnTo>
                    <a:pt x="384" y="63"/>
                  </a:lnTo>
                  <a:lnTo>
                    <a:pt x="382" y="61"/>
                  </a:lnTo>
                  <a:lnTo>
                    <a:pt x="379" y="60"/>
                  </a:lnTo>
                  <a:lnTo>
                    <a:pt x="377" y="60"/>
                  </a:lnTo>
                  <a:lnTo>
                    <a:pt x="374" y="60"/>
                  </a:lnTo>
                  <a:lnTo>
                    <a:pt x="370" y="61"/>
                  </a:lnTo>
                  <a:lnTo>
                    <a:pt x="368" y="62"/>
                  </a:lnTo>
                  <a:lnTo>
                    <a:pt x="336" y="80"/>
                  </a:lnTo>
                  <a:lnTo>
                    <a:pt x="327" y="74"/>
                  </a:lnTo>
                  <a:lnTo>
                    <a:pt x="317" y="68"/>
                  </a:lnTo>
                  <a:lnTo>
                    <a:pt x="306" y="62"/>
                  </a:lnTo>
                  <a:lnTo>
                    <a:pt x="296" y="58"/>
                  </a:lnTo>
                  <a:lnTo>
                    <a:pt x="296" y="15"/>
                  </a:lnTo>
                  <a:lnTo>
                    <a:pt x="296" y="13"/>
                  </a:lnTo>
                  <a:lnTo>
                    <a:pt x="295" y="10"/>
                  </a:lnTo>
                  <a:lnTo>
                    <a:pt x="293" y="8"/>
                  </a:lnTo>
                  <a:lnTo>
                    <a:pt x="291" y="5"/>
                  </a:lnTo>
                  <a:lnTo>
                    <a:pt x="289" y="3"/>
                  </a:lnTo>
                  <a:lnTo>
                    <a:pt x="287" y="1"/>
                  </a:lnTo>
                  <a:lnTo>
                    <a:pt x="284" y="1"/>
                  </a:lnTo>
                  <a:lnTo>
                    <a:pt x="281" y="0"/>
                  </a:lnTo>
                  <a:lnTo>
                    <a:pt x="167" y="0"/>
                  </a:lnTo>
                  <a:lnTo>
                    <a:pt x="164" y="1"/>
                  </a:lnTo>
                  <a:lnTo>
                    <a:pt x="162" y="1"/>
                  </a:lnTo>
                  <a:lnTo>
                    <a:pt x="159" y="3"/>
                  </a:lnTo>
                  <a:lnTo>
                    <a:pt x="156" y="5"/>
                  </a:lnTo>
                  <a:lnTo>
                    <a:pt x="155" y="8"/>
                  </a:lnTo>
                  <a:lnTo>
                    <a:pt x="153" y="10"/>
                  </a:lnTo>
                  <a:lnTo>
                    <a:pt x="152" y="13"/>
                  </a:lnTo>
                  <a:lnTo>
                    <a:pt x="152" y="15"/>
                  </a:lnTo>
                  <a:lnTo>
                    <a:pt x="152" y="58"/>
                  </a:lnTo>
                  <a:lnTo>
                    <a:pt x="143" y="61"/>
                  </a:lnTo>
                  <a:lnTo>
                    <a:pt x="133" y="66"/>
                  </a:lnTo>
                  <a:lnTo>
                    <a:pt x="122" y="73"/>
                  </a:lnTo>
                  <a:lnTo>
                    <a:pt x="112" y="80"/>
                  </a:lnTo>
                  <a:lnTo>
                    <a:pt x="79" y="62"/>
                  </a:lnTo>
                  <a:lnTo>
                    <a:pt x="76" y="61"/>
                  </a:lnTo>
                  <a:lnTo>
                    <a:pt x="74" y="60"/>
                  </a:lnTo>
                  <a:lnTo>
                    <a:pt x="71" y="60"/>
                  </a:lnTo>
                  <a:lnTo>
                    <a:pt x="68" y="60"/>
                  </a:lnTo>
                  <a:lnTo>
                    <a:pt x="66" y="61"/>
                  </a:lnTo>
                  <a:lnTo>
                    <a:pt x="62" y="63"/>
                  </a:lnTo>
                  <a:lnTo>
                    <a:pt x="60" y="65"/>
                  </a:lnTo>
                  <a:lnTo>
                    <a:pt x="59" y="68"/>
                  </a:lnTo>
                  <a:lnTo>
                    <a:pt x="2" y="166"/>
                  </a:lnTo>
                  <a:lnTo>
                    <a:pt x="0" y="168"/>
                  </a:lnTo>
                  <a:lnTo>
                    <a:pt x="0" y="171"/>
                  </a:lnTo>
                  <a:lnTo>
                    <a:pt x="0" y="175"/>
                  </a:lnTo>
                  <a:lnTo>
                    <a:pt x="0" y="178"/>
                  </a:lnTo>
                  <a:lnTo>
                    <a:pt x="1" y="180"/>
                  </a:lnTo>
                  <a:lnTo>
                    <a:pt x="2" y="182"/>
                  </a:lnTo>
                  <a:lnTo>
                    <a:pt x="5" y="185"/>
                  </a:lnTo>
                  <a:lnTo>
                    <a:pt x="8" y="186"/>
                  </a:lnTo>
                  <a:lnTo>
                    <a:pt x="40" y="205"/>
                  </a:lnTo>
                  <a:lnTo>
                    <a:pt x="39" y="217"/>
                  </a:lnTo>
                  <a:lnTo>
                    <a:pt x="38" y="229"/>
                  </a:lnTo>
                  <a:lnTo>
                    <a:pt x="39" y="240"/>
                  </a:lnTo>
                  <a:lnTo>
                    <a:pt x="40" y="252"/>
                  </a:lnTo>
                  <a:lnTo>
                    <a:pt x="8" y="271"/>
                  </a:lnTo>
                  <a:lnTo>
                    <a:pt x="5" y="272"/>
                  </a:lnTo>
                  <a:lnTo>
                    <a:pt x="2" y="274"/>
                  </a:lnTo>
                  <a:lnTo>
                    <a:pt x="1" y="276"/>
                  </a:lnTo>
                  <a:lnTo>
                    <a:pt x="0" y="278"/>
                  </a:lnTo>
                  <a:lnTo>
                    <a:pt x="0" y="282"/>
                  </a:lnTo>
                  <a:lnTo>
                    <a:pt x="0" y="285"/>
                  </a:lnTo>
                  <a:lnTo>
                    <a:pt x="0" y="287"/>
                  </a:lnTo>
                  <a:lnTo>
                    <a:pt x="1" y="290"/>
                  </a:lnTo>
                  <a:lnTo>
                    <a:pt x="59" y="390"/>
                  </a:lnTo>
                  <a:lnTo>
                    <a:pt x="60" y="392"/>
                  </a:lnTo>
                  <a:lnTo>
                    <a:pt x="62" y="394"/>
                  </a:lnTo>
                  <a:lnTo>
                    <a:pt x="66" y="395"/>
                  </a:lnTo>
                  <a:lnTo>
                    <a:pt x="68" y="396"/>
                  </a:lnTo>
                  <a:lnTo>
                    <a:pt x="71" y="396"/>
                  </a:lnTo>
                  <a:lnTo>
                    <a:pt x="73" y="396"/>
                  </a:lnTo>
                  <a:lnTo>
                    <a:pt x="76" y="395"/>
                  </a:lnTo>
                  <a:lnTo>
                    <a:pt x="79" y="394"/>
                  </a:lnTo>
                  <a:lnTo>
                    <a:pt x="112" y="376"/>
                  </a:lnTo>
                  <a:lnTo>
                    <a:pt x="122" y="383"/>
                  </a:lnTo>
                  <a:lnTo>
                    <a:pt x="133" y="390"/>
                  </a:lnTo>
                  <a:lnTo>
                    <a:pt x="143" y="394"/>
                  </a:lnTo>
                  <a:lnTo>
                    <a:pt x="152" y="398"/>
                  </a:lnTo>
                  <a:lnTo>
                    <a:pt x="152" y="436"/>
                  </a:lnTo>
                  <a:lnTo>
                    <a:pt x="152" y="439"/>
                  </a:lnTo>
                  <a:lnTo>
                    <a:pt x="153" y="442"/>
                  </a:lnTo>
                  <a:lnTo>
                    <a:pt x="155" y="444"/>
                  </a:lnTo>
                  <a:lnTo>
                    <a:pt x="156" y="446"/>
                  </a:lnTo>
                  <a:lnTo>
                    <a:pt x="159" y="449"/>
                  </a:lnTo>
                  <a:lnTo>
                    <a:pt x="162" y="450"/>
                  </a:lnTo>
                  <a:lnTo>
                    <a:pt x="164" y="451"/>
                  </a:lnTo>
                  <a:lnTo>
                    <a:pt x="167" y="451"/>
                  </a:lnTo>
                  <a:lnTo>
                    <a:pt x="281" y="451"/>
                  </a:lnTo>
                  <a:lnTo>
                    <a:pt x="284" y="451"/>
                  </a:lnTo>
                  <a:lnTo>
                    <a:pt x="287" y="450"/>
                  </a:lnTo>
                  <a:lnTo>
                    <a:pt x="289" y="449"/>
                  </a:lnTo>
                  <a:lnTo>
                    <a:pt x="291" y="446"/>
                  </a:lnTo>
                  <a:lnTo>
                    <a:pt x="293" y="444"/>
                  </a:lnTo>
                  <a:lnTo>
                    <a:pt x="295" y="442"/>
                  </a:lnTo>
                  <a:lnTo>
                    <a:pt x="296" y="439"/>
                  </a:lnTo>
                  <a:lnTo>
                    <a:pt x="296" y="436"/>
                  </a:lnTo>
                  <a:lnTo>
                    <a:pt x="296" y="398"/>
                  </a:lnTo>
                  <a:lnTo>
                    <a:pt x="306" y="394"/>
                  </a:lnTo>
                  <a:lnTo>
                    <a:pt x="317" y="389"/>
                  </a:lnTo>
                  <a:lnTo>
                    <a:pt x="327" y="382"/>
                  </a:lnTo>
                  <a:lnTo>
                    <a:pt x="336" y="376"/>
                  </a:lnTo>
                  <a:lnTo>
                    <a:pt x="368" y="394"/>
                  </a:lnTo>
                  <a:lnTo>
                    <a:pt x="370" y="396"/>
                  </a:lnTo>
                  <a:lnTo>
                    <a:pt x="374" y="396"/>
                  </a:lnTo>
                  <a:lnTo>
                    <a:pt x="377" y="396"/>
                  </a:lnTo>
                  <a:lnTo>
                    <a:pt x="380" y="395"/>
                  </a:lnTo>
                  <a:lnTo>
                    <a:pt x="382" y="395"/>
                  </a:lnTo>
                  <a:lnTo>
                    <a:pt x="384" y="394"/>
                  </a:lnTo>
                  <a:lnTo>
                    <a:pt x="387" y="392"/>
                  </a:lnTo>
                  <a:lnTo>
                    <a:pt x="389" y="390"/>
                  </a:lnTo>
                  <a:lnTo>
                    <a:pt x="445" y="290"/>
                  </a:lnTo>
                  <a:lnTo>
                    <a:pt x="446" y="287"/>
                  </a:lnTo>
                  <a:lnTo>
                    <a:pt x="448" y="285"/>
                  </a:lnTo>
                  <a:lnTo>
                    <a:pt x="448" y="282"/>
                  </a:lnTo>
                  <a:lnTo>
                    <a:pt x="448" y="278"/>
                  </a:lnTo>
                  <a:lnTo>
                    <a:pt x="446" y="276"/>
                  </a:lnTo>
                  <a:lnTo>
                    <a:pt x="444" y="274"/>
                  </a:lnTo>
                  <a:lnTo>
                    <a:pt x="442" y="272"/>
                  </a:lnTo>
                  <a:lnTo>
                    <a:pt x="440" y="27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grpSp>
        <p:nvGrpSpPr>
          <p:cNvPr id="42" name="群組 41"/>
          <p:cNvGrpSpPr/>
          <p:nvPr/>
        </p:nvGrpSpPr>
        <p:grpSpPr>
          <a:xfrm>
            <a:off x="1212257" y="1833502"/>
            <a:ext cx="943703" cy="901700"/>
            <a:chOff x="199972" y="2927066"/>
            <a:chExt cx="943703" cy="901700"/>
          </a:xfrm>
        </p:grpSpPr>
        <p:sp>
          <p:nvSpPr>
            <p:cNvPr id="43" name="Oval 73">
              <a:extLst>
                <a:ext uri="{FF2B5EF4-FFF2-40B4-BE49-F238E27FC236}">
                  <a16:creationId xmlns:a16="http://schemas.microsoft.com/office/drawing/2014/main" id="{6B9D607D-4D7F-489E-B166-08B9D44F8BA8}"/>
                </a:ext>
              </a:extLst>
            </p:cNvPr>
            <p:cNvSpPr/>
            <p:nvPr/>
          </p:nvSpPr>
          <p:spPr>
            <a:xfrm>
              <a:off x="199972" y="2927066"/>
              <a:ext cx="943703" cy="901700"/>
            </a:xfrm>
            <a:prstGeom prst="ellipse">
              <a:avLst/>
            </a:prstGeom>
            <a:solidFill>
              <a:srgbClr val="0C4DA9"/>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sysClr val="window" lastClr="FFFFFF"/>
                </a:solidFill>
                <a:latin typeface="Segoe UI Light"/>
              </a:endParaRPr>
            </a:p>
          </p:txBody>
        </p:sp>
        <p:sp>
          <p:nvSpPr>
            <p:cNvPr id="44" name="Freeform 214">
              <a:extLst>
                <a:ext uri="{FF2B5EF4-FFF2-40B4-BE49-F238E27FC236}">
                  <a16:creationId xmlns:a16="http://schemas.microsoft.com/office/drawing/2014/main" id="{C07411E7-86B0-4869-9922-1BECF02A4BFE}"/>
                </a:ext>
              </a:extLst>
            </p:cNvPr>
            <p:cNvSpPr>
              <a:spLocks noEditPoints="1"/>
            </p:cNvSpPr>
            <p:nvPr/>
          </p:nvSpPr>
          <p:spPr bwMode="auto">
            <a:xfrm>
              <a:off x="448765" y="3314591"/>
              <a:ext cx="441326" cy="296670"/>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sp>
          <p:nvSpPr>
            <p:cNvPr id="45" name="Freeform 215">
              <a:extLst>
                <a:ext uri="{FF2B5EF4-FFF2-40B4-BE49-F238E27FC236}">
                  <a16:creationId xmlns:a16="http://schemas.microsoft.com/office/drawing/2014/main" id="{DB794B59-0097-4A51-8983-3B8DAFB6BEE4}"/>
                </a:ext>
              </a:extLst>
            </p:cNvPr>
            <p:cNvSpPr>
              <a:spLocks noEditPoints="1"/>
            </p:cNvSpPr>
            <p:nvPr/>
          </p:nvSpPr>
          <p:spPr bwMode="auto">
            <a:xfrm>
              <a:off x="478187" y="3167478"/>
              <a:ext cx="389839" cy="242730"/>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ysClr val="windowText" lastClr="000000"/>
                </a:solidFill>
                <a:latin typeface="Segoe UI Light"/>
              </a:endParaRPr>
            </a:p>
          </p:txBody>
        </p:sp>
      </p:grpSp>
      <p:grpSp>
        <p:nvGrpSpPr>
          <p:cNvPr id="46" name="Group 168">
            <a:extLst>
              <a:ext uri="{FF2B5EF4-FFF2-40B4-BE49-F238E27FC236}">
                <a16:creationId xmlns:a16="http://schemas.microsoft.com/office/drawing/2014/main" id="{FA244D3B-A43F-4E0A-9EAD-42E0DED6CF8F}"/>
              </a:ext>
            </a:extLst>
          </p:cNvPr>
          <p:cNvGrpSpPr/>
          <p:nvPr/>
        </p:nvGrpSpPr>
        <p:grpSpPr>
          <a:xfrm>
            <a:off x="1461050" y="3160398"/>
            <a:ext cx="506169" cy="294635"/>
            <a:chOff x="3624263" y="2374900"/>
            <a:chExt cx="319087" cy="185737"/>
          </a:xfrm>
          <a:noFill/>
        </p:grpSpPr>
        <p:sp>
          <p:nvSpPr>
            <p:cNvPr id="4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54" name="Title 1">
            <a:extLst>
              <a:ext uri="{FF2B5EF4-FFF2-40B4-BE49-F238E27FC236}">
                <a16:creationId xmlns:a16="http://schemas.microsoft.com/office/drawing/2014/main" id="{3FB0BE56-54F0-490B-8095-216D741CFFB9}"/>
              </a:ext>
            </a:extLst>
          </p:cNvPr>
          <p:cNvSpPr txBox="1">
            <a:spLocks/>
          </p:cNvSpPr>
          <p:nvPr/>
        </p:nvSpPr>
        <p:spPr>
          <a:xfrm>
            <a:off x="10076423" y="1619285"/>
            <a:ext cx="2115577" cy="72713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2400" dirty="0">
                <a:solidFill>
                  <a:schemeClr val="tx1"/>
                </a:solidFill>
                <a:latin typeface="標楷體" panose="03000509000000000000" pitchFamily="65" charset="-120"/>
                <a:ea typeface="標楷體" panose="03000509000000000000" pitchFamily="65" charset="-120"/>
              </a:rPr>
              <a:t>回流證券市場</a:t>
            </a:r>
            <a:endParaRPr lang="en-US" sz="2400" dirty="0">
              <a:solidFill>
                <a:schemeClr val="tx1"/>
              </a:solidFill>
              <a:latin typeface="標楷體" panose="03000509000000000000" pitchFamily="65" charset="-120"/>
              <a:ea typeface="標楷體" panose="03000509000000000000" pitchFamily="65" charset="-120"/>
            </a:endParaRPr>
          </a:p>
        </p:txBody>
      </p:sp>
      <p:sp>
        <p:nvSpPr>
          <p:cNvPr id="55" name="Title 1">
            <a:extLst>
              <a:ext uri="{FF2B5EF4-FFF2-40B4-BE49-F238E27FC236}">
                <a16:creationId xmlns:a16="http://schemas.microsoft.com/office/drawing/2014/main" id="{3FB0BE56-54F0-490B-8095-216D741CFFB9}"/>
              </a:ext>
            </a:extLst>
          </p:cNvPr>
          <p:cNvSpPr txBox="1">
            <a:spLocks/>
          </p:cNvSpPr>
          <p:nvPr/>
        </p:nvSpPr>
        <p:spPr>
          <a:xfrm>
            <a:off x="5937114" y="1650557"/>
            <a:ext cx="2115577" cy="72713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2400" dirty="0">
                <a:solidFill>
                  <a:schemeClr val="tx1"/>
                </a:solidFill>
                <a:latin typeface="標楷體" panose="03000509000000000000" pitchFamily="65" charset="-120"/>
                <a:ea typeface="標楷體" panose="03000509000000000000" pitchFamily="65" charset="-120"/>
              </a:rPr>
              <a:t>多元資金需求</a:t>
            </a:r>
            <a:endParaRPr lang="en-US" sz="2400" dirty="0">
              <a:solidFill>
                <a:schemeClr val="tx1"/>
              </a:solidFill>
              <a:latin typeface="標楷體" panose="03000509000000000000" pitchFamily="65" charset="-120"/>
              <a:ea typeface="標楷體" panose="03000509000000000000" pitchFamily="65" charset="-120"/>
            </a:endParaRPr>
          </a:p>
        </p:txBody>
      </p:sp>
      <p:sp>
        <p:nvSpPr>
          <p:cNvPr id="56" name="Title 1">
            <a:extLst>
              <a:ext uri="{FF2B5EF4-FFF2-40B4-BE49-F238E27FC236}">
                <a16:creationId xmlns:a16="http://schemas.microsoft.com/office/drawing/2014/main" id="{3FB0BE56-54F0-490B-8095-216D741CFFB9}"/>
              </a:ext>
            </a:extLst>
          </p:cNvPr>
          <p:cNvSpPr txBox="1">
            <a:spLocks/>
          </p:cNvSpPr>
          <p:nvPr/>
        </p:nvSpPr>
        <p:spPr>
          <a:xfrm>
            <a:off x="7801057" y="6117240"/>
            <a:ext cx="3295083"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b="0" dirty="0">
                <a:solidFill>
                  <a:schemeClr val="tx1">
                    <a:lumMod val="75000"/>
                    <a:lumOff val="25000"/>
                  </a:schemeClr>
                </a:solidFill>
                <a:latin typeface="標楷體" panose="03000509000000000000" pitchFamily="65" charset="-120"/>
                <a:ea typeface="標楷體" panose="03000509000000000000" pitchFamily="65" charset="-120"/>
              </a:rPr>
              <a:t>資料期間：</a:t>
            </a:r>
            <a:r>
              <a:rPr lang="en-US" altLang="zh-TW" sz="1800" b="0" dirty="0">
                <a:solidFill>
                  <a:schemeClr val="tx1">
                    <a:lumMod val="75000"/>
                    <a:lumOff val="25000"/>
                  </a:schemeClr>
                </a:solidFill>
                <a:latin typeface="標楷體" panose="03000509000000000000" pitchFamily="65" charset="-120"/>
                <a:ea typeface="標楷體" panose="03000509000000000000" pitchFamily="65" charset="-120"/>
              </a:rPr>
              <a:t>2025</a:t>
            </a:r>
            <a:r>
              <a:rPr lang="zh-TW" altLang="en-US" sz="1800" b="0" dirty="0">
                <a:solidFill>
                  <a:schemeClr val="tx1">
                    <a:lumMod val="75000"/>
                    <a:lumOff val="25000"/>
                  </a:schemeClr>
                </a:solidFill>
                <a:latin typeface="標楷體" panose="03000509000000000000" pitchFamily="65" charset="-120"/>
                <a:ea typeface="標楷體" panose="03000509000000000000" pitchFamily="65" charset="-120"/>
              </a:rPr>
              <a:t>年</a:t>
            </a:r>
            <a:r>
              <a:rPr lang="en-US" altLang="zh-TW" sz="1800" b="0" dirty="0">
                <a:solidFill>
                  <a:schemeClr val="tx1">
                    <a:lumMod val="75000"/>
                    <a:lumOff val="25000"/>
                  </a:schemeClr>
                </a:solidFill>
                <a:latin typeface="標楷體" panose="03000509000000000000" pitchFamily="65" charset="-120"/>
                <a:ea typeface="標楷體" panose="03000509000000000000" pitchFamily="65" charset="-120"/>
              </a:rPr>
              <a:t>9</a:t>
            </a:r>
            <a:r>
              <a:rPr lang="zh-TW" altLang="en-US" sz="1800" b="0" dirty="0">
                <a:solidFill>
                  <a:schemeClr val="tx1">
                    <a:lumMod val="75000"/>
                    <a:lumOff val="25000"/>
                  </a:schemeClr>
                </a:solidFill>
                <a:latin typeface="標楷體" panose="03000509000000000000" pitchFamily="65" charset="-120"/>
                <a:ea typeface="標楷體" panose="03000509000000000000" pitchFamily="65" charset="-120"/>
              </a:rPr>
              <a:t>月</a:t>
            </a:r>
            <a:endParaRPr lang="en-US" sz="1800" b="0" dirty="0">
              <a:solidFill>
                <a:schemeClr val="tx1">
                  <a:lumMod val="75000"/>
                  <a:lumOff val="25000"/>
                </a:schemeClr>
              </a:solidFill>
              <a:latin typeface="標楷體" panose="03000509000000000000" pitchFamily="65" charset="-120"/>
              <a:ea typeface="標楷體" panose="03000509000000000000" pitchFamily="65" charset="-120"/>
            </a:endParaRPr>
          </a:p>
        </p:txBody>
      </p:sp>
      <p:cxnSp>
        <p:nvCxnSpPr>
          <p:cNvPr id="57" name="Straight Connector 78">
            <a:extLst>
              <a:ext uri="{FF2B5EF4-FFF2-40B4-BE49-F238E27FC236}">
                <a16:creationId xmlns:a16="http://schemas.microsoft.com/office/drawing/2014/main" id="{81B58C06-57A6-4EB4-9505-1D8F34112362}"/>
              </a:ext>
            </a:extLst>
          </p:cNvPr>
          <p:cNvCxnSpPr/>
          <p:nvPr/>
        </p:nvCxnSpPr>
        <p:spPr>
          <a:xfrm>
            <a:off x="2560198" y="5844257"/>
            <a:ext cx="2989466" cy="0"/>
          </a:xfrm>
          <a:prstGeom prst="line">
            <a:avLst/>
          </a:prstGeom>
          <a:noFill/>
          <a:ln w="6350" cap="flat" cmpd="sng" algn="ctr">
            <a:solidFill>
              <a:srgbClr val="E7E6E6"/>
            </a:solidFill>
            <a:prstDash val="solid"/>
            <a:miter lim="800000"/>
          </a:ln>
          <a:effectLst/>
        </p:spPr>
      </p:cxnSp>
      <p:sp>
        <p:nvSpPr>
          <p:cNvPr id="58"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不限用途款項借貸之使用目的</a:t>
            </a:r>
          </a:p>
        </p:txBody>
      </p:sp>
    </p:spTree>
    <p:extLst>
      <p:ext uri="{BB962C8B-B14F-4D97-AF65-F5344CB8AC3E}">
        <p14:creationId xmlns:p14="http://schemas.microsoft.com/office/powerpoint/2010/main" val="9125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24</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1.</a:t>
            </a:r>
            <a:r>
              <a:rPr lang="zh-TW" altLang="en-US" sz="2400" dirty="0">
                <a:solidFill>
                  <a:srgbClr val="0070C0"/>
                </a:solidFill>
                <a:latin typeface="標楷體" panose="03000509000000000000" pitchFamily="65" charset="-120"/>
                <a:ea typeface="標楷體" panose="03000509000000000000" pitchFamily="65" charset="-120"/>
              </a:rPr>
              <a:t>簽約及開戶</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0587BB"/>
                </a:solidFill>
                <a:latin typeface="標楷體" panose="03000509000000000000" pitchFamily="65" charset="-120"/>
                <a:ea typeface="標楷體" panose="03000509000000000000" pitchFamily="65" charset="-120"/>
              </a:rPr>
              <a:t>肆、作業流程 </a:t>
            </a: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4007197"/>
            <a:ext cx="9978689" cy="1938992"/>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客戶申請；徵信審定</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簽訂借貸款項契約書（範本由證券商業同業公會擬訂）</a:t>
            </a:r>
            <a:endParaRPr lang="en-US" altLang="zh-TW" sz="24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400" u="sng" dirty="0">
                <a:solidFill>
                  <a:srgbClr val="C00000"/>
                </a:solidFill>
                <a:latin typeface="標楷體" panose="03000509000000000000" pitchFamily="65" charset="-120"/>
                <a:ea typeface="標楷體" panose="03000509000000000000" pitchFamily="65" charset="-120"/>
              </a:rPr>
              <a:t>（自</a:t>
            </a:r>
            <a:r>
              <a:rPr lang="en-US" altLang="zh-TW" sz="2400" u="sng" dirty="0">
                <a:solidFill>
                  <a:srgbClr val="C00000"/>
                </a:solidFill>
                <a:latin typeface="標楷體" panose="03000509000000000000" pitchFamily="65" charset="-120"/>
                <a:ea typeface="標楷體" panose="03000509000000000000" pitchFamily="65" charset="-120"/>
              </a:rPr>
              <a:t>113</a:t>
            </a:r>
            <a:r>
              <a:rPr lang="zh-TW" altLang="en-US" sz="2400" u="sng" dirty="0">
                <a:solidFill>
                  <a:srgbClr val="C00000"/>
                </a:solidFill>
                <a:latin typeface="標楷體" panose="03000509000000000000" pitchFamily="65" charset="-120"/>
                <a:ea typeface="標楷體" panose="03000509000000000000" pitchFamily="65" charset="-120"/>
              </a:rPr>
              <a:t>年</a:t>
            </a:r>
            <a:r>
              <a:rPr lang="en-US" altLang="zh-TW" sz="2400" u="sng" dirty="0">
                <a:solidFill>
                  <a:srgbClr val="C00000"/>
                </a:solidFill>
                <a:latin typeface="標楷體" panose="03000509000000000000" pitchFamily="65" charset="-120"/>
                <a:ea typeface="標楷體" panose="03000509000000000000" pitchFamily="65" charset="-120"/>
              </a:rPr>
              <a:t>11</a:t>
            </a:r>
            <a:r>
              <a:rPr lang="zh-TW" altLang="en-US" sz="2400" u="sng" dirty="0">
                <a:solidFill>
                  <a:srgbClr val="C00000"/>
                </a:solidFill>
                <a:latin typeface="標楷體" panose="03000509000000000000" pitchFamily="65" charset="-120"/>
                <a:ea typeface="標楷體" panose="03000509000000000000" pitchFamily="65" charset="-120"/>
              </a:rPr>
              <a:t>月</a:t>
            </a:r>
            <a:r>
              <a:rPr lang="en-US" altLang="zh-TW" sz="2400" u="sng" dirty="0">
                <a:solidFill>
                  <a:srgbClr val="C00000"/>
                </a:solidFill>
                <a:latin typeface="標楷體" panose="03000509000000000000" pitchFamily="65" charset="-120"/>
                <a:ea typeface="標楷體" panose="03000509000000000000" pitchFamily="65" charset="-120"/>
              </a:rPr>
              <a:t>11</a:t>
            </a:r>
            <a:r>
              <a:rPr lang="zh-TW" altLang="en-US" sz="2400" u="sng" dirty="0">
                <a:solidFill>
                  <a:srgbClr val="C00000"/>
                </a:solidFill>
                <a:latin typeface="標楷體" panose="03000509000000000000" pitchFamily="65" charset="-120"/>
                <a:ea typeface="標楷體" panose="03000509000000000000" pitchFamily="65" charset="-120"/>
              </a:rPr>
              <a:t>日起）應行通知客戶之事項，其通知應以郵寄、符合電子簽章規定之電子郵件或客戶當面簽收方式為之。</a:t>
            </a:r>
            <a:endParaRPr lang="en-US" altLang="zh-TW" sz="2400" dirty="0">
              <a:latin typeface="標楷體" panose="03000509000000000000" pitchFamily="65" charset="-120"/>
              <a:ea typeface="標楷體" panose="03000509000000000000" pitchFamily="65" charset="-120"/>
            </a:endParaRPr>
          </a:p>
          <a:p>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§9</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u="sng" dirty="0">
                <a:solidFill>
                  <a:srgbClr val="C00000"/>
                </a:solidFill>
                <a:latin typeface="標楷體" panose="03000509000000000000" pitchFamily="65" charset="-120"/>
                <a:ea typeface="標楷體" panose="03000509000000000000" pitchFamily="65" charset="-120"/>
              </a:rPr>
              <a:t>§12</a:t>
            </a:r>
          </a:p>
        </p:txBody>
      </p:sp>
      <p:sp>
        <p:nvSpPr>
          <p:cNvPr id="90"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簽約及開戶</a:t>
            </a:r>
            <a:endParaRPr lang="en-US" sz="1800" dirty="0">
              <a:solidFill>
                <a:srgbClr val="0070C0"/>
              </a:solidFill>
              <a:latin typeface="標楷體" panose="03000509000000000000" pitchFamily="65" charset="-120"/>
              <a:ea typeface="標楷體" panose="03000509000000000000" pitchFamily="65" charset="-120"/>
            </a:endParaRPr>
          </a:p>
        </p:txBody>
      </p:sp>
      <p:grpSp>
        <p:nvGrpSpPr>
          <p:cNvPr id="97" name="群組 96"/>
          <p:cNvGrpSpPr/>
          <p:nvPr/>
        </p:nvGrpSpPr>
        <p:grpSpPr>
          <a:xfrm>
            <a:off x="2689385" y="2079642"/>
            <a:ext cx="1014976" cy="1014976"/>
            <a:chOff x="3285541" y="3330926"/>
            <a:chExt cx="1014976" cy="1014976"/>
          </a:xfrm>
        </p:grpSpPr>
        <p:sp>
          <p:nvSpPr>
            <p:cNvPr id="9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01"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2"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3" name="群組 102"/>
          <p:cNvGrpSpPr/>
          <p:nvPr/>
        </p:nvGrpSpPr>
        <p:grpSpPr>
          <a:xfrm>
            <a:off x="8663705" y="2079642"/>
            <a:ext cx="1014976" cy="1014976"/>
            <a:chOff x="8384467" y="3330926"/>
            <a:chExt cx="1014976" cy="1014976"/>
          </a:xfrm>
          <a:solidFill>
            <a:schemeClr val="bg1">
              <a:lumMod val="75000"/>
            </a:schemeClr>
          </a:solidFill>
        </p:grpSpPr>
        <p:sp>
          <p:nvSpPr>
            <p:cNvPr id="10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07"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0" name="群組 109"/>
          <p:cNvGrpSpPr/>
          <p:nvPr/>
        </p:nvGrpSpPr>
        <p:grpSpPr>
          <a:xfrm>
            <a:off x="6672265" y="2079642"/>
            <a:ext cx="1014976" cy="1014976"/>
            <a:chOff x="6675398" y="3330926"/>
            <a:chExt cx="1014976" cy="1014976"/>
          </a:xfrm>
          <a:solidFill>
            <a:schemeClr val="bg1">
              <a:lumMod val="75000"/>
            </a:schemeClr>
          </a:solidFill>
        </p:grpSpPr>
        <p:sp>
          <p:nvSpPr>
            <p:cNvPr id="111"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14"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5"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31" name="群組 130"/>
          <p:cNvGrpSpPr/>
          <p:nvPr/>
        </p:nvGrpSpPr>
        <p:grpSpPr>
          <a:xfrm>
            <a:off x="4680825" y="2079642"/>
            <a:ext cx="1014976" cy="1014976"/>
            <a:chOff x="5032318" y="3330926"/>
            <a:chExt cx="1014976" cy="1014976"/>
          </a:xfrm>
          <a:solidFill>
            <a:schemeClr val="bg1">
              <a:lumMod val="75000"/>
            </a:schemeClr>
          </a:solidFill>
        </p:grpSpPr>
        <p:sp>
          <p:nvSpPr>
            <p:cNvPr id="132"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135"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42" name="群組 141"/>
          <p:cNvGrpSpPr/>
          <p:nvPr/>
        </p:nvGrpSpPr>
        <p:grpSpPr>
          <a:xfrm>
            <a:off x="10655145" y="2090636"/>
            <a:ext cx="1014976" cy="1014976"/>
            <a:chOff x="10504223" y="3341920"/>
            <a:chExt cx="1014976" cy="1014976"/>
          </a:xfrm>
          <a:solidFill>
            <a:schemeClr val="bg1">
              <a:lumMod val="75000"/>
            </a:schemeClr>
          </a:solidFill>
        </p:grpSpPr>
        <p:sp>
          <p:nvSpPr>
            <p:cNvPr id="143"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46"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53"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4"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5"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6"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7"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7446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25</a:t>
            </a:fld>
            <a:endParaRPr lang="en-US"/>
          </a:p>
        </p:txBody>
      </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2.</a:t>
            </a:r>
            <a:r>
              <a:rPr lang="zh-TW" altLang="en-US" sz="2400" dirty="0">
                <a:solidFill>
                  <a:srgbClr val="0070C0"/>
                </a:solidFill>
                <a:latin typeface="標楷體" panose="03000509000000000000" pitchFamily="65" charset="-120"/>
                <a:ea typeface="標楷體" panose="03000509000000000000" pitchFamily="65" charset="-120"/>
              </a:rPr>
              <a:t>客戶評估及融通額度</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3974923"/>
            <a:ext cx="9978689" cy="1785104"/>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依徵信結果核定其客戶得融通額度；融通額度應與其他授信業務已核定之授信額度合併計算</a:t>
            </a:r>
          </a:p>
          <a:p>
            <a:pPr marL="285750" indent="-285750">
              <a:lnSpc>
                <a:spcPct val="100000"/>
              </a:lnSpc>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客戶提供之財產證明應達其所申請合併計算後總授信額度之百分之三十</a:t>
            </a:r>
          </a:p>
          <a:p>
            <a:pPr marL="285750" indent="-285750">
              <a:lnSpc>
                <a:spcPct val="100000"/>
              </a:lnSpc>
              <a:buFont typeface="Arial" panose="020B0604020202020204" pitchFamily="34" charset="0"/>
              <a:buChar char="•"/>
            </a:pPr>
            <a:r>
              <a:rPr lang="zh-TW" altLang="en-US" sz="2200" dirty="0">
                <a:latin typeface="標楷體" panose="03000509000000000000" pitchFamily="65" charset="-120"/>
                <a:ea typeface="標楷體" panose="03000509000000000000" pitchFamily="65" charset="-120"/>
              </a:rPr>
              <a:t>委託人所提供之財產證明非本人所有者，財產所有人應為連帶保證人</a:t>
            </a:r>
          </a:p>
          <a:p>
            <a:pPr>
              <a:lnSpc>
                <a:spcPct val="100000"/>
              </a:lnSpc>
            </a:pPr>
            <a:r>
              <a:rPr lang="zh-TW" altLang="en-US" sz="22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200" dirty="0">
                <a:solidFill>
                  <a:schemeClr val="bg1">
                    <a:lumMod val="50000"/>
                  </a:schemeClr>
                </a:solidFill>
                <a:latin typeface="標楷體" panose="03000509000000000000" pitchFamily="65" charset="-120"/>
                <a:ea typeface="標楷體" panose="03000509000000000000" pitchFamily="65" charset="-120"/>
              </a:rPr>
              <a:t>§4</a:t>
            </a:r>
            <a:r>
              <a:rPr lang="zh-TW" altLang="en-US" sz="2200" dirty="0">
                <a:solidFill>
                  <a:schemeClr val="bg1">
                    <a:lumMod val="50000"/>
                  </a:schemeClr>
                </a:solidFill>
                <a:latin typeface="標楷體" panose="03000509000000000000" pitchFamily="65" charset="-120"/>
                <a:ea typeface="標楷體" panose="03000509000000000000" pitchFamily="65" charset="-120"/>
              </a:rPr>
              <a:t>、</a:t>
            </a:r>
            <a:r>
              <a:rPr lang="en-US" altLang="zh-TW" sz="2200" dirty="0">
                <a:solidFill>
                  <a:schemeClr val="bg1">
                    <a:lumMod val="50000"/>
                  </a:schemeClr>
                </a:solidFill>
                <a:latin typeface="標楷體" panose="03000509000000000000" pitchFamily="65" charset="-120"/>
                <a:ea typeface="標楷體" panose="03000509000000000000" pitchFamily="65" charset="-120"/>
              </a:rPr>
              <a:t>§9-1</a:t>
            </a:r>
            <a:endParaRPr lang="en-US" altLang="zh-TW" sz="2200" u="sng" dirty="0">
              <a:solidFill>
                <a:srgbClr val="C00000"/>
              </a:solidFill>
              <a:latin typeface="標楷體" panose="03000509000000000000" pitchFamily="65" charset="-120"/>
              <a:ea typeface="標楷體" panose="03000509000000000000" pitchFamily="65" charset="-120"/>
            </a:endParaRPr>
          </a:p>
        </p:txBody>
      </p:sp>
      <p:sp>
        <p:nvSpPr>
          <p:cNvPr id="102"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群組 108"/>
          <p:cNvGrpSpPr/>
          <p:nvPr/>
        </p:nvGrpSpPr>
        <p:grpSpPr>
          <a:xfrm>
            <a:off x="8663705" y="2079642"/>
            <a:ext cx="1014976" cy="1014976"/>
            <a:chOff x="8384467" y="3330926"/>
            <a:chExt cx="1014976" cy="1014976"/>
          </a:xfrm>
          <a:solidFill>
            <a:schemeClr val="bg1">
              <a:lumMod val="75000"/>
            </a:schemeClr>
          </a:solidFill>
        </p:grpSpPr>
        <p:sp>
          <p:nvSpPr>
            <p:cNvPr id="110"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13"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6" name="群組 115"/>
          <p:cNvGrpSpPr/>
          <p:nvPr/>
        </p:nvGrpSpPr>
        <p:grpSpPr>
          <a:xfrm>
            <a:off x="697945" y="2079642"/>
            <a:ext cx="1014976" cy="1014976"/>
            <a:chOff x="379243" y="3330926"/>
            <a:chExt cx="1014976" cy="1014976"/>
          </a:xfrm>
        </p:grpSpPr>
        <p:sp>
          <p:nvSpPr>
            <p:cNvPr id="117"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120"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25"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26" name="群組 125"/>
          <p:cNvGrpSpPr/>
          <p:nvPr/>
        </p:nvGrpSpPr>
        <p:grpSpPr>
          <a:xfrm>
            <a:off x="6672265" y="2079642"/>
            <a:ext cx="1014976" cy="1014976"/>
            <a:chOff x="6675398" y="3330926"/>
            <a:chExt cx="1014976" cy="1014976"/>
          </a:xfrm>
          <a:solidFill>
            <a:schemeClr val="bg1">
              <a:lumMod val="75000"/>
            </a:schemeClr>
          </a:solidFill>
        </p:grpSpPr>
        <p:sp>
          <p:nvSpPr>
            <p:cNvPr id="127"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30"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47" name="群組 146"/>
          <p:cNvGrpSpPr/>
          <p:nvPr/>
        </p:nvGrpSpPr>
        <p:grpSpPr>
          <a:xfrm>
            <a:off x="4680825" y="2079642"/>
            <a:ext cx="1014976" cy="1014976"/>
            <a:chOff x="5032318" y="3330926"/>
            <a:chExt cx="1014976" cy="1014976"/>
          </a:xfrm>
          <a:solidFill>
            <a:schemeClr val="bg1">
              <a:lumMod val="75000"/>
            </a:schemeClr>
          </a:solidFill>
        </p:grpSpPr>
        <p:sp>
          <p:nvSpPr>
            <p:cNvPr id="148"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151"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58" name="群組 157"/>
          <p:cNvGrpSpPr/>
          <p:nvPr/>
        </p:nvGrpSpPr>
        <p:grpSpPr>
          <a:xfrm>
            <a:off x="10655145" y="2090636"/>
            <a:ext cx="1014976" cy="1014976"/>
            <a:chOff x="10504223" y="3341920"/>
            <a:chExt cx="1014976" cy="1014976"/>
          </a:xfrm>
          <a:solidFill>
            <a:schemeClr val="bg1">
              <a:lumMod val="75000"/>
            </a:schemeClr>
          </a:solidFill>
        </p:grpSpPr>
        <p:sp>
          <p:nvSpPr>
            <p:cNvPr id="159"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62"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70"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1"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2"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3"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74" name="群組 173"/>
          <p:cNvGrpSpPr/>
          <p:nvPr/>
        </p:nvGrpSpPr>
        <p:grpSpPr>
          <a:xfrm>
            <a:off x="2689385" y="2079642"/>
            <a:ext cx="1014976" cy="1014976"/>
            <a:chOff x="3285541" y="3330926"/>
            <a:chExt cx="1014976" cy="1014976"/>
          </a:xfrm>
        </p:grpSpPr>
        <p:sp>
          <p:nvSpPr>
            <p:cNvPr id="175"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8"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9"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180"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客戶評估及融通額度</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3629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40">
            <a:extLst>
              <a:ext uri="{FF2B5EF4-FFF2-40B4-BE49-F238E27FC236}">
                <a16:creationId xmlns:a16="http://schemas.microsoft.com/office/drawing/2014/main" id="{4A480C14-15C3-466E-9CD4-B73E83A9DCD5}"/>
              </a:ext>
            </a:extLst>
          </p:cNvPr>
          <p:cNvSpPr/>
          <p:nvPr/>
        </p:nvSpPr>
        <p:spPr>
          <a:xfrm>
            <a:off x="713064" y="3420628"/>
            <a:ext cx="10878579" cy="2512582"/>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26</a:t>
            </a:fld>
            <a:endParaRPr lang="en-US"/>
          </a:p>
        </p:txBody>
      </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3.</a:t>
            </a:r>
            <a:r>
              <a:rPr lang="zh-TW" altLang="en-US" sz="2400" dirty="0">
                <a:solidFill>
                  <a:srgbClr val="0070C0"/>
                </a:solidFill>
                <a:latin typeface="標楷體" panose="03000509000000000000" pitchFamily="65" charset="-120"/>
                <a:ea typeface="標楷體" panose="03000509000000000000" pitchFamily="65" charset="-120"/>
              </a:rPr>
              <a:t>申請融通及償還</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3974923"/>
            <a:ext cx="9978689" cy="156966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申請（</a:t>
            </a:r>
            <a:r>
              <a:rPr lang="en-US" altLang="zh-TW" sz="2400" dirty="0">
                <a:latin typeface="標楷體" panose="03000509000000000000" pitchFamily="65" charset="-120"/>
                <a:ea typeface="標楷體" panose="03000509000000000000" pitchFamily="65" charset="-120"/>
              </a:rPr>
              <a:t>T+5</a:t>
            </a:r>
            <a:r>
              <a:rPr lang="zh-TW" altLang="en-US" sz="2400" dirty="0">
                <a:latin typeface="標楷體" panose="03000509000000000000" pitchFamily="65" charset="-120"/>
                <a:ea typeface="標楷體" panose="03000509000000000000" pitchFamily="65" charset="-120"/>
              </a:rPr>
              <a:t>型；認股借貸型；半年型）</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轉換（</a:t>
            </a:r>
            <a:r>
              <a:rPr lang="en-US" altLang="zh-TW" sz="2400" dirty="0">
                <a:latin typeface="標楷體" panose="03000509000000000000" pitchFamily="65" charset="-120"/>
                <a:ea typeface="標楷體" panose="03000509000000000000" pitchFamily="65" charset="-120"/>
              </a:rPr>
              <a:t>T+5</a:t>
            </a:r>
            <a:r>
              <a:rPr lang="zh-TW" altLang="en-US" sz="2400" dirty="0">
                <a:latin typeface="標楷體" panose="03000509000000000000" pitchFamily="65" charset="-120"/>
                <a:ea typeface="標楷體" panose="03000509000000000000" pitchFamily="65" charset="-120"/>
              </a:rPr>
              <a:t>型及認股借貸型得申請轉換為半年型）</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於融通期限屆滿前賣出擔保有價證券之款項，應先償還借貸款項</a:t>
            </a:r>
            <a:endParaRPr lang="en-US" altLang="zh-TW" sz="2400" u="sng" strike="sngStrike" dirty="0">
              <a:solidFill>
                <a:srgbClr val="C00000"/>
              </a:solidFill>
              <a:highlight>
                <a:srgbClr val="FFFF00"/>
              </a:highlight>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latin typeface="標楷體" panose="03000509000000000000" pitchFamily="65" charset="-120"/>
                <a:ea typeface="標楷體" panose="03000509000000000000" pitchFamily="65" charset="-120"/>
              </a:rPr>
              <a:t>§13</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§14</a:t>
            </a:r>
            <a:r>
              <a:rPr lang="zh-TW" altLang="en-US" sz="2400" dirty="0">
                <a:latin typeface="標楷體" panose="03000509000000000000" pitchFamily="65" charset="-120"/>
                <a:ea typeface="標楷體" panose="03000509000000000000" pitchFamily="65" charset="-120"/>
              </a:rPr>
              <a:t>、</a:t>
            </a:r>
            <a:r>
              <a:rPr lang="en-US" altLang="zh-TW" sz="2400" u="sng" dirty="0">
                <a:latin typeface="標楷體" panose="03000509000000000000" pitchFamily="65" charset="-120"/>
                <a:ea typeface="標楷體" panose="03000509000000000000" pitchFamily="65" charset="-120"/>
              </a:rPr>
              <a:t>§14-1</a:t>
            </a:r>
            <a:r>
              <a:rPr lang="zh-TW" altLang="en-US" sz="2400" dirty="0">
                <a:latin typeface="標楷體" panose="03000509000000000000" pitchFamily="65" charset="-120"/>
                <a:ea typeface="標楷體" panose="03000509000000000000" pitchFamily="65" charset="-120"/>
              </a:rPr>
              <a:t>、</a:t>
            </a:r>
            <a:r>
              <a:rPr lang="en-US" altLang="zh-TW" sz="2400" u="sng" dirty="0">
                <a:latin typeface="標楷體" panose="03000509000000000000" pitchFamily="65" charset="-120"/>
                <a:ea typeface="標楷體" panose="03000509000000000000" pitchFamily="65" charset="-120"/>
              </a:rPr>
              <a:t>§14-4</a:t>
            </a:r>
            <a:r>
              <a:rPr lang="zh-TW" altLang="en-US" sz="2400" dirty="0">
                <a:latin typeface="標楷體" panose="03000509000000000000" pitchFamily="65" charset="-120"/>
                <a:ea typeface="標楷體" panose="03000509000000000000" pitchFamily="65" charset="-120"/>
              </a:rPr>
              <a:t>、</a:t>
            </a:r>
            <a:r>
              <a:rPr lang="en-US" altLang="zh-TW" sz="2400" u="sng" dirty="0">
                <a:latin typeface="標楷體" panose="03000509000000000000" pitchFamily="65" charset="-120"/>
                <a:ea typeface="標楷體" panose="03000509000000000000" pitchFamily="65" charset="-120"/>
              </a:rPr>
              <a:t>§15</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§16</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§17</a:t>
            </a:r>
          </a:p>
        </p:txBody>
      </p:sp>
      <p:sp>
        <p:nvSpPr>
          <p:cNvPr id="102"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群組 102"/>
          <p:cNvGrpSpPr/>
          <p:nvPr/>
        </p:nvGrpSpPr>
        <p:grpSpPr>
          <a:xfrm>
            <a:off x="2689385" y="2079642"/>
            <a:ext cx="1014976" cy="1014976"/>
            <a:chOff x="3285541" y="3330926"/>
            <a:chExt cx="1014976" cy="1014976"/>
          </a:xfrm>
        </p:grpSpPr>
        <p:sp>
          <p:nvSpPr>
            <p:cNvPr id="104"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0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9" name="群組 108"/>
          <p:cNvGrpSpPr/>
          <p:nvPr/>
        </p:nvGrpSpPr>
        <p:grpSpPr>
          <a:xfrm>
            <a:off x="8663705" y="2079642"/>
            <a:ext cx="1014976" cy="1014976"/>
            <a:chOff x="8384467" y="3330926"/>
            <a:chExt cx="1014976" cy="1014976"/>
          </a:xfrm>
          <a:solidFill>
            <a:schemeClr val="bg1">
              <a:lumMod val="75000"/>
            </a:schemeClr>
          </a:solidFill>
        </p:grpSpPr>
        <p:sp>
          <p:nvSpPr>
            <p:cNvPr id="110"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13"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6" name="群組 115"/>
          <p:cNvGrpSpPr/>
          <p:nvPr/>
        </p:nvGrpSpPr>
        <p:grpSpPr>
          <a:xfrm>
            <a:off x="697945" y="2079642"/>
            <a:ext cx="1014976" cy="1014976"/>
            <a:chOff x="379243" y="3330926"/>
            <a:chExt cx="1014976" cy="1014976"/>
          </a:xfrm>
        </p:grpSpPr>
        <p:sp>
          <p:nvSpPr>
            <p:cNvPr id="117"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120"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25"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26" name="群組 125"/>
          <p:cNvGrpSpPr/>
          <p:nvPr/>
        </p:nvGrpSpPr>
        <p:grpSpPr>
          <a:xfrm>
            <a:off x="6672265" y="2079642"/>
            <a:ext cx="1014976" cy="1014976"/>
            <a:chOff x="6675398" y="3330926"/>
            <a:chExt cx="1014976" cy="1014976"/>
          </a:xfrm>
          <a:solidFill>
            <a:schemeClr val="bg1">
              <a:lumMod val="75000"/>
            </a:schemeClr>
          </a:solidFill>
        </p:grpSpPr>
        <p:sp>
          <p:nvSpPr>
            <p:cNvPr id="127"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30"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58" name="群組 157"/>
          <p:cNvGrpSpPr/>
          <p:nvPr/>
        </p:nvGrpSpPr>
        <p:grpSpPr>
          <a:xfrm>
            <a:off x="10655145" y="2090636"/>
            <a:ext cx="1014976" cy="1014976"/>
            <a:chOff x="10504223" y="3341920"/>
            <a:chExt cx="1014976" cy="1014976"/>
          </a:xfrm>
          <a:solidFill>
            <a:schemeClr val="bg1">
              <a:lumMod val="75000"/>
            </a:schemeClr>
          </a:solidFill>
        </p:grpSpPr>
        <p:sp>
          <p:nvSpPr>
            <p:cNvPr id="159"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62"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69"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0"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1"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2"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74" name="群組 173"/>
          <p:cNvGrpSpPr/>
          <p:nvPr/>
        </p:nvGrpSpPr>
        <p:grpSpPr>
          <a:xfrm>
            <a:off x="4680825" y="2079642"/>
            <a:ext cx="1014976" cy="1014976"/>
            <a:chOff x="5032318" y="3330926"/>
            <a:chExt cx="1014976" cy="1014976"/>
          </a:xfrm>
        </p:grpSpPr>
        <p:sp>
          <p:nvSpPr>
            <p:cNvPr id="175"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noFill/>
          </p:grpSpPr>
          <p:sp>
            <p:nvSpPr>
              <p:cNvPr id="178"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85"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申請融通</a:t>
            </a:r>
            <a:endParaRPr lang="en-US" altLang="zh-TW" sz="1800" dirty="0">
              <a:solidFill>
                <a:srgbClr val="0070C0"/>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及償還</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3741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27</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2" name="群組 81"/>
          <p:cNvGrpSpPr/>
          <p:nvPr/>
        </p:nvGrpSpPr>
        <p:grpSpPr>
          <a:xfrm>
            <a:off x="8663705" y="2079642"/>
            <a:ext cx="1014976" cy="1014976"/>
            <a:chOff x="8384467" y="3330926"/>
            <a:chExt cx="1014976" cy="1014976"/>
          </a:xfrm>
          <a:solidFill>
            <a:schemeClr val="bg1">
              <a:lumMod val="75000"/>
            </a:schemeClr>
          </a:solidFill>
        </p:grpSpPr>
        <p:sp>
          <p:nvSpPr>
            <p:cNvPr id="1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20"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3" name="群組 82"/>
          <p:cNvGrpSpPr/>
          <p:nvPr/>
        </p:nvGrpSpPr>
        <p:grpSpPr>
          <a:xfrm>
            <a:off x="10655145" y="2090636"/>
            <a:ext cx="1014976" cy="1014976"/>
            <a:chOff x="10504223" y="3341920"/>
            <a:chExt cx="1014976" cy="1014976"/>
          </a:xfrm>
          <a:solidFill>
            <a:schemeClr val="bg1">
              <a:lumMod val="75000"/>
            </a:schemeClr>
          </a:solidFill>
        </p:grpSpPr>
        <p:sp>
          <p:nvSpPr>
            <p:cNvPr id="36"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65"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4.</a:t>
            </a:r>
            <a:r>
              <a:rPr lang="zh-TW" altLang="en-US" sz="2400" dirty="0">
                <a:solidFill>
                  <a:srgbClr val="0070C0"/>
                </a:solidFill>
                <a:latin typeface="標楷體" panose="03000509000000000000" pitchFamily="65" charset="-120"/>
                <a:ea typeface="標楷體" panose="03000509000000000000" pitchFamily="65" charset="-120"/>
              </a:rPr>
              <a:t>擔保品管理</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8"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3974923"/>
            <a:ext cx="9978689" cy="2677656"/>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融通計算標準（請參「壹、制度介紹」）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洗價及擔保維持率（請參「壹、制度介紹」）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追繳／補繳（請參「壹、制度介紹」）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融通期滿未還款、擔保維持率不足未即時補繳，即處分擔保品</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客戶提供之抵繳有價證券，有權利瑕疵或有法律上之爭議，應於證券商通知三個營業日內更換或現金清償</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§13</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§14</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§15</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§16</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§17</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§18</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§23</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§25</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§26</a:t>
            </a:r>
          </a:p>
        </p:txBody>
      </p:sp>
      <p:grpSp>
        <p:nvGrpSpPr>
          <p:cNvPr id="90" name="群組 89"/>
          <p:cNvGrpSpPr/>
          <p:nvPr/>
        </p:nvGrpSpPr>
        <p:grpSpPr>
          <a:xfrm>
            <a:off x="6672265" y="2079642"/>
            <a:ext cx="1014976" cy="1014976"/>
            <a:chOff x="6675398" y="3330926"/>
            <a:chExt cx="1014976" cy="1014976"/>
          </a:xfrm>
        </p:grpSpPr>
        <p:sp>
          <p:nvSpPr>
            <p:cNvPr id="91"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noFill/>
          </p:grpSpPr>
          <p:sp>
            <p:nvSpPr>
              <p:cNvPr id="94"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5"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6"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11"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擔保品管理</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55514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28</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1" name="群組 80"/>
          <p:cNvGrpSpPr/>
          <p:nvPr/>
        </p:nvGrpSpPr>
        <p:grpSpPr>
          <a:xfrm>
            <a:off x="6672265" y="2079642"/>
            <a:ext cx="1014976" cy="1014976"/>
            <a:chOff x="6675398" y="3330926"/>
            <a:chExt cx="1014976" cy="1014976"/>
          </a:xfrm>
          <a:solidFill>
            <a:schemeClr val="bg1">
              <a:lumMod val="75000"/>
            </a:schemeClr>
          </a:solidFill>
        </p:grpSpPr>
        <p:sp>
          <p:nvSpPr>
            <p:cNvPr id="12"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39"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3" name="群組 82"/>
          <p:cNvGrpSpPr/>
          <p:nvPr/>
        </p:nvGrpSpPr>
        <p:grpSpPr>
          <a:xfrm>
            <a:off x="10655145" y="2090636"/>
            <a:ext cx="1014976" cy="1014976"/>
            <a:chOff x="10504223" y="3341920"/>
            <a:chExt cx="1014976" cy="1014976"/>
          </a:xfrm>
          <a:solidFill>
            <a:schemeClr val="bg1">
              <a:lumMod val="75000"/>
            </a:schemeClr>
          </a:solidFill>
        </p:grpSpPr>
        <p:sp>
          <p:nvSpPr>
            <p:cNvPr id="36"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65"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5.</a:t>
            </a:r>
            <a:r>
              <a:rPr lang="zh-TW" altLang="en-US" sz="2400" dirty="0">
                <a:solidFill>
                  <a:srgbClr val="0070C0"/>
                </a:solidFill>
                <a:latin typeface="標楷體" panose="03000509000000000000" pitchFamily="65" charset="-120"/>
                <a:ea typeface="標楷體" panose="03000509000000000000" pitchFamily="65" charset="-120"/>
              </a:rPr>
              <a:t>清償</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5"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8"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3974923"/>
            <a:ext cx="9978689" cy="2308324"/>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處分後如不足償還，應通知客戶限期清償</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客戶償還借貸款項時，應填具「借貸款項償還申請書」，並於申請日下午三時三十分前存（匯）入償還款項至證券商帳戶</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證券商於確定融通金額及利息入帳無誤後，於申請日之次一營業日前退還擔保品</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§19</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§20</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§23</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§27</a:t>
            </a:r>
          </a:p>
        </p:txBody>
      </p:sp>
      <p:grpSp>
        <p:nvGrpSpPr>
          <p:cNvPr id="90" name="群組 89"/>
          <p:cNvGrpSpPr/>
          <p:nvPr/>
        </p:nvGrpSpPr>
        <p:grpSpPr>
          <a:xfrm>
            <a:off x="8663705" y="2079642"/>
            <a:ext cx="1014976" cy="1014976"/>
            <a:chOff x="8384467" y="3330926"/>
            <a:chExt cx="1014976" cy="1014976"/>
          </a:xfrm>
        </p:grpSpPr>
        <p:sp>
          <p:nvSpPr>
            <p:cNvPr id="91"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p:grpSpPr>
          <p:sp>
            <p:nvSpPr>
              <p:cNvPr id="94"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9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清償</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6305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29</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2" name="群組 81"/>
          <p:cNvGrpSpPr/>
          <p:nvPr/>
        </p:nvGrpSpPr>
        <p:grpSpPr>
          <a:xfrm>
            <a:off x="8663705" y="2079642"/>
            <a:ext cx="1014976" cy="1014976"/>
            <a:chOff x="8384467" y="3330926"/>
            <a:chExt cx="1014976" cy="1014976"/>
          </a:xfrm>
          <a:solidFill>
            <a:schemeClr val="bg1">
              <a:lumMod val="75000"/>
            </a:schemeClr>
          </a:solidFill>
        </p:grpSpPr>
        <p:sp>
          <p:nvSpPr>
            <p:cNvPr id="1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20"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1" name="群組 80"/>
          <p:cNvGrpSpPr/>
          <p:nvPr/>
        </p:nvGrpSpPr>
        <p:grpSpPr>
          <a:xfrm>
            <a:off x="6672265" y="2079642"/>
            <a:ext cx="1014976" cy="1014976"/>
            <a:chOff x="6675398" y="3330926"/>
            <a:chExt cx="1014976" cy="1014976"/>
          </a:xfrm>
          <a:solidFill>
            <a:schemeClr val="bg1">
              <a:lumMod val="75000"/>
            </a:schemeClr>
          </a:solidFill>
        </p:grpSpPr>
        <p:sp>
          <p:nvSpPr>
            <p:cNvPr id="12"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39"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6.</a:t>
            </a:r>
            <a:r>
              <a:rPr lang="zh-TW" altLang="en-US" sz="2400" dirty="0">
                <a:solidFill>
                  <a:srgbClr val="0070C0"/>
                </a:solidFill>
                <a:latin typeface="標楷體" panose="03000509000000000000" pitchFamily="65" charset="-120"/>
                <a:ea typeface="標楷體" panose="03000509000000000000" pitchFamily="65" charset="-120"/>
              </a:rPr>
              <a:t>違約及違規</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5"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證券業務借貸款項</a:t>
            </a:r>
          </a:p>
        </p:txBody>
      </p:sp>
      <p:sp>
        <p:nvSpPr>
          <p:cNvPr id="29" name="文字方塊 28"/>
          <p:cNvSpPr txBox="1"/>
          <p:nvPr/>
        </p:nvSpPr>
        <p:spPr>
          <a:xfrm>
            <a:off x="1124828" y="4007197"/>
            <a:ext cx="9978689" cy="1569660"/>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違約處理應在證券交易所集中交易市場或透過證券櫃檯買賣中心交易系統，委託他證券經紀商開立「借貸款項違約處理專戶」</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通知客戶限期清償，客戶未結清者，即為違規</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§27</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§28</a:t>
            </a:r>
          </a:p>
        </p:txBody>
      </p:sp>
      <p:grpSp>
        <p:nvGrpSpPr>
          <p:cNvPr id="90" name="群組 89"/>
          <p:cNvGrpSpPr/>
          <p:nvPr/>
        </p:nvGrpSpPr>
        <p:grpSpPr>
          <a:xfrm>
            <a:off x="10655145" y="2090636"/>
            <a:ext cx="1014976" cy="1014976"/>
            <a:chOff x="10504223" y="3341920"/>
            <a:chExt cx="1014976" cy="1014976"/>
          </a:xfrm>
        </p:grpSpPr>
        <p:sp>
          <p:nvSpPr>
            <p:cNvPr id="91"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noFill/>
          </p:grpSpPr>
          <p:sp>
            <p:nvSpPr>
              <p:cNvPr id="94"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01"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違約及違規</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58768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675" b="1" i="0" u="none" strike="noStrike" kern="1200" cap="none" spc="75"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675" b="1" i="0" u="none" strike="noStrike" kern="1200" cap="none" spc="75" normalizeH="0" baseline="0" noProof="0">
              <a:ln>
                <a:noFill/>
              </a:ln>
              <a:solidFill>
                <a:srgbClr val="000000"/>
              </a:solidFill>
              <a:effectLst/>
              <a:uLnTx/>
              <a:uFillTx/>
              <a:latin typeface="Calibri"/>
              <a:ea typeface="微軟正黑體"/>
              <a:cs typeface="+mn-cs"/>
            </a:endParaRPr>
          </a:p>
        </p:txBody>
      </p:sp>
      <p:graphicFrame>
        <p:nvGraphicFramePr>
          <p:cNvPr id="7" name="內容版面配置區 6">
            <a:extLst>
              <a:ext uri="{FF2B5EF4-FFF2-40B4-BE49-F238E27FC236}">
                <a16:creationId xmlns:a16="http://schemas.microsoft.com/office/drawing/2014/main" id="{03785CB1-7E01-6F29-A8E9-B65A2DEEB73D}"/>
              </a:ext>
            </a:extLst>
          </p:cNvPr>
          <p:cNvGraphicFramePr>
            <a:graphicFrameLocks noGrp="1"/>
          </p:cNvGraphicFramePr>
          <p:nvPr>
            <p:ph idx="1"/>
            <p:extLst>
              <p:ext uri="{D42A27DB-BD31-4B8C-83A1-F6EECF244321}">
                <p14:modId xmlns:p14="http://schemas.microsoft.com/office/powerpoint/2010/main" val="3500491643"/>
              </p:ext>
            </p:extLst>
          </p:nvPr>
        </p:nvGraphicFramePr>
        <p:xfrm>
          <a:off x="742093" y="1837037"/>
          <a:ext cx="10560222" cy="397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版面配置區 3"/>
          <p:cNvSpPr txBox="1">
            <a:spLocks/>
          </p:cNvSpPr>
          <p:nvPr/>
        </p:nvSpPr>
        <p:spPr>
          <a:xfrm>
            <a:off x="1524001" y="223594"/>
            <a:ext cx="9146795" cy="836799"/>
          </a:xfrm>
          <a:prstGeom prst="rect">
            <a:avLst/>
          </a:prstGeom>
        </p:spPr>
        <p:txBody>
          <a:bodyPr>
            <a:normAutofit lnSpcReduction="10000"/>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款項借貸業務大綱</a:t>
            </a:r>
            <a:endParaRPr lang="zh-TW" altLang="en-US" b="1" dirty="0"/>
          </a:p>
        </p:txBody>
      </p:sp>
    </p:spTree>
    <p:extLst>
      <p:ext uri="{BB962C8B-B14F-4D97-AF65-F5344CB8AC3E}">
        <p14:creationId xmlns:p14="http://schemas.microsoft.com/office/powerpoint/2010/main" val="3429271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30</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1.</a:t>
            </a:r>
            <a:r>
              <a:rPr lang="zh-TW" altLang="en-US" sz="2400" dirty="0">
                <a:solidFill>
                  <a:srgbClr val="0070C0"/>
                </a:solidFill>
                <a:latin typeface="標楷體" panose="03000509000000000000" pitchFamily="65" charset="-120"/>
                <a:ea typeface="標楷體" panose="03000509000000000000" pitchFamily="65" charset="-120"/>
              </a:rPr>
              <a:t>簽約及開戶</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1124828" y="4007197"/>
            <a:ext cx="9978689" cy="1938992"/>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客戶申請；徵信審定</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簽訂不限用途款項借貸契約書（範本由證券商業同業公會擬訂）</a:t>
            </a:r>
            <a:endParaRPr lang="en-US" altLang="zh-TW" sz="24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2400" dirty="0">
                <a:solidFill>
                  <a:srgbClr val="C00000"/>
                </a:solidFill>
                <a:latin typeface="標楷體" panose="03000509000000000000" pitchFamily="65" charset="-120"/>
                <a:ea typeface="標楷體" panose="03000509000000000000" pitchFamily="65" charset="-120"/>
              </a:rPr>
              <a:t>通知應以郵寄或客戶當面簽收方式為之，或經客戶同意，約定以通信或電子化方式辦理通知，其方式應載明於不限用途款項借貸契約書。</a:t>
            </a:r>
            <a:endParaRPr lang="en-US" altLang="zh-TW" sz="2400" dirty="0">
              <a:latin typeface="標楷體" panose="03000509000000000000" pitchFamily="65" charset="-120"/>
              <a:ea typeface="標楷體" panose="03000509000000000000" pitchFamily="65" charset="-120"/>
            </a:endParaRPr>
          </a:p>
          <a:p>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§10</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§14</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90"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簽約及開戶</a:t>
            </a:r>
            <a:endParaRPr lang="en-US" sz="1800" dirty="0">
              <a:solidFill>
                <a:srgbClr val="0070C0"/>
              </a:solidFill>
              <a:latin typeface="標楷體" panose="03000509000000000000" pitchFamily="65" charset="-120"/>
              <a:ea typeface="標楷體" panose="03000509000000000000" pitchFamily="65" charset="-120"/>
            </a:endParaRPr>
          </a:p>
        </p:txBody>
      </p:sp>
      <p:grpSp>
        <p:nvGrpSpPr>
          <p:cNvPr id="97" name="群組 96"/>
          <p:cNvGrpSpPr/>
          <p:nvPr/>
        </p:nvGrpSpPr>
        <p:grpSpPr>
          <a:xfrm>
            <a:off x="2689385" y="2079642"/>
            <a:ext cx="1014976" cy="1014976"/>
            <a:chOff x="3285541" y="3330926"/>
            <a:chExt cx="1014976" cy="1014976"/>
          </a:xfrm>
        </p:grpSpPr>
        <p:sp>
          <p:nvSpPr>
            <p:cNvPr id="9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01"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2"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3" name="群組 102"/>
          <p:cNvGrpSpPr/>
          <p:nvPr/>
        </p:nvGrpSpPr>
        <p:grpSpPr>
          <a:xfrm>
            <a:off x="8663705" y="2079642"/>
            <a:ext cx="1014976" cy="1014976"/>
            <a:chOff x="8384467" y="3330926"/>
            <a:chExt cx="1014976" cy="1014976"/>
          </a:xfrm>
          <a:solidFill>
            <a:schemeClr val="bg1">
              <a:lumMod val="75000"/>
            </a:schemeClr>
          </a:solidFill>
        </p:grpSpPr>
        <p:sp>
          <p:nvSpPr>
            <p:cNvPr id="10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07"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0" name="群組 109"/>
          <p:cNvGrpSpPr/>
          <p:nvPr/>
        </p:nvGrpSpPr>
        <p:grpSpPr>
          <a:xfrm>
            <a:off x="6672265" y="2079642"/>
            <a:ext cx="1014976" cy="1014976"/>
            <a:chOff x="6675398" y="3330926"/>
            <a:chExt cx="1014976" cy="1014976"/>
          </a:xfrm>
          <a:solidFill>
            <a:schemeClr val="bg1">
              <a:lumMod val="75000"/>
            </a:schemeClr>
          </a:solidFill>
        </p:grpSpPr>
        <p:sp>
          <p:nvSpPr>
            <p:cNvPr id="111"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14"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5"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16"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31" name="群組 130"/>
          <p:cNvGrpSpPr/>
          <p:nvPr/>
        </p:nvGrpSpPr>
        <p:grpSpPr>
          <a:xfrm>
            <a:off x="4680825" y="2079642"/>
            <a:ext cx="1014976" cy="1014976"/>
            <a:chOff x="5032318" y="3330926"/>
            <a:chExt cx="1014976" cy="1014976"/>
          </a:xfrm>
          <a:solidFill>
            <a:schemeClr val="bg1">
              <a:lumMod val="75000"/>
            </a:schemeClr>
          </a:solidFill>
        </p:grpSpPr>
        <p:sp>
          <p:nvSpPr>
            <p:cNvPr id="132"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135"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42" name="群組 141"/>
          <p:cNvGrpSpPr/>
          <p:nvPr/>
        </p:nvGrpSpPr>
        <p:grpSpPr>
          <a:xfrm>
            <a:off x="10655145" y="2090636"/>
            <a:ext cx="1014976" cy="1014976"/>
            <a:chOff x="10504223" y="3341920"/>
            <a:chExt cx="1014976" cy="1014976"/>
          </a:xfrm>
          <a:solidFill>
            <a:schemeClr val="bg1">
              <a:lumMod val="75000"/>
            </a:schemeClr>
          </a:solidFill>
        </p:grpSpPr>
        <p:sp>
          <p:nvSpPr>
            <p:cNvPr id="143"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46"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53"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4"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5"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6"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57"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5571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31</a:t>
            </a:fld>
            <a:endParaRPr lang="en-US"/>
          </a:p>
        </p:txBody>
      </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2.</a:t>
            </a:r>
            <a:r>
              <a:rPr lang="zh-TW" altLang="en-US" sz="2400" dirty="0">
                <a:solidFill>
                  <a:srgbClr val="0070C0"/>
                </a:solidFill>
                <a:latin typeface="標楷體" panose="03000509000000000000" pitchFamily="65" charset="-120"/>
                <a:ea typeface="標楷體" panose="03000509000000000000" pitchFamily="65" charset="-120"/>
              </a:rPr>
              <a:t>客戶評估及融通額度</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1124828" y="3974923"/>
            <a:ext cx="9978689" cy="1938992"/>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依徵信結果核定其客戶得融通額度；融通額度應與其他授信業務已核定之授信額度合併計算</a:t>
            </a: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客戶提供之財產證明應達其所申請合併計算後總授信額度之百分之三十</a:t>
            </a: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委託人所提供之財產證明非本人所有者，財產所有人應為連帶保證人</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§3</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§11</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102"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群組 108"/>
          <p:cNvGrpSpPr/>
          <p:nvPr/>
        </p:nvGrpSpPr>
        <p:grpSpPr>
          <a:xfrm>
            <a:off x="8663705" y="2079642"/>
            <a:ext cx="1014976" cy="1014976"/>
            <a:chOff x="8384467" y="3330926"/>
            <a:chExt cx="1014976" cy="1014976"/>
          </a:xfrm>
          <a:solidFill>
            <a:schemeClr val="bg1">
              <a:lumMod val="75000"/>
            </a:schemeClr>
          </a:solidFill>
        </p:grpSpPr>
        <p:sp>
          <p:nvSpPr>
            <p:cNvPr id="110"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13"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6" name="群組 115"/>
          <p:cNvGrpSpPr/>
          <p:nvPr/>
        </p:nvGrpSpPr>
        <p:grpSpPr>
          <a:xfrm>
            <a:off x="697945" y="2079642"/>
            <a:ext cx="1014976" cy="1014976"/>
            <a:chOff x="379243" y="3330926"/>
            <a:chExt cx="1014976" cy="1014976"/>
          </a:xfrm>
        </p:grpSpPr>
        <p:sp>
          <p:nvSpPr>
            <p:cNvPr id="117"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120"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25"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26" name="群組 125"/>
          <p:cNvGrpSpPr/>
          <p:nvPr/>
        </p:nvGrpSpPr>
        <p:grpSpPr>
          <a:xfrm>
            <a:off x="6672265" y="2079642"/>
            <a:ext cx="1014976" cy="1014976"/>
            <a:chOff x="6675398" y="3330926"/>
            <a:chExt cx="1014976" cy="1014976"/>
          </a:xfrm>
          <a:solidFill>
            <a:schemeClr val="bg1">
              <a:lumMod val="75000"/>
            </a:schemeClr>
          </a:solidFill>
        </p:grpSpPr>
        <p:sp>
          <p:nvSpPr>
            <p:cNvPr id="127"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30"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47" name="群組 146"/>
          <p:cNvGrpSpPr/>
          <p:nvPr/>
        </p:nvGrpSpPr>
        <p:grpSpPr>
          <a:xfrm>
            <a:off x="4680825" y="2079642"/>
            <a:ext cx="1014976" cy="1014976"/>
            <a:chOff x="5032318" y="3330926"/>
            <a:chExt cx="1014976" cy="1014976"/>
          </a:xfrm>
          <a:solidFill>
            <a:schemeClr val="bg1">
              <a:lumMod val="75000"/>
            </a:schemeClr>
          </a:solidFill>
        </p:grpSpPr>
        <p:sp>
          <p:nvSpPr>
            <p:cNvPr id="148"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151"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58" name="群組 157"/>
          <p:cNvGrpSpPr/>
          <p:nvPr/>
        </p:nvGrpSpPr>
        <p:grpSpPr>
          <a:xfrm>
            <a:off x="10655145" y="2090636"/>
            <a:ext cx="1014976" cy="1014976"/>
            <a:chOff x="10504223" y="3341920"/>
            <a:chExt cx="1014976" cy="1014976"/>
          </a:xfrm>
          <a:solidFill>
            <a:schemeClr val="bg1">
              <a:lumMod val="75000"/>
            </a:schemeClr>
          </a:solidFill>
        </p:grpSpPr>
        <p:sp>
          <p:nvSpPr>
            <p:cNvPr id="159"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62"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70"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1"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2"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3"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74" name="群組 173"/>
          <p:cNvGrpSpPr/>
          <p:nvPr/>
        </p:nvGrpSpPr>
        <p:grpSpPr>
          <a:xfrm>
            <a:off x="2689385" y="2079642"/>
            <a:ext cx="1014976" cy="1014976"/>
            <a:chOff x="3285541" y="3330926"/>
            <a:chExt cx="1014976" cy="1014976"/>
          </a:xfrm>
        </p:grpSpPr>
        <p:sp>
          <p:nvSpPr>
            <p:cNvPr id="175"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8"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9"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180"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客戶評估及融通額度</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3017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32</a:t>
            </a:fld>
            <a:endParaRPr lang="en-US"/>
          </a:p>
        </p:txBody>
      </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3.</a:t>
            </a:r>
            <a:r>
              <a:rPr lang="zh-TW" altLang="en-US" sz="2400" dirty="0">
                <a:solidFill>
                  <a:srgbClr val="0070C0"/>
                </a:solidFill>
                <a:latin typeface="標楷體" panose="03000509000000000000" pitchFamily="65" charset="-120"/>
                <a:ea typeface="標楷體" panose="03000509000000000000" pitchFamily="65" charset="-120"/>
              </a:rPr>
              <a:t>申請融通及償還</a:t>
            </a: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713064" y="3815899"/>
            <a:ext cx="10878579" cy="2923877"/>
          </a:xfrm>
          <a:prstGeom prst="rect">
            <a:avLst/>
          </a:prstGeom>
          <a:noFill/>
        </p:spPr>
        <p:txBody>
          <a:bodyPr wrap="square" rtlCol="0">
            <a:spAutoFit/>
          </a:bodyPr>
          <a:lstStyle/>
          <a:p>
            <a:pPr>
              <a:lnSpc>
                <a:spcPct val="100000"/>
              </a:lnSpc>
            </a:pPr>
            <a:r>
              <a:rPr lang="zh-TW" altLang="en-US" sz="2250" dirty="0">
                <a:latin typeface="標楷體" panose="03000509000000000000" pitchFamily="65" charset="-120"/>
                <a:ea typeface="標楷體" panose="03000509000000000000" pitchFamily="65" charset="-120"/>
              </a:rPr>
              <a:t>融通目的不限，擔保品範圍如下：</a:t>
            </a:r>
          </a:p>
          <a:p>
            <a:pPr marL="342900" indent="-342900">
              <a:lnSpc>
                <a:spcPct val="100000"/>
              </a:lnSpc>
              <a:buFont typeface="Arial" panose="020B0604020202020204" pitchFamily="34" charset="0"/>
              <a:buChar char="•"/>
            </a:pPr>
            <a:r>
              <a:rPr lang="zh-TW" altLang="en-US" sz="2250" dirty="0">
                <a:latin typeface="標楷體" panose="03000509000000000000" pitchFamily="65" charset="-120"/>
                <a:ea typeface="標楷體" panose="03000509000000000000" pitchFamily="65" charset="-120"/>
              </a:rPr>
              <a:t>上市或上櫃有價證券。但不包含外幣買賣之指數股票型基金受益憑證及國際債券、變更交易方法及櫃檯買賣管理股票</a:t>
            </a:r>
            <a:endParaRPr lang="en-US" altLang="zh-TW" sz="2250" dirty="0">
              <a:latin typeface="標楷體" panose="03000509000000000000" pitchFamily="65" charset="-120"/>
              <a:ea typeface="標楷體" panose="03000509000000000000" pitchFamily="65" charset="-120"/>
            </a:endParaRPr>
          </a:p>
          <a:p>
            <a:pPr marL="342900" indent="-342900">
              <a:lnSpc>
                <a:spcPct val="100000"/>
              </a:lnSpc>
              <a:buFont typeface="Arial" panose="020B0604020202020204" pitchFamily="34" charset="0"/>
              <a:buChar char="•"/>
            </a:pPr>
            <a:r>
              <a:rPr lang="zh-TW" altLang="en-US" sz="2250" dirty="0">
                <a:latin typeface="標楷體" panose="03000509000000000000" pitchFamily="65" charset="-120"/>
                <a:ea typeface="標楷體" panose="03000509000000000000" pitchFamily="65" charset="-120"/>
              </a:rPr>
              <a:t>櫃檯買賣之開放式基金受益憑證或黃金現貨</a:t>
            </a:r>
          </a:p>
          <a:p>
            <a:pPr marL="342900" indent="-342900">
              <a:lnSpc>
                <a:spcPct val="100000"/>
              </a:lnSpc>
              <a:buFont typeface="Arial" panose="020B0604020202020204" pitchFamily="34" charset="0"/>
              <a:buChar char="•"/>
            </a:pPr>
            <a:r>
              <a:rPr lang="zh-TW" altLang="en-US" sz="2250" dirty="0">
                <a:latin typeface="標楷體" panose="03000509000000000000" pitchFamily="65" charset="-120"/>
                <a:ea typeface="標楷體" panose="03000509000000000000" pitchFamily="65" charset="-120"/>
              </a:rPr>
              <a:t>國內募集投資國內之證券投資信託基金受益憑證及期貨信託基金受益憑證</a:t>
            </a:r>
            <a:endParaRPr lang="en-US" altLang="zh-TW" sz="2250" dirty="0">
              <a:latin typeface="標楷體" panose="03000509000000000000" pitchFamily="65" charset="-120"/>
              <a:ea typeface="標楷體" panose="03000509000000000000" pitchFamily="65" charset="-120"/>
            </a:endParaRPr>
          </a:p>
          <a:p>
            <a:pPr marL="342900" indent="-342900">
              <a:lnSpc>
                <a:spcPct val="100000"/>
              </a:lnSpc>
              <a:buFont typeface="Arial" panose="020B0604020202020204" pitchFamily="34" charset="0"/>
              <a:buChar char="•"/>
            </a:pPr>
            <a:r>
              <a:rPr lang="zh-TW" altLang="en-US" sz="2250" dirty="0">
                <a:latin typeface="標楷體" panose="03000509000000000000" pitchFamily="65" charset="-120"/>
                <a:ea typeface="標楷體" panose="03000509000000000000" pitchFamily="65" charset="-120"/>
              </a:rPr>
              <a:t>應收在途交割款債權</a:t>
            </a:r>
          </a:p>
          <a:p>
            <a:pPr marL="342900" indent="-342900">
              <a:lnSpc>
                <a:spcPct val="100000"/>
              </a:lnSpc>
              <a:buFont typeface="Arial" panose="020B0604020202020204" pitchFamily="34" charset="0"/>
              <a:buChar char="•"/>
            </a:pPr>
            <a:r>
              <a:rPr lang="zh-TW" altLang="en-US" sz="2250" dirty="0">
                <a:latin typeface="標楷體" panose="03000509000000000000" pitchFamily="65" charset="-120"/>
                <a:ea typeface="標楷體" panose="03000509000000000000" pitchFamily="65" charset="-120"/>
              </a:rPr>
              <a:t>其他經主管機關核准之擔保品</a:t>
            </a:r>
          </a:p>
          <a:p>
            <a:pPr>
              <a:lnSpc>
                <a:spcPct val="100000"/>
              </a:lnSpc>
            </a:pPr>
            <a:r>
              <a:rPr lang="zh-TW" altLang="en-US" sz="225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250" dirty="0">
                <a:solidFill>
                  <a:schemeClr val="bg1">
                    <a:lumMod val="50000"/>
                  </a:schemeClr>
                </a:solidFill>
                <a:latin typeface="標楷體" panose="03000509000000000000" pitchFamily="65" charset="-120"/>
                <a:ea typeface="標楷體" panose="03000509000000000000" pitchFamily="65" charset="-120"/>
              </a:rPr>
              <a:t>§2</a:t>
            </a:r>
          </a:p>
        </p:txBody>
      </p:sp>
      <p:sp>
        <p:nvSpPr>
          <p:cNvPr id="102"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群組 102"/>
          <p:cNvGrpSpPr/>
          <p:nvPr/>
        </p:nvGrpSpPr>
        <p:grpSpPr>
          <a:xfrm>
            <a:off x="2689385" y="2079642"/>
            <a:ext cx="1014976" cy="1014976"/>
            <a:chOff x="3285541" y="3330926"/>
            <a:chExt cx="1014976" cy="1014976"/>
          </a:xfrm>
        </p:grpSpPr>
        <p:sp>
          <p:nvSpPr>
            <p:cNvPr id="104"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0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09" name="群組 108"/>
          <p:cNvGrpSpPr/>
          <p:nvPr/>
        </p:nvGrpSpPr>
        <p:grpSpPr>
          <a:xfrm>
            <a:off x="8663705" y="2079642"/>
            <a:ext cx="1014976" cy="1014976"/>
            <a:chOff x="8384467" y="3330926"/>
            <a:chExt cx="1014976" cy="1014976"/>
          </a:xfrm>
          <a:solidFill>
            <a:schemeClr val="bg1">
              <a:lumMod val="75000"/>
            </a:schemeClr>
          </a:solidFill>
        </p:grpSpPr>
        <p:sp>
          <p:nvSpPr>
            <p:cNvPr id="110"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113"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16" name="群組 115"/>
          <p:cNvGrpSpPr/>
          <p:nvPr/>
        </p:nvGrpSpPr>
        <p:grpSpPr>
          <a:xfrm>
            <a:off x="697945" y="2079642"/>
            <a:ext cx="1014976" cy="1014976"/>
            <a:chOff x="379243" y="3330926"/>
            <a:chExt cx="1014976" cy="1014976"/>
          </a:xfrm>
        </p:grpSpPr>
        <p:sp>
          <p:nvSpPr>
            <p:cNvPr id="117"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120"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125"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26" name="群組 125"/>
          <p:cNvGrpSpPr/>
          <p:nvPr/>
        </p:nvGrpSpPr>
        <p:grpSpPr>
          <a:xfrm>
            <a:off x="6672265" y="2079642"/>
            <a:ext cx="1014976" cy="1014976"/>
            <a:chOff x="6675398" y="3330926"/>
            <a:chExt cx="1014976" cy="1014976"/>
          </a:xfrm>
          <a:solidFill>
            <a:schemeClr val="bg1">
              <a:lumMod val="75000"/>
            </a:schemeClr>
          </a:solidFill>
        </p:grpSpPr>
        <p:sp>
          <p:nvSpPr>
            <p:cNvPr id="127"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130"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1"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32"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58" name="群組 157"/>
          <p:cNvGrpSpPr/>
          <p:nvPr/>
        </p:nvGrpSpPr>
        <p:grpSpPr>
          <a:xfrm>
            <a:off x="10655145" y="2090636"/>
            <a:ext cx="1014976" cy="1014976"/>
            <a:chOff x="10504223" y="3341920"/>
            <a:chExt cx="1014976" cy="1014976"/>
          </a:xfrm>
          <a:solidFill>
            <a:schemeClr val="bg1">
              <a:lumMod val="75000"/>
            </a:schemeClr>
          </a:solidFill>
        </p:grpSpPr>
        <p:sp>
          <p:nvSpPr>
            <p:cNvPr id="159"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162"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69"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0"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1"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172"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174" name="群組 173"/>
          <p:cNvGrpSpPr/>
          <p:nvPr/>
        </p:nvGrpSpPr>
        <p:grpSpPr>
          <a:xfrm>
            <a:off x="4680825" y="2079642"/>
            <a:ext cx="1014976" cy="1014976"/>
            <a:chOff x="5032318" y="3330926"/>
            <a:chExt cx="1014976" cy="1014976"/>
          </a:xfrm>
        </p:grpSpPr>
        <p:sp>
          <p:nvSpPr>
            <p:cNvPr id="175"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noFill/>
          </p:grpSpPr>
          <p:sp>
            <p:nvSpPr>
              <p:cNvPr id="178"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85"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申請融通</a:t>
            </a:r>
            <a:endParaRPr lang="en-US" altLang="zh-TW" sz="1800" dirty="0">
              <a:solidFill>
                <a:srgbClr val="0070C0"/>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及償還</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1039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33</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2" name="群組 81"/>
          <p:cNvGrpSpPr/>
          <p:nvPr/>
        </p:nvGrpSpPr>
        <p:grpSpPr>
          <a:xfrm>
            <a:off x="8663705" y="2079642"/>
            <a:ext cx="1014976" cy="1014976"/>
            <a:chOff x="8384467" y="3330926"/>
            <a:chExt cx="1014976" cy="1014976"/>
          </a:xfrm>
          <a:solidFill>
            <a:schemeClr val="bg1">
              <a:lumMod val="75000"/>
            </a:schemeClr>
          </a:solidFill>
        </p:grpSpPr>
        <p:sp>
          <p:nvSpPr>
            <p:cNvPr id="1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20"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3" name="群組 82"/>
          <p:cNvGrpSpPr/>
          <p:nvPr/>
        </p:nvGrpSpPr>
        <p:grpSpPr>
          <a:xfrm>
            <a:off x="10655145" y="2090636"/>
            <a:ext cx="1014976" cy="1014976"/>
            <a:chOff x="10504223" y="3341920"/>
            <a:chExt cx="1014976" cy="1014976"/>
          </a:xfrm>
          <a:solidFill>
            <a:schemeClr val="bg1">
              <a:lumMod val="75000"/>
            </a:schemeClr>
          </a:solidFill>
        </p:grpSpPr>
        <p:sp>
          <p:nvSpPr>
            <p:cNvPr id="36"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65"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4.</a:t>
            </a:r>
            <a:r>
              <a:rPr lang="zh-TW" altLang="en-US" sz="2400" dirty="0">
                <a:solidFill>
                  <a:srgbClr val="0070C0"/>
                </a:solidFill>
                <a:latin typeface="標楷體" panose="03000509000000000000" pitchFamily="65" charset="-120"/>
                <a:ea typeface="標楷體" panose="03000509000000000000" pitchFamily="65" charset="-120"/>
              </a:rPr>
              <a:t>擔保品管理</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8"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1124828" y="3974923"/>
            <a:ext cx="9978689" cy="2677656"/>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融通計算標準（請參「壹、制度介紹」）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洗價及擔保維持率（請參「壹、制度介紹」）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追繳／補繳（請參「壹、制度介紹」）</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融通期滿未還款、擔保維持率不足未即時補繳，即處分擔保品</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客戶提供之抵繳有價證券，有權利瑕疵或有法律上之爭議，應於證券商通知三個營業日內更換或現金清償</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§16</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§20</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§21</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§22</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§23</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§24</a:t>
            </a:r>
          </a:p>
        </p:txBody>
      </p:sp>
      <p:grpSp>
        <p:nvGrpSpPr>
          <p:cNvPr id="90" name="群組 89"/>
          <p:cNvGrpSpPr/>
          <p:nvPr/>
        </p:nvGrpSpPr>
        <p:grpSpPr>
          <a:xfrm>
            <a:off x="6672265" y="2079642"/>
            <a:ext cx="1014976" cy="1014976"/>
            <a:chOff x="6675398" y="3330926"/>
            <a:chExt cx="1014976" cy="1014976"/>
          </a:xfrm>
        </p:grpSpPr>
        <p:sp>
          <p:nvSpPr>
            <p:cNvPr id="91"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noFill/>
          </p:grpSpPr>
          <p:sp>
            <p:nvSpPr>
              <p:cNvPr id="94"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5"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96"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solidFill>
                <a:schemeClr val="bg1"/>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11"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擔保品管理</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3716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34</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1" name="群組 80"/>
          <p:cNvGrpSpPr/>
          <p:nvPr/>
        </p:nvGrpSpPr>
        <p:grpSpPr>
          <a:xfrm>
            <a:off x="6672265" y="2079642"/>
            <a:ext cx="1014976" cy="1014976"/>
            <a:chOff x="6675398" y="3330926"/>
            <a:chExt cx="1014976" cy="1014976"/>
          </a:xfrm>
          <a:solidFill>
            <a:schemeClr val="bg1">
              <a:lumMod val="75000"/>
            </a:schemeClr>
          </a:solidFill>
        </p:grpSpPr>
        <p:sp>
          <p:nvSpPr>
            <p:cNvPr id="12"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39"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3" name="群組 82"/>
          <p:cNvGrpSpPr/>
          <p:nvPr/>
        </p:nvGrpSpPr>
        <p:grpSpPr>
          <a:xfrm>
            <a:off x="10655145" y="2090636"/>
            <a:ext cx="1014976" cy="1014976"/>
            <a:chOff x="10504223" y="3341920"/>
            <a:chExt cx="1014976" cy="1014976"/>
          </a:xfrm>
          <a:solidFill>
            <a:schemeClr val="bg1">
              <a:lumMod val="75000"/>
            </a:schemeClr>
          </a:solidFill>
        </p:grpSpPr>
        <p:sp>
          <p:nvSpPr>
            <p:cNvPr id="36"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grpFill/>
          </p:grpSpPr>
          <p:sp>
            <p:nvSpPr>
              <p:cNvPr id="65"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5.</a:t>
            </a:r>
            <a:r>
              <a:rPr lang="zh-TW" altLang="en-US" sz="2400" dirty="0">
                <a:solidFill>
                  <a:srgbClr val="0070C0"/>
                </a:solidFill>
                <a:latin typeface="標楷體" panose="03000509000000000000" pitchFamily="65" charset="-120"/>
                <a:ea typeface="標楷體" panose="03000509000000000000" pitchFamily="65" charset="-120"/>
              </a:rPr>
              <a:t>清償</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5"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8"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違約及違規</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1109252" y="3974923"/>
            <a:ext cx="10650680" cy="2677656"/>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處分後如不足償還，應通知客戶限期清償</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客戶得以現金或賣出擔保品償還融通款項，並應填具「不限用途款項借貸償還申請書」（以應收在途交割款債權為擔保者例外）</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客戶如需終止不限用途款項借貸帳戶，應填具「終止不限用途款項借貸帳戶申請書」</a:t>
            </a: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證券商確定融通金額及利息入帳無誤後，於申請日之次一營業日退還擔保品</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§15</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§18</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§20</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§25</a:t>
            </a:r>
          </a:p>
        </p:txBody>
      </p:sp>
      <p:grpSp>
        <p:nvGrpSpPr>
          <p:cNvPr id="90" name="群組 89"/>
          <p:cNvGrpSpPr/>
          <p:nvPr/>
        </p:nvGrpSpPr>
        <p:grpSpPr>
          <a:xfrm>
            <a:off x="8663705" y="2079642"/>
            <a:ext cx="1014976" cy="1014976"/>
            <a:chOff x="8384467" y="3330926"/>
            <a:chExt cx="1014976" cy="1014976"/>
          </a:xfrm>
        </p:grpSpPr>
        <p:sp>
          <p:nvSpPr>
            <p:cNvPr id="91"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p:grpSpPr>
          <p:sp>
            <p:nvSpPr>
              <p:cNvPr id="94"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5"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9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清償</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37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0">
            <a:extLst>
              <a:ext uri="{FF2B5EF4-FFF2-40B4-BE49-F238E27FC236}">
                <a16:creationId xmlns:a16="http://schemas.microsoft.com/office/drawing/2014/main" id="{4A480C14-15C3-466E-9CD4-B73E83A9DCD5}"/>
              </a:ext>
            </a:extLst>
          </p:cNvPr>
          <p:cNvSpPr/>
          <p:nvPr/>
        </p:nvSpPr>
        <p:spPr>
          <a:xfrm>
            <a:off x="713064" y="3420627"/>
            <a:ext cx="10878579" cy="3166253"/>
          </a:xfrm>
          <a:prstGeom prst="rect">
            <a:avLst/>
          </a:prstGeom>
          <a:solidFill>
            <a:srgbClr val="DBE7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ID" dirty="0">
              <a:solidFill>
                <a:schemeClr val="bg1"/>
              </a:solidFill>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35</a:t>
            </a:fld>
            <a:endParaRPr lang="en-US"/>
          </a:p>
        </p:txBody>
      </p:sp>
      <p:sp>
        <p:nvSpPr>
          <p:cNvPr id="5" name="Rectangle 3">
            <a:extLst>
              <a:ext uri="{FF2B5EF4-FFF2-40B4-BE49-F238E27FC236}">
                <a16:creationId xmlns:a16="http://schemas.microsoft.com/office/drawing/2014/main" id="{E63E63C3-A81B-421E-B3F1-0F187F3D6757}"/>
              </a:ext>
            </a:extLst>
          </p:cNvPr>
          <p:cNvSpPr/>
          <p:nvPr/>
        </p:nvSpPr>
        <p:spPr>
          <a:xfrm>
            <a:off x="908241" y="2308661"/>
            <a:ext cx="10510887" cy="574568"/>
          </a:xfrm>
          <a:prstGeom prst="rect">
            <a:avLst/>
          </a:prstGeom>
          <a:solidFill>
            <a:schemeClr val="bg1">
              <a:lumMod val="85000"/>
            </a:schemeClr>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群組 78"/>
          <p:cNvGrpSpPr/>
          <p:nvPr/>
        </p:nvGrpSpPr>
        <p:grpSpPr>
          <a:xfrm>
            <a:off x="2689385" y="2079642"/>
            <a:ext cx="1014976" cy="1014976"/>
            <a:chOff x="3285541" y="3330926"/>
            <a:chExt cx="1014976" cy="1014976"/>
          </a:xfrm>
        </p:grpSpPr>
        <p:sp>
          <p:nvSpPr>
            <p:cNvPr id="8" name="Oval 6">
              <a:extLst>
                <a:ext uri="{FF2B5EF4-FFF2-40B4-BE49-F238E27FC236}">
                  <a16:creationId xmlns:a16="http://schemas.microsoft.com/office/drawing/2014/main" id="{547E8ADE-9B34-42FD-B47C-C0844ACB33E6}"/>
                </a:ext>
              </a:extLst>
            </p:cNvPr>
            <p:cNvSpPr/>
            <p:nvPr/>
          </p:nvSpPr>
          <p:spPr>
            <a:xfrm>
              <a:off x="3285541"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50C036F6-3369-4DC4-A0D9-43216CE3AF5D}"/>
                </a:ext>
              </a:extLst>
            </p:cNvPr>
            <p:cNvSpPr/>
            <p:nvPr/>
          </p:nvSpPr>
          <p:spPr>
            <a:xfrm>
              <a:off x="3354592"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53">
              <a:extLst>
                <a:ext uri="{FF2B5EF4-FFF2-40B4-BE49-F238E27FC236}">
                  <a16:creationId xmlns:a16="http://schemas.microsoft.com/office/drawing/2014/main" id="{2A48FC05-0B77-46AA-B44E-52A54BA0675C}"/>
                </a:ext>
              </a:extLst>
            </p:cNvPr>
            <p:cNvGrpSpPr/>
            <p:nvPr/>
          </p:nvGrpSpPr>
          <p:grpSpPr>
            <a:xfrm>
              <a:off x="3593266" y="3664668"/>
              <a:ext cx="380683" cy="347503"/>
              <a:chOff x="6937376" y="25401"/>
              <a:chExt cx="346075" cy="315912"/>
            </a:xfrm>
          </p:grpSpPr>
          <p:sp>
            <p:nvSpPr>
              <p:cNvPr id="17"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82" name="群組 81"/>
          <p:cNvGrpSpPr/>
          <p:nvPr/>
        </p:nvGrpSpPr>
        <p:grpSpPr>
          <a:xfrm>
            <a:off x="8663705" y="2079642"/>
            <a:ext cx="1014976" cy="1014976"/>
            <a:chOff x="8384467" y="3330926"/>
            <a:chExt cx="1014976" cy="1014976"/>
          </a:xfrm>
          <a:solidFill>
            <a:schemeClr val="bg1">
              <a:lumMod val="75000"/>
            </a:schemeClr>
          </a:solidFill>
        </p:grpSpPr>
        <p:sp>
          <p:nvSpPr>
            <p:cNvPr id="14" name="Oval 12">
              <a:extLst>
                <a:ext uri="{FF2B5EF4-FFF2-40B4-BE49-F238E27FC236}">
                  <a16:creationId xmlns:a16="http://schemas.microsoft.com/office/drawing/2014/main" id="{A366136A-1930-4ACE-AF0C-79065E3B7BFA}"/>
                </a:ext>
              </a:extLst>
            </p:cNvPr>
            <p:cNvSpPr/>
            <p:nvPr/>
          </p:nvSpPr>
          <p:spPr>
            <a:xfrm>
              <a:off x="8384467"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A7888690-E099-409C-8736-7B28853BABDD}"/>
                </a:ext>
              </a:extLst>
            </p:cNvPr>
            <p:cNvSpPr/>
            <p:nvPr/>
          </p:nvSpPr>
          <p:spPr>
            <a:xfrm>
              <a:off x="8462945"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6">
              <a:extLst>
                <a:ext uri="{FF2B5EF4-FFF2-40B4-BE49-F238E27FC236}">
                  <a16:creationId xmlns:a16="http://schemas.microsoft.com/office/drawing/2014/main" id="{FDAE8A76-66CB-4D88-855C-E0B2FCAE3461}"/>
                </a:ext>
              </a:extLst>
            </p:cNvPr>
            <p:cNvGrpSpPr/>
            <p:nvPr/>
          </p:nvGrpSpPr>
          <p:grpSpPr>
            <a:xfrm>
              <a:off x="8695722" y="3636302"/>
              <a:ext cx="389414" cy="391160"/>
              <a:chOff x="7000875" y="3251200"/>
              <a:chExt cx="354013" cy="355600"/>
            </a:xfrm>
            <a:grpFill/>
          </p:grpSpPr>
          <p:sp>
            <p:nvSpPr>
              <p:cNvPr id="20"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grpFill/>
              <a:ln w="1270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78" name="群組 77"/>
          <p:cNvGrpSpPr/>
          <p:nvPr/>
        </p:nvGrpSpPr>
        <p:grpSpPr>
          <a:xfrm>
            <a:off x="697945" y="2079642"/>
            <a:ext cx="1014976" cy="1014976"/>
            <a:chOff x="379243" y="3330926"/>
            <a:chExt cx="1014976" cy="1014976"/>
          </a:xfrm>
        </p:grpSpPr>
        <p:sp>
          <p:nvSpPr>
            <p:cNvPr id="6" name="Oval 4">
              <a:extLst>
                <a:ext uri="{FF2B5EF4-FFF2-40B4-BE49-F238E27FC236}">
                  <a16:creationId xmlns:a16="http://schemas.microsoft.com/office/drawing/2014/main" id="{A4B520DE-0EFD-4177-AA50-9D17FA218336}"/>
                </a:ext>
              </a:extLst>
            </p:cNvPr>
            <p:cNvSpPr/>
            <p:nvPr/>
          </p:nvSpPr>
          <p:spPr>
            <a:xfrm>
              <a:off x="379243"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5">
              <a:extLst>
                <a:ext uri="{FF2B5EF4-FFF2-40B4-BE49-F238E27FC236}">
                  <a16:creationId xmlns:a16="http://schemas.microsoft.com/office/drawing/2014/main" id="{DA365B29-1E93-449B-AFA9-DEAFDDD1D115}"/>
                </a:ext>
              </a:extLst>
            </p:cNvPr>
            <p:cNvSpPr/>
            <p:nvPr/>
          </p:nvSpPr>
          <p:spPr>
            <a:xfrm>
              <a:off x="467148" y="3409404"/>
              <a:ext cx="858020" cy="8580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63">
              <a:extLst>
                <a:ext uri="{FF2B5EF4-FFF2-40B4-BE49-F238E27FC236}">
                  <a16:creationId xmlns:a16="http://schemas.microsoft.com/office/drawing/2014/main" id="{1AC31E08-5DC8-4FC9-BE78-B2B788C59D99}"/>
                </a:ext>
              </a:extLst>
            </p:cNvPr>
            <p:cNvGrpSpPr/>
            <p:nvPr/>
          </p:nvGrpSpPr>
          <p:grpSpPr>
            <a:xfrm>
              <a:off x="692760" y="3659814"/>
              <a:ext cx="396399" cy="396399"/>
              <a:chOff x="8440738" y="4330700"/>
              <a:chExt cx="360363" cy="360363"/>
            </a:xfrm>
            <a:solidFill>
              <a:schemeClr val="bg1"/>
            </a:solidFill>
          </p:grpSpPr>
          <p:sp>
            <p:nvSpPr>
              <p:cNvPr id="24"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31" name="Title 1">
            <a:extLst>
              <a:ext uri="{FF2B5EF4-FFF2-40B4-BE49-F238E27FC236}">
                <a16:creationId xmlns:a16="http://schemas.microsoft.com/office/drawing/2014/main" id="{3FB0BE56-54F0-490B-8095-216D741CFFB9}"/>
              </a:ext>
            </a:extLst>
          </p:cNvPr>
          <p:cNvSpPr txBox="1">
            <a:spLocks/>
          </p:cNvSpPr>
          <p:nvPr/>
        </p:nvSpPr>
        <p:spPr>
          <a:xfrm>
            <a:off x="636228"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簽約及開戶</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grpSp>
        <p:nvGrpSpPr>
          <p:cNvPr id="81" name="群組 80"/>
          <p:cNvGrpSpPr/>
          <p:nvPr/>
        </p:nvGrpSpPr>
        <p:grpSpPr>
          <a:xfrm>
            <a:off x="6672265" y="2079642"/>
            <a:ext cx="1014976" cy="1014976"/>
            <a:chOff x="6675398" y="3330926"/>
            <a:chExt cx="1014976" cy="1014976"/>
          </a:xfrm>
          <a:solidFill>
            <a:schemeClr val="bg1">
              <a:lumMod val="75000"/>
            </a:schemeClr>
          </a:solidFill>
        </p:grpSpPr>
        <p:sp>
          <p:nvSpPr>
            <p:cNvPr id="12" name="Oval 10">
              <a:extLst>
                <a:ext uri="{FF2B5EF4-FFF2-40B4-BE49-F238E27FC236}">
                  <a16:creationId xmlns:a16="http://schemas.microsoft.com/office/drawing/2014/main" id="{45C2B63D-62AF-42FB-856A-D33538F34650}"/>
                </a:ext>
              </a:extLst>
            </p:cNvPr>
            <p:cNvSpPr/>
            <p:nvPr/>
          </p:nvSpPr>
          <p:spPr>
            <a:xfrm>
              <a:off x="667539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
              <a:extLst>
                <a:ext uri="{FF2B5EF4-FFF2-40B4-BE49-F238E27FC236}">
                  <a16:creationId xmlns:a16="http://schemas.microsoft.com/office/drawing/2014/main" id="{9E37CECD-BC97-470D-A597-40384BA71245}"/>
                </a:ext>
              </a:extLst>
            </p:cNvPr>
            <p:cNvSpPr/>
            <p:nvPr/>
          </p:nvSpPr>
          <p:spPr>
            <a:xfrm>
              <a:off x="675387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91">
              <a:extLst>
                <a:ext uri="{FF2B5EF4-FFF2-40B4-BE49-F238E27FC236}">
                  <a16:creationId xmlns:a16="http://schemas.microsoft.com/office/drawing/2014/main" id="{B590F95E-BBAB-46AC-94C9-93A070FC6264}"/>
                </a:ext>
              </a:extLst>
            </p:cNvPr>
            <p:cNvGrpSpPr/>
            <p:nvPr/>
          </p:nvGrpSpPr>
          <p:grpSpPr>
            <a:xfrm>
              <a:off x="7021373" y="3607231"/>
              <a:ext cx="304953" cy="467905"/>
              <a:chOff x="3249613" y="1016000"/>
              <a:chExt cx="207963" cy="319088"/>
            </a:xfrm>
            <a:grpFill/>
          </p:grpSpPr>
          <p:sp>
            <p:nvSpPr>
              <p:cNvPr id="39"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0"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2700">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41"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80" name="群組 79"/>
          <p:cNvGrpSpPr/>
          <p:nvPr/>
        </p:nvGrpSpPr>
        <p:grpSpPr>
          <a:xfrm>
            <a:off x="4680825" y="2079642"/>
            <a:ext cx="1014976" cy="1014976"/>
            <a:chOff x="5032318" y="3330926"/>
            <a:chExt cx="1014976" cy="1014976"/>
          </a:xfrm>
          <a:solidFill>
            <a:schemeClr val="bg1">
              <a:lumMod val="75000"/>
            </a:schemeClr>
          </a:solidFill>
        </p:grpSpPr>
        <p:sp>
          <p:nvSpPr>
            <p:cNvPr id="10" name="Oval 8">
              <a:extLst>
                <a:ext uri="{FF2B5EF4-FFF2-40B4-BE49-F238E27FC236}">
                  <a16:creationId xmlns:a16="http://schemas.microsoft.com/office/drawing/2014/main" id="{8E7C57B5-8F2A-4C72-9E8F-CD1E1903A82B}"/>
                </a:ext>
              </a:extLst>
            </p:cNvPr>
            <p:cNvSpPr/>
            <p:nvPr/>
          </p:nvSpPr>
          <p:spPr>
            <a:xfrm>
              <a:off x="5032318" y="3330926"/>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9">
              <a:extLst>
                <a:ext uri="{FF2B5EF4-FFF2-40B4-BE49-F238E27FC236}">
                  <a16:creationId xmlns:a16="http://schemas.microsoft.com/office/drawing/2014/main" id="{FC15E593-39AE-45C7-AEFE-7A9049CBA76B}"/>
                </a:ext>
              </a:extLst>
            </p:cNvPr>
            <p:cNvSpPr/>
            <p:nvPr/>
          </p:nvSpPr>
          <p:spPr>
            <a:xfrm>
              <a:off x="5110796" y="3409404"/>
              <a:ext cx="858020" cy="8580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68">
              <a:extLst>
                <a:ext uri="{FF2B5EF4-FFF2-40B4-BE49-F238E27FC236}">
                  <a16:creationId xmlns:a16="http://schemas.microsoft.com/office/drawing/2014/main" id="{FA244D3B-A43F-4E0A-9EAD-42E0DED6CF8F}"/>
                </a:ext>
              </a:extLst>
            </p:cNvPr>
            <p:cNvGrpSpPr/>
            <p:nvPr/>
          </p:nvGrpSpPr>
          <p:grpSpPr>
            <a:xfrm>
              <a:off x="5281248" y="3699134"/>
              <a:ext cx="506169" cy="294635"/>
              <a:chOff x="3624263" y="2374900"/>
              <a:chExt cx="319087" cy="185737"/>
            </a:xfrm>
            <a:grpFill/>
          </p:grpSpPr>
          <p:sp>
            <p:nvSpPr>
              <p:cNvPr id="57" name="Freeform 127">
                <a:extLst>
                  <a:ext uri="{FF2B5EF4-FFF2-40B4-BE49-F238E27FC236}">
                    <a16:creationId xmlns:a16="http://schemas.microsoft.com/office/drawing/2014/main" id="{1D6DD54F-CF4C-4B7A-A1D8-66C63BE243B5}"/>
                  </a:ext>
                </a:extLst>
              </p:cNvPr>
              <p:cNvSpPr>
                <a:spLocks/>
              </p:cNvSpPr>
              <p:nvPr/>
            </p:nvSpPr>
            <p:spPr bwMode="auto">
              <a:xfrm>
                <a:off x="3787775" y="2374900"/>
                <a:ext cx="155575" cy="185737"/>
              </a:xfrm>
              <a:custGeom>
                <a:avLst/>
                <a:gdLst>
                  <a:gd name="T0" fmla="*/ 167 w 167"/>
                  <a:gd name="T1" fmla="*/ 100 h 200"/>
                  <a:gd name="T2" fmla="*/ 0 w 167"/>
                  <a:gd name="T3" fmla="*/ 200 h 200"/>
                  <a:gd name="T4" fmla="*/ 95 w 167"/>
                  <a:gd name="T5" fmla="*/ 100 h 200"/>
                  <a:gd name="T6" fmla="*/ 0 w 167"/>
                  <a:gd name="T7" fmla="*/ 0 h 200"/>
                  <a:gd name="T8" fmla="*/ 167 w 167"/>
                  <a:gd name="T9" fmla="*/ 100 h 200"/>
                </a:gdLst>
                <a:ahLst/>
                <a:cxnLst>
                  <a:cxn ang="0">
                    <a:pos x="T0" y="T1"/>
                  </a:cxn>
                  <a:cxn ang="0">
                    <a:pos x="T2" y="T3"/>
                  </a:cxn>
                  <a:cxn ang="0">
                    <a:pos x="T4" y="T5"/>
                  </a:cxn>
                  <a:cxn ang="0">
                    <a:pos x="T6" y="T7"/>
                  </a:cxn>
                  <a:cxn ang="0">
                    <a:pos x="T8" y="T9"/>
                  </a:cxn>
                </a:cxnLst>
                <a:rect l="0" t="0" r="r" b="b"/>
                <a:pathLst>
                  <a:path w="167" h="200">
                    <a:moveTo>
                      <a:pt x="167" y="100"/>
                    </a:moveTo>
                    <a:cubicBezTo>
                      <a:pt x="167" y="100"/>
                      <a:pt x="93" y="196"/>
                      <a:pt x="0" y="200"/>
                    </a:cubicBezTo>
                    <a:cubicBezTo>
                      <a:pt x="53" y="197"/>
                      <a:pt x="95" y="154"/>
                      <a:pt x="95" y="100"/>
                    </a:cubicBezTo>
                    <a:cubicBezTo>
                      <a:pt x="95" y="46"/>
                      <a:pt x="53" y="3"/>
                      <a:pt x="0" y="0"/>
                    </a:cubicBezTo>
                    <a:cubicBezTo>
                      <a:pt x="93" y="4"/>
                      <a:pt x="167" y="100"/>
                      <a:pt x="167"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128">
                <a:extLst>
                  <a:ext uri="{FF2B5EF4-FFF2-40B4-BE49-F238E27FC236}">
                    <a16:creationId xmlns:a16="http://schemas.microsoft.com/office/drawing/2014/main" id="{48A3C641-A79E-44E9-9B96-7DA5899FFD37}"/>
                  </a:ext>
                </a:extLst>
              </p:cNvPr>
              <p:cNvSpPr>
                <a:spLocks/>
              </p:cNvSpPr>
              <p:nvPr/>
            </p:nvSpPr>
            <p:spPr bwMode="auto">
              <a:xfrm>
                <a:off x="3624263" y="2374900"/>
                <a:ext cx="153988" cy="185737"/>
              </a:xfrm>
              <a:custGeom>
                <a:avLst/>
                <a:gdLst>
                  <a:gd name="T0" fmla="*/ 167 w 167"/>
                  <a:gd name="T1" fmla="*/ 200 h 200"/>
                  <a:gd name="T2" fmla="*/ 0 w 167"/>
                  <a:gd name="T3" fmla="*/ 100 h 200"/>
                  <a:gd name="T4" fmla="*/ 167 w 167"/>
                  <a:gd name="T5" fmla="*/ 0 h 200"/>
                  <a:gd name="T6" fmla="*/ 72 w 167"/>
                  <a:gd name="T7" fmla="*/ 100 h 200"/>
                  <a:gd name="T8" fmla="*/ 167 w 167"/>
                  <a:gd name="T9" fmla="*/ 200 h 200"/>
                </a:gdLst>
                <a:ahLst/>
                <a:cxnLst>
                  <a:cxn ang="0">
                    <a:pos x="T0" y="T1"/>
                  </a:cxn>
                  <a:cxn ang="0">
                    <a:pos x="T2" y="T3"/>
                  </a:cxn>
                  <a:cxn ang="0">
                    <a:pos x="T4" y="T5"/>
                  </a:cxn>
                  <a:cxn ang="0">
                    <a:pos x="T6" y="T7"/>
                  </a:cxn>
                  <a:cxn ang="0">
                    <a:pos x="T8" y="T9"/>
                  </a:cxn>
                </a:cxnLst>
                <a:rect l="0" t="0" r="r" b="b"/>
                <a:pathLst>
                  <a:path w="167" h="200">
                    <a:moveTo>
                      <a:pt x="167" y="200"/>
                    </a:moveTo>
                    <a:cubicBezTo>
                      <a:pt x="74" y="196"/>
                      <a:pt x="0" y="100"/>
                      <a:pt x="0" y="100"/>
                    </a:cubicBezTo>
                    <a:cubicBezTo>
                      <a:pt x="0" y="100"/>
                      <a:pt x="74" y="4"/>
                      <a:pt x="167" y="0"/>
                    </a:cubicBezTo>
                    <a:cubicBezTo>
                      <a:pt x="114" y="3"/>
                      <a:pt x="72" y="46"/>
                      <a:pt x="72" y="100"/>
                    </a:cubicBezTo>
                    <a:cubicBezTo>
                      <a:pt x="72" y="154"/>
                      <a:pt x="114" y="197"/>
                      <a:pt x="167" y="2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129">
                <a:extLst>
                  <a:ext uri="{FF2B5EF4-FFF2-40B4-BE49-F238E27FC236}">
                    <a16:creationId xmlns:a16="http://schemas.microsoft.com/office/drawing/2014/main" id="{CB02E9A2-FC4C-4925-BD2E-100D5541B7EB}"/>
                  </a:ext>
                </a:extLst>
              </p:cNvPr>
              <p:cNvSpPr>
                <a:spLocks/>
              </p:cNvSpPr>
              <p:nvPr/>
            </p:nvSpPr>
            <p:spPr bwMode="auto">
              <a:xfrm>
                <a:off x="3690938" y="2374900"/>
                <a:ext cx="185738" cy="185737"/>
              </a:xfrm>
              <a:custGeom>
                <a:avLst/>
                <a:gdLst>
                  <a:gd name="T0" fmla="*/ 200 w 200"/>
                  <a:gd name="T1" fmla="*/ 100 h 200"/>
                  <a:gd name="T2" fmla="*/ 105 w 200"/>
                  <a:gd name="T3" fmla="*/ 200 h 200"/>
                  <a:gd name="T4" fmla="*/ 100 w 200"/>
                  <a:gd name="T5" fmla="*/ 200 h 200"/>
                  <a:gd name="T6" fmla="*/ 95 w 200"/>
                  <a:gd name="T7" fmla="*/ 200 h 200"/>
                  <a:gd name="T8" fmla="*/ 0 w 200"/>
                  <a:gd name="T9" fmla="*/ 100 h 200"/>
                  <a:gd name="T10" fmla="*/ 95 w 200"/>
                  <a:gd name="T11" fmla="*/ 0 h 200"/>
                  <a:gd name="T12" fmla="*/ 100 w 200"/>
                  <a:gd name="T13" fmla="*/ 0 h 200"/>
                  <a:gd name="T14" fmla="*/ 105 w 200"/>
                  <a:gd name="T15" fmla="*/ 0 h 200"/>
                  <a:gd name="T16" fmla="*/ 200 w 200"/>
                  <a:gd name="T17"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100"/>
                    </a:moveTo>
                    <a:cubicBezTo>
                      <a:pt x="200" y="154"/>
                      <a:pt x="158" y="197"/>
                      <a:pt x="105" y="200"/>
                    </a:cubicBezTo>
                    <a:cubicBezTo>
                      <a:pt x="103" y="200"/>
                      <a:pt x="102" y="200"/>
                      <a:pt x="100" y="200"/>
                    </a:cubicBezTo>
                    <a:cubicBezTo>
                      <a:pt x="98" y="200"/>
                      <a:pt x="97" y="200"/>
                      <a:pt x="95" y="200"/>
                    </a:cubicBezTo>
                    <a:cubicBezTo>
                      <a:pt x="42" y="197"/>
                      <a:pt x="0" y="154"/>
                      <a:pt x="0" y="100"/>
                    </a:cubicBezTo>
                    <a:cubicBezTo>
                      <a:pt x="0" y="46"/>
                      <a:pt x="42" y="3"/>
                      <a:pt x="95" y="0"/>
                    </a:cubicBezTo>
                    <a:cubicBezTo>
                      <a:pt x="97" y="0"/>
                      <a:pt x="98" y="0"/>
                      <a:pt x="100" y="0"/>
                    </a:cubicBezTo>
                    <a:cubicBezTo>
                      <a:pt x="102" y="0"/>
                      <a:pt x="103" y="0"/>
                      <a:pt x="105" y="0"/>
                    </a:cubicBezTo>
                    <a:cubicBezTo>
                      <a:pt x="158" y="3"/>
                      <a:pt x="200" y="46"/>
                      <a:pt x="200" y="10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130">
                <a:extLst>
                  <a:ext uri="{FF2B5EF4-FFF2-40B4-BE49-F238E27FC236}">
                    <a16:creationId xmlns:a16="http://schemas.microsoft.com/office/drawing/2014/main" id="{40B50C4A-3BA6-4159-991F-27C183B79973}"/>
                  </a:ext>
                </a:extLst>
              </p:cNvPr>
              <p:cNvSpPr>
                <a:spLocks/>
              </p:cNvSpPr>
              <p:nvPr/>
            </p:nvSpPr>
            <p:spPr bwMode="auto">
              <a:xfrm>
                <a:off x="3759200" y="2420938"/>
                <a:ext cx="47625" cy="46037"/>
              </a:xfrm>
              <a:custGeom>
                <a:avLst/>
                <a:gdLst>
                  <a:gd name="T0" fmla="*/ 26 w 52"/>
                  <a:gd name="T1" fmla="*/ 51 h 51"/>
                  <a:gd name="T2" fmla="*/ 0 w 52"/>
                  <a:gd name="T3" fmla="*/ 25 h 51"/>
                  <a:gd name="T4" fmla="*/ 26 w 52"/>
                  <a:gd name="T5" fmla="*/ 0 h 51"/>
                  <a:gd name="T6" fmla="*/ 52 w 52"/>
                  <a:gd name="T7" fmla="*/ 25 h 51"/>
                </a:gdLst>
                <a:ahLst/>
                <a:cxnLst>
                  <a:cxn ang="0">
                    <a:pos x="T0" y="T1"/>
                  </a:cxn>
                  <a:cxn ang="0">
                    <a:pos x="T2" y="T3"/>
                  </a:cxn>
                  <a:cxn ang="0">
                    <a:pos x="T4" y="T5"/>
                  </a:cxn>
                  <a:cxn ang="0">
                    <a:pos x="T6" y="T7"/>
                  </a:cxn>
                </a:cxnLst>
                <a:rect l="0" t="0" r="r" b="b"/>
                <a:pathLst>
                  <a:path w="52" h="51">
                    <a:moveTo>
                      <a:pt x="26" y="51"/>
                    </a:moveTo>
                    <a:cubicBezTo>
                      <a:pt x="12" y="51"/>
                      <a:pt x="0" y="39"/>
                      <a:pt x="0" y="25"/>
                    </a:cubicBezTo>
                    <a:cubicBezTo>
                      <a:pt x="0" y="11"/>
                      <a:pt x="12" y="0"/>
                      <a:pt x="26" y="0"/>
                    </a:cubicBezTo>
                    <a:cubicBezTo>
                      <a:pt x="40" y="0"/>
                      <a:pt x="52" y="11"/>
                      <a:pt x="52"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131">
                <a:extLst>
                  <a:ext uri="{FF2B5EF4-FFF2-40B4-BE49-F238E27FC236}">
                    <a16:creationId xmlns:a16="http://schemas.microsoft.com/office/drawing/2014/main" id="{560F48DF-68EA-432F-A37C-C6C8010C55F7}"/>
                  </a:ext>
                </a:extLst>
              </p:cNvPr>
              <p:cNvSpPr>
                <a:spLocks/>
              </p:cNvSpPr>
              <p:nvPr/>
            </p:nvSpPr>
            <p:spPr bwMode="auto">
              <a:xfrm>
                <a:off x="3759200" y="2466975"/>
                <a:ext cx="47625" cy="47625"/>
              </a:xfrm>
              <a:custGeom>
                <a:avLst/>
                <a:gdLst>
                  <a:gd name="T0" fmla="*/ 26 w 52"/>
                  <a:gd name="T1" fmla="*/ 0 h 51"/>
                  <a:gd name="T2" fmla="*/ 52 w 52"/>
                  <a:gd name="T3" fmla="*/ 25 h 51"/>
                  <a:gd name="T4" fmla="*/ 26 w 52"/>
                  <a:gd name="T5" fmla="*/ 51 h 51"/>
                  <a:gd name="T6" fmla="*/ 0 w 52"/>
                  <a:gd name="T7" fmla="*/ 25 h 51"/>
                </a:gdLst>
                <a:ahLst/>
                <a:cxnLst>
                  <a:cxn ang="0">
                    <a:pos x="T0" y="T1"/>
                  </a:cxn>
                  <a:cxn ang="0">
                    <a:pos x="T2" y="T3"/>
                  </a:cxn>
                  <a:cxn ang="0">
                    <a:pos x="T4" y="T5"/>
                  </a:cxn>
                  <a:cxn ang="0">
                    <a:pos x="T6" y="T7"/>
                  </a:cxn>
                </a:cxnLst>
                <a:rect l="0" t="0" r="r" b="b"/>
                <a:pathLst>
                  <a:path w="52" h="51">
                    <a:moveTo>
                      <a:pt x="26" y="0"/>
                    </a:moveTo>
                    <a:cubicBezTo>
                      <a:pt x="40" y="0"/>
                      <a:pt x="52" y="11"/>
                      <a:pt x="52" y="25"/>
                    </a:cubicBezTo>
                    <a:cubicBezTo>
                      <a:pt x="52"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Line 132">
                <a:extLst>
                  <a:ext uri="{FF2B5EF4-FFF2-40B4-BE49-F238E27FC236}">
                    <a16:creationId xmlns:a16="http://schemas.microsoft.com/office/drawing/2014/main" id="{EBA3113B-0D22-4DBD-83D7-FC857B09ADFB}"/>
                  </a:ext>
                </a:extLst>
              </p:cNvPr>
              <p:cNvSpPr>
                <a:spLocks noChangeShapeType="1"/>
              </p:cNvSpPr>
              <p:nvPr/>
            </p:nvSpPr>
            <p:spPr bwMode="auto">
              <a:xfrm>
                <a:off x="3783013" y="2516188"/>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Line 133">
                <a:extLst>
                  <a:ext uri="{FF2B5EF4-FFF2-40B4-BE49-F238E27FC236}">
                    <a16:creationId xmlns:a16="http://schemas.microsoft.com/office/drawing/2014/main" id="{D25AAAAA-3787-44B4-979D-DA7A6B9F85D1}"/>
                  </a:ext>
                </a:extLst>
              </p:cNvPr>
              <p:cNvSpPr>
                <a:spLocks noChangeShapeType="1"/>
              </p:cNvSpPr>
              <p:nvPr/>
            </p:nvSpPr>
            <p:spPr bwMode="auto">
              <a:xfrm>
                <a:off x="3783013" y="2408238"/>
                <a:ext cx="0" cy="12700"/>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75" name="Title 1">
            <a:extLst>
              <a:ext uri="{FF2B5EF4-FFF2-40B4-BE49-F238E27FC236}">
                <a16:creationId xmlns:a16="http://schemas.microsoft.com/office/drawing/2014/main" id="{3FB0BE56-54F0-490B-8095-216D741CFFB9}"/>
              </a:ext>
            </a:extLst>
          </p:cNvPr>
          <p:cNvSpPr txBox="1">
            <a:spLocks/>
          </p:cNvSpPr>
          <p:nvPr/>
        </p:nvSpPr>
        <p:spPr>
          <a:xfrm>
            <a:off x="855908" y="3391176"/>
            <a:ext cx="687948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nSpc>
                <a:spcPct val="100000"/>
              </a:lnSpc>
            </a:pPr>
            <a:r>
              <a:rPr lang="en-US" altLang="zh-TW" sz="2400" dirty="0">
                <a:solidFill>
                  <a:srgbClr val="0070C0"/>
                </a:solidFill>
                <a:latin typeface="標楷體" panose="03000509000000000000" pitchFamily="65" charset="-120"/>
                <a:ea typeface="標楷體" panose="03000509000000000000" pitchFamily="65" charset="-120"/>
              </a:rPr>
              <a:t>6.</a:t>
            </a:r>
            <a:r>
              <a:rPr lang="zh-TW" altLang="en-US" sz="2400" dirty="0">
                <a:solidFill>
                  <a:srgbClr val="0070C0"/>
                </a:solidFill>
                <a:latin typeface="標楷體" panose="03000509000000000000" pitchFamily="65" charset="-120"/>
                <a:ea typeface="標楷體" panose="03000509000000000000" pitchFamily="65" charset="-120"/>
              </a:rPr>
              <a:t>違約及違規</a:t>
            </a:r>
          </a:p>
        </p:txBody>
      </p:sp>
      <p:sp>
        <p:nvSpPr>
          <p:cNvPr id="84" name="Title 1">
            <a:extLst>
              <a:ext uri="{FF2B5EF4-FFF2-40B4-BE49-F238E27FC236}">
                <a16:creationId xmlns:a16="http://schemas.microsoft.com/office/drawing/2014/main" id="{3FB0BE56-54F0-490B-8095-216D741CFFB9}"/>
              </a:ext>
            </a:extLst>
          </p:cNvPr>
          <p:cNvSpPr txBox="1">
            <a:spLocks/>
          </p:cNvSpPr>
          <p:nvPr/>
        </p:nvSpPr>
        <p:spPr>
          <a:xfrm>
            <a:off x="2578308" y="1537021"/>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客戶評估及融通額度</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5" name="Title 1">
            <a:extLst>
              <a:ext uri="{FF2B5EF4-FFF2-40B4-BE49-F238E27FC236}">
                <a16:creationId xmlns:a16="http://schemas.microsoft.com/office/drawing/2014/main" id="{3FB0BE56-54F0-490B-8095-216D741CFFB9}"/>
              </a:ext>
            </a:extLst>
          </p:cNvPr>
          <p:cNvSpPr txBox="1">
            <a:spLocks/>
          </p:cNvSpPr>
          <p:nvPr/>
        </p:nvSpPr>
        <p:spPr>
          <a:xfrm>
            <a:off x="668117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擔保品管理</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7" name="Title 1">
            <a:extLst>
              <a:ext uri="{FF2B5EF4-FFF2-40B4-BE49-F238E27FC236}">
                <a16:creationId xmlns:a16="http://schemas.microsoft.com/office/drawing/2014/main" id="{3FB0BE56-54F0-490B-8095-216D741CFFB9}"/>
              </a:ext>
            </a:extLst>
          </p:cNvPr>
          <p:cNvSpPr txBox="1">
            <a:spLocks/>
          </p:cNvSpPr>
          <p:nvPr/>
        </p:nvSpPr>
        <p:spPr>
          <a:xfrm>
            <a:off x="8623254"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清償</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9" name="Title 1">
            <a:extLst>
              <a:ext uri="{FF2B5EF4-FFF2-40B4-BE49-F238E27FC236}">
                <a16:creationId xmlns:a16="http://schemas.microsoft.com/office/drawing/2014/main" id="{3FB0BE56-54F0-490B-8095-216D741CFFB9}"/>
              </a:ext>
            </a:extLst>
          </p:cNvPr>
          <p:cNvSpPr txBox="1">
            <a:spLocks/>
          </p:cNvSpPr>
          <p:nvPr/>
        </p:nvSpPr>
        <p:spPr>
          <a:xfrm>
            <a:off x="4520388" y="1537021"/>
            <a:ext cx="1413305"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申請融通</a:t>
            </a:r>
            <a:endParaRPr lang="en-US" altLang="zh-TW" sz="1800" dirty="0">
              <a:solidFill>
                <a:schemeClr val="bg1">
                  <a:lumMod val="75000"/>
                </a:schemeClr>
              </a:solidFill>
              <a:latin typeface="標楷體" panose="03000509000000000000" pitchFamily="65" charset="-120"/>
              <a:ea typeface="標楷體" panose="03000509000000000000" pitchFamily="65" charset="-120"/>
            </a:endParaRPr>
          </a:p>
          <a:p>
            <a:pPr algn="ctr">
              <a:lnSpc>
                <a:spcPct val="100000"/>
              </a:lnSpc>
            </a:pPr>
            <a:r>
              <a:rPr lang="zh-TW" altLang="en-US" sz="1800" dirty="0">
                <a:solidFill>
                  <a:schemeClr val="bg1">
                    <a:lumMod val="75000"/>
                  </a:schemeClr>
                </a:solidFill>
                <a:latin typeface="標楷體" panose="03000509000000000000" pitchFamily="65" charset="-120"/>
                <a:ea typeface="標楷體" panose="03000509000000000000" pitchFamily="65" charset="-120"/>
              </a:rPr>
              <a:t>及償還</a:t>
            </a:r>
            <a:endParaRPr lang="en-US" sz="1800" dirty="0">
              <a:solidFill>
                <a:schemeClr val="bg1">
                  <a:lumMod val="75000"/>
                </a:schemeClr>
              </a:solidFill>
              <a:latin typeface="標楷體" panose="03000509000000000000" pitchFamily="65" charset="-120"/>
              <a:ea typeface="標楷體" panose="03000509000000000000" pitchFamily="65" charset="-120"/>
            </a:endParaRPr>
          </a:p>
        </p:txBody>
      </p:sp>
      <p:sp>
        <p:nvSpPr>
          <p:cNvPr id="86" name="文字版面配置區 3"/>
          <p:cNvSpPr txBox="1">
            <a:spLocks/>
          </p:cNvSpPr>
          <p:nvPr/>
        </p:nvSpPr>
        <p:spPr>
          <a:xfrm>
            <a:off x="1676401" y="3759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rPr>
              <a:t>不限用途款項借貸</a:t>
            </a:r>
          </a:p>
        </p:txBody>
      </p:sp>
      <p:sp>
        <p:nvSpPr>
          <p:cNvPr id="29" name="文字方塊 28"/>
          <p:cNvSpPr txBox="1"/>
          <p:nvPr/>
        </p:nvSpPr>
        <p:spPr>
          <a:xfrm>
            <a:off x="1124828" y="4007197"/>
            <a:ext cx="9978689" cy="2308324"/>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違約處理應在證券交易所集中交易市場或透過證券櫃檯買賣中心交易系統，委託他證券經紀商開立「借貸款項違約處理專戶」</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款項借貸違約處理專戶，得與「證券商辦理證券業務借貸款項操作辦法」第二十七條第一項之「借貸款項違約處理專戶」共用之</a:t>
            </a:r>
            <a:endParaRPr lang="en-US" altLang="zh-TW" sz="2400" dirty="0">
              <a:latin typeface="標楷體" panose="03000509000000000000" pitchFamily="65" charset="-120"/>
              <a:ea typeface="標楷體" panose="03000509000000000000" pitchFamily="65" charset="-120"/>
            </a:endParaRPr>
          </a:p>
          <a:p>
            <a:pPr marL="285750" indent="-285750">
              <a:lnSpc>
                <a:spcPct val="100000"/>
              </a:lnSpc>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通知客戶限期清償，客戶未結清者，即為違規</a:t>
            </a:r>
            <a:endParaRPr lang="en-US" altLang="zh-TW" sz="2400" dirty="0">
              <a:latin typeface="標楷體" panose="03000509000000000000" pitchFamily="65" charset="-120"/>
              <a:ea typeface="標楷體" panose="03000509000000000000" pitchFamily="65" charset="-120"/>
            </a:endParaRPr>
          </a:p>
          <a:p>
            <a:pPr>
              <a:lnSpc>
                <a:spcPct val="100000"/>
              </a:lnSpc>
            </a:pPr>
            <a:r>
              <a:rPr lang="zh-TW" altLang="en-US" sz="2400" dirty="0">
                <a:solidFill>
                  <a:schemeClr val="bg1">
                    <a:lumMod val="50000"/>
                  </a:schemeClr>
                </a:solidFill>
                <a:latin typeface="標楷體" panose="03000509000000000000" pitchFamily="65" charset="-120"/>
                <a:ea typeface="標楷體" panose="03000509000000000000" pitchFamily="65" charset="-120"/>
              </a:rPr>
              <a:t>操辦 </a:t>
            </a:r>
            <a:r>
              <a:rPr lang="en-US" altLang="zh-TW" sz="2400" dirty="0">
                <a:solidFill>
                  <a:schemeClr val="bg1">
                    <a:lumMod val="50000"/>
                  </a:schemeClr>
                </a:solidFill>
                <a:latin typeface="標楷體" panose="03000509000000000000" pitchFamily="65" charset="-120"/>
                <a:ea typeface="標楷體" panose="03000509000000000000" pitchFamily="65" charset="-120"/>
              </a:rPr>
              <a:t>§25</a:t>
            </a:r>
            <a:r>
              <a:rPr lang="zh-TW" altLang="en-US" sz="2400" dirty="0">
                <a:solidFill>
                  <a:schemeClr val="bg1">
                    <a:lumMod val="50000"/>
                  </a:schemeClr>
                </a:solidFill>
                <a:latin typeface="標楷體" panose="03000509000000000000" pitchFamily="65" charset="-120"/>
                <a:ea typeface="標楷體" panose="03000509000000000000" pitchFamily="65" charset="-120"/>
              </a:rPr>
              <a:t>、</a:t>
            </a:r>
            <a:r>
              <a:rPr lang="en-US" altLang="zh-TW" sz="2400" dirty="0">
                <a:solidFill>
                  <a:schemeClr val="bg1">
                    <a:lumMod val="50000"/>
                  </a:schemeClr>
                </a:solidFill>
                <a:latin typeface="標楷體" panose="03000509000000000000" pitchFamily="65" charset="-120"/>
                <a:ea typeface="標楷體" panose="03000509000000000000" pitchFamily="65" charset="-120"/>
              </a:rPr>
              <a:t>§26</a:t>
            </a:r>
          </a:p>
        </p:txBody>
      </p:sp>
      <p:grpSp>
        <p:nvGrpSpPr>
          <p:cNvPr id="90" name="群組 89"/>
          <p:cNvGrpSpPr/>
          <p:nvPr/>
        </p:nvGrpSpPr>
        <p:grpSpPr>
          <a:xfrm>
            <a:off x="10655145" y="2090636"/>
            <a:ext cx="1014976" cy="1014976"/>
            <a:chOff x="10504223" y="3341920"/>
            <a:chExt cx="1014976" cy="1014976"/>
          </a:xfrm>
        </p:grpSpPr>
        <p:sp>
          <p:nvSpPr>
            <p:cNvPr id="91" name="Oval 12">
              <a:extLst>
                <a:ext uri="{FF2B5EF4-FFF2-40B4-BE49-F238E27FC236}">
                  <a16:creationId xmlns:a16="http://schemas.microsoft.com/office/drawing/2014/main" id="{A366136A-1930-4ACE-AF0C-79065E3B7BFA}"/>
                </a:ext>
              </a:extLst>
            </p:cNvPr>
            <p:cNvSpPr/>
            <p:nvPr/>
          </p:nvSpPr>
          <p:spPr>
            <a:xfrm>
              <a:off x="10504223" y="3341920"/>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13">
              <a:extLst>
                <a:ext uri="{FF2B5EF4-FFF2-40B4-BE49-F238E27FC236}">
                  <a16:creationId xmlns:a16="http://schemas.microsoft.com/office/drawing/2014/main" id="{A7888690-E099-409C-8736-7B28853BABDD}"/>
                </a:ext>
              </a:extLst>
            </p:cNvPr>
            <p:cNvSpPr/>
            <p:nvPr/>
          </p:nvSpPr>
          <p:spPr>
            <a:xfrm>
              <a:off x="10582701" y="3420398"/>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65">
              <a:extLst>
                <a:ext uri="{FF2B5EF4-FFF2-40B4-BE49-F238E27FC236}">
                  <a16:creationId xmlns:a16="http://schemas.microsoft.com/office/drawing/2014/main" id="{3C82AF33-6182-4BC0-AEAE-57A036DE478B}"/>
                </a:ext>
              </a:extLst>
            </p:cNvPr>
            <p:cNvGrpSpPr/>
            <p:nvPr/>
          </p:nvGrpSpPr>
          <p:grpSpPr>
            <a:xfrm>
              <a:off x="10857012" y="3666468"/>
              <a:ext cx="327107" cy="372125"/>
              <a:chOff x="3660775" y="1446213"/>
              <a:chExt cx="244475" cy="320675"/>
            </a:xfrm>
            <a:noFill/>
          </p:grpSpPr>
          <p:sp>
            <p:nvSpPr>
              <p:cNvPr id="94"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101" name="Title 1">
            <a:extLst>
              <a:ext uri="{FF2B5EF4-FFF2-40B4-BE49-F238E27FC236}">
                <a16:creationId xmlns:a16="http://schemas.microsoft.com/office/drawing/2014/main" id="{3FB0BE56-54F0-490B-8095-216D741CFFB9}"/>
              </a:ext>
            </a:extLst>
          </p:cNvPr>
          <p:cNvSpPr txBox="1">
            <a:spLocks/>
          </p:cNvSpPr>
          <p:nvPr/>
        </p:nvSpPr>
        <p:spPr>
          <a:xfrm>
            <a:off x="10565333" y="1577877"/>
            <a:ext cx="119459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algn="ctr">
              <a:lnSpc>
                <a:spcPct val="100000"/>
              </a:lnSpc>
            </a:pPr>
            <a:r>
              <a:rPr lang="zh-TW" altLang="en-US" sz="1800" dirty="0">
                <a:solidFill>
                  <a:srgbClr val="0070C0"/>
                </a:solidFill>
                <a:latin typeface="標楷體" panose="03000509000000000000" pitchFamily="65" charset="-120"/>
                <a:ea typeface="標楷體" panose="03000509000000000000" pitchFamily="65" charset="-120"/>
              </a:rPr>
              <a:t>違約及違規</a:t>
            </a:r>
            <a:endParaRPr lang="en-US" sz="1800"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577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7949E-5B4E-C41A-F8E0-29544640BB33}"/>
            </a:ext>
          </a:extLst>
        </p:cNvPr>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238A547-C357-0865-3066-E3E3E1F88380}"/>
              </a:ext>
            </a:extLst>
          </p:cNvPr>
          <p:cNvSpPr>
            <a:spLocks noGrp="1"/>
          </p:cNvSpPr>
          <p:nvPr>
            <p:ph type="body" idx="1"/>
          </p:nvPr>
        </p:nvSpPr>
        <p:spPr>
          <a:xfrm>
            <a:off x="565264" y="1246909"/>
            <a:ext cx="11296997" cy="5339972"/>
          </a:xfrm>
        </p:spPr>
        <p:txBody>
          <a:bodyPr>
            <a:normAutofit lnSpcReduction="10000"/>
          </a:bodyPr>
          <a:lstStyle/>
          <a:p>
            <a:r>
              <a:rPr lang="zh-TW" altLang="en-US" sz="2800" b="1" dirty="0">
                <a:solidFill>
                  <a:srgbClr val="210DB3"/>
                </a:solidFill>
                <a:latin typeface="標楷體" panose="03000509000000000000" pitchFamily="65" charset="-120"/>
                <a:ea typeface="標楷體" panose="03000509000000000000" pitchFamily="65" charset="-120"/>
              </a:rPr>
              <a:t>一</a:t>
            </a:r>
            <a:r>
              <a:rPr lang="en-US" altLang="zh-TW" sz="2800" b="1" dirty="0">
                <a:solidFill>
                  <a:srgbClr val="210DB3"/>
                </a:solidFill>
                <a:latin typeface="標楷體" panose="03000509000000000000" pitchFamily="65" charset="-120"/>
                <a:ea typeface="標楷體" panose="03000509000000000000" pitchFamily="65" charset="-120"/>
              </a:rPr>
              <a:t>.</a:t>
            </a:r>
            <a:r>
              <a:rPr lang="zh-TW" altLang="en-US" sz="2800" b="1" dirty="0">
                <a:solidFill>
                  <a:srgbClr val="210DB3"/>
                </a:solidFill>
                <a:latin typeface="標楷體" panose="03000509000000000000" pitchFamily="65" charset="-120"/>
                <a:ea typeface="標楷體" panose="03000509000000000000" pitchFamily="65" charset="-120"/>
              </a:rPr>
              <a:t>何謂短期授信之借新還舊</a:t>
            </a:r>
            <a:r>
              <a:rPr lang="en-US" altLang="zh-TW" sz="2800" b="1" dirty="0">
                <a:solidFill>
                  <a:srgbClr val="210DB3"/>
                </a:solidFill>
                <a:latin typeface="標楷體" panose="03000509000000000000" pitchFamily="65" charset="-120"/>
                <a:ea typeface="標楷體" panose="03000509000000000000" pitchFamily="65" charset="-120"/>
              </a:rPr>
              <a:t>?</a:t>
            </a:r>
          </a:p>
          <a:p>
            <a:pPr marL="342900" indent="-3429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 證券商得接受客戶以未退還之擔保品再申請新借款，然</a:t>
            </a:r>
            <a:r>
              <a:rPr lang="zh-TW" altLang="zh-TW" sz="2400" b="1" dirty="0">
                <a:latin typeface="標楷體" panose="03000509000000000000" pitchFamily="65" charset="-120"/>
                <a:ea typeface="標楷體" panose="03000509000000000000" pitchFamily="65" charset="-120"/>
              </a:rPr>
              <a:t>新借款的融通目的</a:t>
            </a:r>
            <a:r>
              <a:rPr lang="zh-TW" altLang="en-US" sz="2400" b="1" dirty="0">
                <a:latin typeface="標楷體" panose="03000509000000000000" pitchFamily="65" charset="-120"/>
                <a:ea typeface="標楷體" panose="03000509000000000000" pitchFamily="65" charset="-120"/>
              </a:rPr>
              <a:t>在</a:t>
            </a:r>
            <a:endParaRPr lang="en-US" altLang="zh-TW" sz="2400" b="1" dirty="0">
              <a:latin typeface="標楷體" panose="03000509000000000000" pitchFamily="65" charset="-120"/>
              <a:ea typeface="標楷體" panose="03000509000000000000" pitchFamily="65" charset="-120"/>
            </a:endParaRPr>
          </a:p>
          <a:p>
            <a:r>
              <a:rPr lang="zh-TW" altLang="en-US" sz="2400" b="1">
                <a:latin typeface="標楷體" panose="03000509000000000000" pitchFamily="65" charset="-120"/>
                <a:ea typeface="標楷體" panose="03000509000000000000" pitchFamily="65" charset="-120"/>
              </a:rPr>
              <a:t>    於</a:t>
            </a:r>
            <a:r>
              <a:rPr lang="zh-TW" altLang="zh-TW" sz="2400" b="1" dirty="0">
                <a:latin typeface="標楷體" panose="03000509000000000000" pitchFamily="65" charset="-120"/>
                <a:ea typeface="標楷體" panose="03000509000000000000" pitchFamily="65" charset="-120"/>
              </a:rPr>
              <a:t>償還舊借款</a:t>
            </a:r>
          </a:p>
          <a:p>
            <a:pPr marL="571500" indent="-5715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如客戶融通期限屆至而有申請續借之必要，證券商應審慎審視客戶信用狀況，評估是否同意與客戶辦理換約手續</a:t>
            </a:r>
          </a:p>
          <a:p>
            <a:r>
              <a:rPr lang="zh-TW" altLang="en-US" sz="2800" b="1" dirty="0">
                <a:solidFill>
                  <a:srgbClr val="210DB3"/>
                </a:solidFill>
                <a:latin typeface="標楷體" panose="03000509000000000000" pitchFamily="65" charset="-120"/>
                <a:ea typeface="標楷體" panose="03000509000000000000" pitchFamily="65" charset="-120"/>
              </a:rPr>
              <a:t>二</a:t>
            </a:r>
            <a:r>
              <a:rPr lang="en-US" altLang="zh-TW" sz="2800" b="1" dirty="0">
                <a:solidFill>
                  <a:srgbClr val="210DB3"/>
                </a:solidFill>
                <a:latin typeface="標楷體" panose="03000509000000000000" pitchFamily="65" charset="-120"/>
                <a:ea typeface="標楷體" panose="03000509000000000000" pitchFamily="65" charset="-120"/>
              </a:rPr>
              <a:t>.</a:t>
            </a:r>
            <a:r>
              <a:rPr lang="zh-TW" altLang="en-US" sz="2800" b="1" dirty="0">
                <a:solidFill>
                  <a:srgbClr val="210DB3"/>
                </a:solidFill>
                <a:latin typeface="標楷體" panose="03000509000000000000" pitchFamily="65" charset="-120"/>
                <a:ea typeface="標楷體" panose="03000509000000000000" pitchFamily="65" charset="-120"/>
              </a:rPr>
              <a:t>外國貨幣得否作為證券業務借貸款項之擔保品？</a:t>
            </a:r>
            <a:endParaRPr lang="en-US" altLang="zh-TW" sz="2800" b="1" dirty="0">
              <a:solidFill>
                <a:srgbClr val="210DB3"/>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融通對象：符合</a:t>
            </a:r>
            <a:r>
              <a:rPr kumimoji="0" lang="zh-TW" altLang="en-US" sz="2400" b="1" i="0" u="none" strike="noStrike" kern="0" cap="none" spc="0" normalizeH="0" baseline="0" noProof="0" dirty="0">
                <a:ln>
                  <a:noFill/>
                </a:ln>
                <a:effectLst/>
                <a:uLnTx/>
                <a:uFillTx/>
                <a:latin typeface="標楷體" panose="03000509000000000000" pitchFamily="65" charset="-120"/>
                <a:ea typeface="標楷體" panose="03000509000000000000" pitchFamily="65" charset="-120"/>
                <a:cs typeface="Times New Roman"/>
              </a:rPr>
              <a:t>資格之境外華僑及外國人</a:t>
            </a:r>
            <a:endParaRPr kumimoji="0" lang="en-US" altLang="zh-TW" sz="2400" b="1" i="0" u="none" strike="noStrike" kern="0" cap="none" spc="0" normalizeH="0" baseline="0" noProof="0" dirty="0">
              <a:ln>
                <a:noFill/>
              </a:ln>
              <a:effectLst/>
              <a:uLnTx/>
              <a:uFillTx/>
              <a:latin typeface="標楷體" panose="03000509000000000000" pitchFamily="65" charset="-120"/>
              <a:ea typeface="標楷體" panose="03000509000000000000" pitchFamily="65" charset="-120"/>
              <a:cs typeface="Times New Roman"/>
            </a:endParaRPr>
          </a:p>
          <a:p>
            <a:pPr marL="457200" indent="-4572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種類：美元、歐元、日幣、英鎊、澳幣及港幣</a:t>
            </a:r>
            <a:endParaRPr lang="en-US" altLang="zh-TW" sz="2400" b="1"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匯率計算：依其申請融通日，開立外幣擔保品專戶之銀行牌告即期買入匯率計算</a:t>
            </a:r>
          </a:p>
          <a:p>
            <a:pPr marL="457200" indent="-457200">
              <a:buFont typeface="Wingdings" panose="05000000000000000000" pitchFamily="2" charset="2"/>
              <a:buChar char="Ø"/>
            </a:pPr>
            <a:endParaRPr lang="zh-TW" altLang="en-US" sz="2400" b="1"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endParaRPr lang="zh-TW" altLang="en-US" sz="1900" b="1" dirty="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endParaRPr lang="en-US" altLang="zh-TW" sz="2800" b="1" dirty="0">
              <a:solidFill>
                <a:srgbClr val="210DB3"/>
              </a:solidFill>
              <a:latin typeface="標楷體" panose="03000509000000000000" pitchFamily="65" charset="-120"/>
              <a:ea typeface="標楷體" panose="03000509000000000000" pitchFamily="65" charset="-120"/>
            </a:endParaRPr>
          </a:p>
          <a:p>
            <a:endParaRPr lang="en-US" altLang="zh-TW" sz="4000" dirty="0">
              <a:solidFill>
                <a:srgbClr val="210DB3"/>
              </a:solidFill>
            </a:endParaRPr>
          </a:p>
          <a:p>
            <a:endParaRPr lang="zh-TW" altLang="en-US" dirty="0"/>
          </a:p>
          <a:p>
            <a:endParaRPr lang="zh-TW" altLang="en-US" dirty="0"/>
          </a:p>
          <a:p>
            <a:endParaRPr lang="zh-TW" altLang="en-US" dirty="0"/>
          </a:p>
        </p:txBody>
      </p:sp>
      <p:sp>
        <p:nvSpPr>
          <p:cNvPr id="3" name="投影片編號版面配置區 2">
            <a:extLst>
              <a:ext uri="{FF2B5EF4-FFF2-40B4-BE49-F238E27FC236}">
                <a16:creationId xmlns:a16="http://schemas.microsoft.com/office/drawing/2014/main" id="{12BB78D0-F144-5835-3CA3-52562C5300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版面配置區 3">
            <a:extLst>
              <a:ext uri="{FF2B5EF4-FFF2-40B4-BE49-F238E27FC236}">
                <a16:creationId xmlns:a16="http://schemas.microsoft.com/office/drawing/2014/main" id="{04CAF57C-3FFC-0335-EFD8-AC766FA9E79D}"/>
              </a:ext>
            </a:extLst>
          </p:cNvPr>
          <p:cNvSpPr>
            <a:spLocks noGrp="1"/>
          </p:cNvSpPr>
          <p:nvPr>
            <p:ph type="body" idx="14"/>
          </p:nvPr>
        </p:nvSpPr>
        <p:spPr>
          <a:xfrm>
            <a:off x="739832" y="160020"/>
            <a:ext cx="10055846" cy="1740244"/>
          </a:xfrm>
        </p:spPr>
        <p:txBody>
          <a:bodyPr>
            <a:noAutofit/>
          </a:bodyPr>
          <a:lstStyle/>
          <a:p>
            <a:r>
              <a:rPr lang="zh-TW" altLang="en-US" sz="4400" dirty="0">
                <a:latin typeface="標楷體" panose="03000509000000000000" pitchFamily="65" charset="-120"/>
                <a:ea typeface="標楷體" panose="03000509000000000000" pitchFamily="65" charset="-120"/>
              </a:rPr>
              <a:t>伍、實務問題與回答</a:t>
            </a:r>
          </a:p>
          <a:p>
            <a:endParaRPr lang="zh-TW" altLang="en-US"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59333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5CCB-1B76-DF49-1897-387B7A84344E}"/>
            </a:ext>
          </a:extLst>
        </p:cNvPr>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2096609-4457-EC8A-D5DB-5B5F2B506586}"/>
              </a:ext>
            </a:extLst>
          </p:cNvPr>
          <p:cNvSpPr>
            <a:spLocks noGrp="1"/>
          </p:cNvSpPr>
          <p:nvPr>
            <p:ph type="body" idx="1"/>
          </p:nvPr>
        </p:nvSpPr>
        <p:spPr>
          <a:xfrm>
            <a:off x="497632" y="1604356"/>
            <a:ext cx="11331378" cy="4516867"/>
          </a:xfrm>
        </p:spPr>
        <p:txBody>
          <a:bodyPr>
            <a:normAutofit/>
          </a:bodyPr>
          <a:lstStyle/>
          <a:p>
            <a:pPr>
              <a:lnSpc>
                <a:spcPct val="140000"/>
              </a:lnSpc>
            </a:pPr>
            <a:r>
              <a:rPr lang="zh-TW" altLang="en-US" sz="2800" b="1" dirty="0">
                <a:solidFill>
                  <a:srgbClr val="210DB3"/>
                </a:solidFill>
                <a:latin typeface="標楷體" panose="03000509000000000000" pitchFamily="65" charset="-120"/>
                <a:ea typeface="標楷體" panose="03000509000000000000" pitchFamily="65" charset="-120"/>
              </a:rPr>
              <a:t>三</a:t>
            </a:r>
            <a:r>
              <a:rPr lang="en-US" altLang="zh-TW" sz="2800" b="1" dirty="0">
                <a:solidFill>
                  <a:srgbClr val="210DB3"/>
                </a:solidFill>
                <a:latin typeface="標楷體" panose="03000509000000000000" pitchFamily="65" charset="-120"/>
                <a:ea typeface="標楷體" panose="03000509000000000000" pitchFamily="65" charset="-120"/>
              </a:rPr>
              <a:t>.</a:t>
            </a:r>
            <a:r>
              <a:rPr lang="zh-TW" altLang="en-US" sz="2800" b="1" dirty="0">
                <a:solidFill>
                  <a:srgbClr val="210DB3"/>
                </a:solidFill>
                <a:latin typeface="標楷體" panose="03000509000000000000" pitchFamily="65" charset="-120"/>
                <a:ea typeface="標楷體" panose="03000509000000000000" pitchFamily="65" charset="-120"/>
              </a:rPr>
              <a:t>何謂債權性質之擔保品？</a:t>
            </a:r>
            <a:endParaRPr lang="en-US" altLang="zh-TW" sz="2800" b="1" dirty="0">
              <a:solidFill>
                <a:srgbClr val="210DB3"/>
              </a:solidFill>
              <a:latin typeface="標楷體" panose="03000509000000000000" pitchFamily="65" charset="-120"/>
              <a:ea typeface="標楷體" panose="03000509000000000000" pitchFamily="65" charset="-120"/>
            </a:endParaRPr>
          </a:p>
          <a:p>
            <a:pPr marL="571500" indent="-5715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主管機關於</a:t>
            </a:r>
            <a:r>
              <a:rPr lang="en-US" altLang="zh-TW" sz="2400" b="1" dirty="0">
                <a:latin typeface="標楷體" panose="03000509000000000000" pitchFamily="65" charset="-120"/>
                <a:ea typeface="標楷體" panose="03000509000000000000" pitchFamily="65" charset="-120"/>
              </a:rPr>
              <a:t>111</a:t>
            </a:r>
            <a:r>
              <a:rPr lang="zh-TW" altLang="en-US" sz="2400" b="1" dirty="0">
                <a:latin typeface="標楷體" panose="03000509000000000000" pitchFamily="65" charset="-120"/>
                <a:ea typeface="標楷體" panose="03000509000000000000" pitchFamily="65" charset="-120"/>
              </a:rPr>
              <a:t>年</a:t>
            </a:r>
            <a:r>
              <a:rPr lang="en-US" altLang="zh-TW" sz="2400" b="1" dirty="0">
                <a:latin typeface="標楷體" panose="03000509000000000000" pitchFamily="65" charset="-120"/>
                <a:ea typeface="標楷體" panose="03000509000000000000" pitchFamily="65" charset="-120"/>
              </a:rPr>
              <a:t>5</a:t>
            </a:r>
            <a:r>
              <a:rPr lang="zh-TW" altLang="en-US" sz="2400" b="1" dirty="0">
                <a:latin typeface="標楷體" panose="03000509000000000000" pitchFamily="65" charset="-120"/>
                <a:ea typeface="標楷體" panose="03000509000000000000" pitchFamily="65" charset="-120"/>
              </a:rPr>
              <a:t>月開放將應收在途交割款債權納入不限用途款項借貸擔保品範圍</a:t>
            </a:r>
            <a:r>
              <a:rPr lang="en-US" altLang="zh-TW" sz="2400" b="1" dirty="0">
                <a:latin typeface="標楷體" panose="03000509000000000000" pitchFamily="65" charset="-120"/>
                <a:ea typeface="標楷體" panose="03000509000000000000" pitchFamily="65" charset="-120"/>
              </a:rPr>
              <a:t>(T+0</a:t>
            </a:r>
            <a:r>
              <a:rPr lang="zh-TW" altLang="zh-TW" sz="2400" b="1" dirty="0">
                <a:latin typeface="標楷體" panose="03000509000000000000" pitchFamily="65" charset="-120"/>
                <a:ea typeface="標楷體" panose="03000509000000000000" pitchFamily="65" charset="-120"/>
              </a:rPr>
              <a:t>借款</a:t>
            </a:r>
            <a:r>
              <a:rPr lang="en-US" altLang="zh-TW" sz="2400" b="1" dirty="0">
                <a:latin typeface="標楷體" panose="03000509000000000000" pitchFamily="65" charset="-120"/>
                <a:ea typeface="標楷體" panose="03000509000000000000" pitchFamily="65" charset="-120"/>
              </a:rPr>
              <a:t>)</a:t>
            </a:r>
          </a:p>
          <a:p>
            <a:pPr marL="571500" indent="-571500">
              <a:buFont typeface="Wingdings" panose="05000000000000000000" pitchFamily="2" charset="2"/>
              <a:buChar char="Ø"/>
            </a:pPr>
            <a:r>
              <a:rPr lang="zh-TW" altLang="en-US" sz="2400" b="1" dirty="0">
                <a:latin typeface="標楷體" panose="03000509000000000000" pitchFamily="65" charset="-120"/>
                <a:ea typeface="標楷體" panose="03000509000000000000" pitchFamily="65" charset="-120"/>
              </a:rPr>
              <a:t>投資人申辦</a:t>
            </a:r>
            <a:r>
              <a:rPr lang="en-US" altLang="zh-TW" sz="2400" b="1" dirty="0">
                <a:latin typeface="標楷體" panose="03000509000000000000" pitchFamily="65" charset="-120"/>
                <a:ea typeface="標楷體" panose="03000509000000000000" pitchFamily="65" charset="-120"/>
              </a:rPr>
              <a:t>T+0</a:t>
            </a:r>
            <a:r>
              <a:rPr lang="zh-TW" altLang="en-US" sz="2400" b="1" dirty="0">
                <a:latin typeface="標楷體" panose="03000509000000000000" pitchFamily="65" charset="-120"/>
                <a:ea typeface="標楷體" panose="03000509000000000000" pitchFamily="65" charset="-120"/>
              </a:rPr>
              <a:t>借款</a:t>
            </a:r>
            <a:r>
              <a:rPr kumimoji="0" lang="zh-TW" altLang="en-US"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2400" b="1" dirty="0">
                <a:latin typeface="標楷體" panose="03000509000000000000" pitchFamily="65" charset="-120"/>
                <a:ea typeface="標楷體" panose="03000509000000000000" pitchFamily="65" charset="-120"/>
              </a:rPr>
              <a:t>於出售股票成交日當天</a:t>
            </a:r>
            <a:endParaRPr lang="en-US" altLang="zh-TW" sz="2400" b="1" dirty="0">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n"/>
            </a:pPr>
            <a:r>
              <a:rPr lang="zh-TW" altLang="en-US" sz="2400" b="1" dirty="0">
                <a:solidFill>
                  <a:schemeClr val="tx1"/>
                </a:solidFill>
                <a:latin typeface="標楷體" panose="03000509000000000000" pitchFamily="65" charset="-120"/>
                <a:ea typeface="標楷體" panose="03000509000000000000" pitchFamily="65" charset="-120"/>
              </a:rPr>
              <a:t>以應收在途交割款債權為擔保 </a:t>
            </a:r>
            <a:r>
              <a:rPr lang="en-US" altLang="zh-TW" sz="2400" b="1" dirty="0">
                <a:solidFill>
                  <a:schemeClr val="tx1"/>
                </a:solidFill>
                <a:latin typeface="標楷體" panose="03000509000000000000" pitchFamily="65" charset="-120"/>
                <a:ea typeface="標楷體" panose="03000509000000000000" pitchFamily="65" charset="-120"/>
              </a:rPr>
              <a:t>&amp; </a:t>
            </a:r>
            <a:r>
              <a:rPr lang="zh-TW" altLang="en-US" sz="2400" b="1" dirty="0">
                <a:solidFill>
                  <a:schemeClr val="tx1"/>
                </a:solidFill>
                <a:latin typeface="標楷體" panose="03000509000000000000" pitchFamily="65" charset="-120"/>
                <a:ea typeface="標楷體" panose="03000509000000000000" pitchFamily="65" charset="-120"/>
              </a:rPr>
              <a:t>設定權利質權予證券商</a:t>
            </a:r>
            <a:endParaRPr lang="en-US" altLang="zh-TW" sz="2400" b="1" dirty="0">
              <a:solidFill>
                <a:schemeClr val="tx1"/>
              </a:solidFill>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n"/>
            </a:pPr>
            <a:r>
              <a:rPr lang="zh-TW" altLang="en-US" sz="2400" b="1" dirty="0">
                <a:solidFill>
                  <a:schemeClr val="tx1"/>
                </a:solidFill>
                <a:latin typeface="標楷體" panose="03000509000000000000" pitchFamily="65" charset="-120"/>
                <a:ea typeface="標楷體" panose="03000509000000000000" pitchFamily="65" charset="-120"/>
              </a:rPr>
              <a:t>向證券商申請不限用途款項借貸融通</a:t>
            </a:r>
            <a:endParaRPr lang="en-US" altLang="zh-TW" sz="2400" b="1" dirty="0">
              <a:solidFill>
                <a:schemeClr val="tx1"/>
              </a:solidFill>
              <a:latin typeface="標楷體" panose="03000509000000000000" pitchFamily="65" charset="-120"/>
              <a:ea typeface="標楷體" panose="03000509000000000000" pitchFamily="65" charset="-120"/>
            </a:endParaRPr>
          </a:p>
          <a:p>
            <a:pPr marL="800100" lvl="1" indent="-342900">
              <a:buFont typeface="Wingdings" panose="05000000000000000000" pitchFamily="2" charset="2"/>
              <a:buChar char="n"/>
            </a:pPr>
            <a:r>
              <a:rPr lang="zh-TW" altLang="en-US" sz="2400" b="1" dirty="0">
                <a:solidFill>
                  <a:schemeClr val="tx1"/>
                </a:solidFill>
                <a:latin typeface="標楷體" panose="03000509000000000000" pitchFamily="65" charset="-120"/>
                <a:ea typeface="標楷體" panose="03000509000000000000" pitchFamily="65" charset="-120"/>
              </a:rPr>
              <a:t>支付利息給券商</a:t>
            </a:r>
          </a:p>
          <a:p>
            <a:pPr>
              <a:lnSpc>
                <a:spcPct val="140000"/>
              </a:lnSpc>
            </a:pPr>
            <a:endParaRPr lang="en-US" altLang="zh-TW" sz="1900" b="1" dirty="0">
              <a:latin typeface="標楷體" panose="03000509000000000000" pitchFamily="65" charset="-120"/>
              <a:ea typeface="標楷體" panose="03000509000000000000" pitchFamily="65" charset="-120"/>
            </a:endParaRPr>
          </a:p>
          <a:p>
            <a:pPr>
              <a:lnSpc>
                <a:spcPct val="140000"/>
              </a:lnSpc>
            </a:pPr>
            <a:endParaRPr lang="en-US" altLang="zh-TW" sz="3600" b="1" dirty="0">
              <a:solidFill>
                <a:srgbClr val="210DB3"/>
              </a:solidFill>
              <a:latin typeface="標楷體" panose="03000509000000000000" pitchFamily="65" charset="-120"/>
              <a:ea typeface="標楷體" panose="03000509000000000000" pitchFamily="65" charset="-120"/>
            </a:endParaRPr>
          </a:p>
          <a:p>
            <a:pPr>
              <a:lnSpc>
                <a:spcPct val="140000"/>
              </a:lnSpc>
            </a:pPr>
            <a:endParaRPr lang="en-US" altLang="zh-TW" sz="3600" b="1" dirty="0">
              <a:solidFill>
                <a:srgbClr val="210DB3"/>
              </a:solidFill>
              <a:latin typeface="標楷體" panose="03000509000000000000" pitchFamily="65" charset="-120"/>
              <a:ea typeface="標楷體" panose="03000509000000000000" pitchFamily="65" charset="-120"/>
            </a:endParaRPr>
          </a:p>
          <a:p>
            <a:pPr>
              <a:lnSpc>
                <a:spcPct val="140000"/>
              </a:lnSpc>
            </a:pPr>
            <a:endParaRPr lang="en-US" altLang="zh-TW" sz="3600" b="1" dirty="0">
              <a:solidFill>
                <a:srgbClr val="210DB3"/>
              </a:solidFill>
              <a:latin typeface="標楷體" panose="03000509000000000000" pitchFamily="65" charset="-120"/>
              <a:ea typeface="標楷體" panose="03000509000000000000" pitchFamily="65" charset="-120"/>
            </a:endParaRPr>
          </a:p>
          <a:p>
            <a:pPr>
              <a:lnSpc>
                <a:spcPct val="140000"/>
              </a:lnSpc>
            </a:pPr>
            <a:endParaRPr lang="zh-TW" altLang="en-US" sz="3600" b="1" dirty="0">
              <a:solidFill>
                <a:srgbClr val="210DB3"/>
              </a:solidFill>
              <a:latin typeface="標楷體" panose="03000509000000000000" pitchFamily="65" charset="-120"/>
              <a:ea typeface="標楷體" panose="03000509000000000000" pitchFamily="65" charset="-120"/>
            </a:endParaRPr>
          </a:p>
          <a:p>
            <a:endParaRPr lang="en-US" altLang="zh-TW" dirty="0"/>
          </a:p>
          <a:p>
            <a:endParaRPr lang="zh-TW" altLang="en-US" dirty="0"/>
          </a:p>
          <a:p>
            <a:endParaRPr lang="zh-TW" altLang="en-US" dirty="0"/>
          </a:p>
          <a:p>
            <a:endParaRPr lang="zh-TW" altLang="en-US" dirty="0"/>
          </a:p>
        </p:txBody>
      </p:sp>
      <p:sp>
        <p:nvSpPr>
          <p:cNvPr id="3" name="投影片編號版面配置區 2">
            <a:extLst>
              <a:ext uri="{FF2B5EF4-FFF2-40B4-BE49-F238E27FC236}">
                <a16:creationId xmlns:a16="http://schemas.microsoft.com/office/drawing/2014/main" id="{55E3C596-3AD0-2717-57A7-5E872AA690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版面配置區 3">
            <a:extLst>
              <a:ext uri="{FF2B5EF4-FFF2-40B4-BE49-F238E27FC236}">
                <a16:creationId xmlns:a16="http://schemas.microsoft.com/office/drawing/2014/main" id="{691671C7-1D52-D5E4-8290-15D36C9ED527}"/>
              </a:ext>
            </a:extLst>
          </p:cNvPr>
          <p:cNvSpPr>
            <a:spLocks noGrp="1"/>
          </p:cNvSpPr>
          <p:nvPr>
            <p:ph type="body" idx="14"/>
          </p:nvPr>
        </p:nvSpPr>
        <p:spPr>
          <a:xfrm>
            <a:off x="497632" y="315884"/>
            <a:ext cx="10214919" cy="1615553"/>
          </a:xfrm>
        </p:spPr>
        <p:txBody>
          <a:bodyPr>
            <a:noAutofit/>
          </a:bodyPr>
          <a:lstStyle/>
          <a:p>
            <a:r>
              <a:rPr lang="zh-TW" altLang="en-US" sz="4400" dirty="0">
                <a:latin typeface="標楷體" panose="03000509000000000000" pitchFamily="65" charset="-120"/>
                <a:ea typeface="標楷體" panose="03000509000000000000" pitchFamily="65" charset="-120"/>
              </a:rPr>
              <a:t>伍、實務問題與回答</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續</a:t>
            </a:r>
            <a:r>
              <a:rPr lang="en-US" altLang="zh-TW" sz="4400" dirty="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94093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2D38-7D82-A0EB-7223-65417FB610A5}"/>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8E4DC79-C80F-F630-03A6-65AEBB39B9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3" name="Rectangle 1">
            <a:extLst>
              <a:ext uri="{FF2B5EF4-FFF2-40B4-BE49-F238E27FC236}">
                <a16:creationId xmlns:a16="http://schemas.microsoft.com/office/drawing/2014/main" id="{7359084B-68D1-E0DB-8D6F-9ABC2FF89D4D}"/>
              </a:ext>
            </a:extLst>
          </p:cNvPr>
          <p:cNvSpPr>
            <a:spLocks noChangeArrowheads="1"/>
          </p:cNvSpPr>
          <p:nvPr/>
        </p:nvSpPr>
        <p:spPr bwMode="auto">
          <a:xfrm>
            <a:off x="207818" y="468094"/>
            <a:ext cx="11444374"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外國債券來源與信用評等：得作擔保之外國債券限投資人委託國內證券商於海外市場買進者，且具標準普爾</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(S&amp;P Global Ratings)</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、惠譽國際</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(Fitch Ratings Inc.) </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或穆迪投資人</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(Moody’s </a:t>
            </a:r>
            <a:r>
              <a:rPr kumimoji="0" lang="en-US" altLang="zh-TW" sz="2400" b="0" i="0" u="none" strike="noStrike" kern="1200" cap="none" spc="0" normalizeH="0" baseline="0" noProof="0" dirty="0" err="1">
                <a:ln>
                  <a:noFill/>
                </a:ln>
                <a:solidFill>
                  <a:srgbClr val="000000"/>
                </a:solidFill>
                <a:effectLst/>
                <a:uLnTx/>
                <a:uFillTx/>
                <a:latin typeface="標楷體" panose="03000509000000000000" pitchFamily="65" charset="-120"/>
                <a:ea typeface="標楷體" panose="03000509000000000000" pitchFamily="65" charset="-120"/>
                <a:cs typeface="+mn-cs"/>
              </a:rPr>
              <a:t>Inves</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 </a:t>
            </a:r>
            <a:r>
              <a:rPr kumimoji="0" lang="en-US" altLang="zh-TW" sz="2400" b="0" i="0" u="none" strike="noStrike" kern="1200" cap="none" spc="0" normalizeH="0" baseline="0" noProof="0" dirty="0" err="1">
                <a:ln>
                  <a:noFill/>
                </a:ln>
                <a:solidFill>
                  <a:srgbClr val="000000"/>
                </a:solidFill>
                <a:effectLst/>
                <a:uLnTx/>
                <a:uFillTx/>
                <a:latin typeface="標楷體" panose="03000509000000000000" pitchFamily="65" charset="-120"/>
                <a:ea typeface="標楷體" panose="03000509000000000000" pitchFamily="65" charset="-120"/>
                <a:cs typeface="+mn-cs"/>
              </a:rPr>
              <a:t>torsService</a:t>
            </a:r>
            <a:r>
              <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 Inc.)</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投資等級以上之信用評等者為限。</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計價幣別：外國債券擔保品發行幣別以美元、歐元、日幣、英鎊、澳幣及港幣者為限。</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融通成數：融通成數為市值之六成，市值採本公司公告之資訊系統所提供之債券前一營業日參考價格。</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境內、境外擔保品獨立計算擔保維持率：倘遇處分時，若客戶整戶擔保維持率低於規定，係因客戶外國債券擔保維持率不足所造成，證券商應優先處分外國債券擔保品。</a:t>
            </a: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zh-TW" altLang="en-US"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進度</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：法規修正草案，已陳報主管機關。</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zh-TW" sz="2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0" fontAlgn="base" latinLnBrk="0" hangingPunct="0">
              <a:lnSpc>
                <a:spcPct val="100000"/>
              </a:lnSpc>
              <a:spcBef>
                <a:spcPct val="0"/>
              </a:spcBef>
              <a:spcAft>
                <a:spcPct val="0"/>
              </a:spcAft>
              <a:buClrTx/>
              <a:buSzTx/>
              <a:buFont typeface="+mj-ea"/>
              <a:buAutoNum type="ea1ChtPeriod"/>
              <a:tabLst/>
              <a:defRPr/>
            </a:pPr>
            <a:endParaRPr kumimoji="0" lang="zh-TW" altLang="zh-TW" sz="2400" b="0" i="0" u="none" strike="noStrike" kern="1200" cap="none" spc="0" normalizeH="0" baseline="0" noProof="0" dirty="0">
              <a:ln>
                <a:noFill/>
              </a:ln>
              <a:solidFill>
                <a:srgbClr val="000000"/>
              </a:solidFill>
              <a:effectLst/>
              <a:uLnTx/>
              <a:uFillTx/>
              <a:latin typeface="Arial" panose="020B0604020202020204" pitchFamily="34" charset="0"/>
              <a:ea typeface="微軟正黑體"/>
              <a:cs typeface="+mn-cs"/>
            </a:endParaRPr>
          </a:p>
        </p:txBody>
      </p:sp>
      <p:sp>
        <p:nvSpPr>
          <p:cNvPr id="5" name="文字版面配置區 3">
            <a:extLst>
              <a:ext uri="{FF2B5EF4-FFF2-40B4-BE49-F238E27FC236}">
                <a16:creationId xmlns:a16="http://schemas.microsoft.com/office/drawing/2014/main" id="{498E03A3-E33D-6EA1-919C-79D0EFDC0BBF}"/>
              </a:ext>
            </a:extLst>
          </p:cNvPr>
          <p:cNvSpPr txBox="1">
            <a:spLocks/>
          </p:cNvSpPr>
          <p:nvPr/>
        </p:nvSpPr>
        <p:spPr>
          <a:xfrm>
            <a:off x="114300" y="-648929"/>
            <a:ext cx="12077700" cy="2234045"/>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endParaRPr kumimoji="0" lang="en-US" altLang="zh-TW" sz="32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a:p>
            <a:pPr marL="0" lvl="0" indent="0" algn="ctr">
              <a:buClr>
                <a:srgbClr val="000000"/>
              </a:buClr>
              <a:buNone/>
              <a:defRPr/>
            </a:pPr>
            <a:r>
              <a:rPr lang="zh-TW" altLang="en-US" sz="3200" b="1" dirty="0">
                <a:latin typeface="標楷體" panose="03000509000000000000" pitchFamily="65" charset="-120"/>
                <a:ea typeface="標楷體" panose="03000509000000000000" pitchFamily="65" charset="-120"/>
              </a:rPr>
              <a:t>未來將實施的新措施</a:t>
            </a:r>
            <a:endParaRPr lang="en-US" altLang="zh-TW" sz="3200" b="1" dirty="0">
              <a:latin typeface="標楷體" panose="03000509000000000000" pitchFamily="65" charset="-120"/>
              <a:ea typeface="標楷體" panose="03000509000000000000" pitchFamily="65" charset="-120"/>
            </a:endParaRPr>
          </a:p>
          <a:p>
            <a:pPr marL="0" lvl="0" indent="0" algn="ctr">
              <a:buClr>
                <a:srgbClr val="000000"/>
              </a:buClr>
              <a:buNone/>
              <a:defRPr/>
            </a:pPr>
            <a:r>
              <a:rPr kumimoji="0" lang="zh-TW" altLang="en-US" sz="2800" b="1" i="0" u="none" strike="noStrike" kern="1200" cap="none" spc="0" normalizeH="0" baseline="0" noProof="0" dirty="0">
                <a:ln>
                  <a:noFill/>
                </a:ln>
                <a:solidFill>
                  <a:srgbClr val="210DB3"/>
                </a:solidFill>
                <a:effectLst/>
                <a:uLnTx/>
                <a:uFillTx/>
                <a:latin typeface="標楷體" panose="03000509000000000000" pitchFamily="65" charset="-120"/>
                <a:ea typeface="標楷體" panose="03000509000000000000" pitchFamily="65" charset="-120"/>
                <a:cs typeface="+mn-cs"/>
              </a:rPr>
              <a:t>開放外國債券作為不限用途款項借貸擔保品</a:t>
            </a:r>
            <a:endParaRPr kumimoji="0" lang="en-US" altLang="zh-TW" sz="2800" b="1" i="0" u="none" strike="noStrike" kern="1200" cap="none" spc="0" normalizeH="0" baseline="0" noProof="0" dirty="0">
              <a:ln>
                <a:noFill/>
              </a:ln>
              <a:solidFill>
                <a:srgbClr val="210DB3"/>
              </a:solidFill>
              <a:effectLst/>
              <a:uLnTx/>
              <a:uFillTx/>
              <a:latin typeface="標楷體" panose="03000509000000000000" pitchFamily="65" charset="-120"/>
              <a:ea typeface="標楷體" panose="03000509000000000000" pitchFamily="65" charset="-120"/>
              <a:cs typeface="+mn-cs"/>
            </a:endParaRPr>
          </a:p>
          <a:p>
            <a:pPr marL="0" lvl="0" indent="0" algn="ctr">
              <a:buClr>
                <a:srgbClr val="000000"/>
              </a:buClr>
              <a:buNone/>
              <a:defRPr/>
            </a:pPr>
            <a:endParaRPr kumimoji="0" lang="en-US" altLang="zh-TW" sz="3200" b="1" i="0" u="none" strike="noStrike" kern="1200" cap="none" spc="0" normalizeH="0" baseline="0" noProof="0" dirty="0">
              <a:ln>
                <a:noFill/>
              </a:ln>
              <a:solidFill>
                <a:srgbClr val="210DB3"/>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rgbClr val="000000"/>
              </a:buClr>
              <a:buSzPct val="75000"/>
              <a:buNone/>
              <a:tabLst/>
              <a:defRPr/>
            </a:pPr>
            <a:endParaRPr lang="en-US" altLang="zh-TW" sz="2400" dirty="0">
              <a:solidFill>
                <a:srgbClr val="000000"/>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20000"/>
              </a:lnSpc>
              <a:spcBef>
                <a:spcPts val="1000"/>
              </a:spcBef>
              <a:spcAft>
                <a:spcPts val="0"/>
              </a:spcAft>
              <a:buClr>
                <a:srgbClr val="000000"/>
              </a:buClr>
              <a:buSzPct val="75000"/>
              <a:buNone/>
              <a:tabLst/>
              <a:defRPr/>
            </a:pPr>
            <a:endParaRPr lang="en-US" altLang="zh-TW" sz="2400" dirty="0">
              <a:solidFill>
                <a:srgbClr val="000000"/>
              </a:solidFill>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20000"/>
              </a:lnSpc>
              <a:spcBef>
                <a:spcPts val="1000"/>
              </a:spcBef>
              <a:spcAft>
                <a:spcPts val="0"/>
              </a:spcAft>
              <a:buClr>
                <a:srgbClr val="000000"/>
              </a:buClr>
              <a:buSzPct val="75000"/>
              <a:buNone/>
              <a:tabLst/>
              <a:defRPr/>
            </a:pPr>
            <a:endParaRPr lang="zh-TW" altLang="zh-TW" sz="24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155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8616E35-7E79-843D-44C9-651DF15BCF79}"/>
              </a:ext>
            </a:extLst>
          </p:cNvPr>
          <p:cNvSpPr>
            <a:spLocks noGrp="1"/>
          </p:cNvSpPr>
          <p:nvPr>
            <p:ph type="sldNum" sz="quarter" idx="12"/>
          </p:nvPr>
        </p:nvSpPr>
        <p:spPr/>
        <p:txBody>
          <a:bodyPr/>
          <a:lstStyle/>
          <a:p>
            <a:fld id="{4BA915EE-10CB-4CF1-8569-6154455DA573}" type="slidenum">
              <a:rPr lang="en-US" smtClean="0"/>
              <a:t>39</a:t>
            </a:fld>
            <a:endParaRPr lang="en-US"/>
          </a:p>
        </p:txBody>
      </p:sp>
      <p:sp>
        <p:nvSpPr>
          <p:cNvPr id="4" name="文字版面配置區 3">
            <a:extLst>
              <a:ext uri="{FF2B5EF4-FFF2-40B4-BE49-F238E27FC236}">
                <a16:creationId xmlns:a16="http://schemas.microsoft.com/office/drawing/2014/main" id="{FD4DE4DC-1C12-9987-FC0A-C8D99565CDED}"/>
              </a:ext>
            </a:extLst>
          </p:cNvPr>
          <p:cNvSpPr>
            <a:spLocks noGrp="1"/>
          </p:cNvSpPr>
          <p:nvPr>
            <p:ph type="body" idx="14"/>
          </p:nvPr>
        </p:nvSpPr>
        <p:spPr/>
        <p:txBody>
          <a:bodyPr/>
          <a:lstStyle/>
          <a:p>
            <a:endParaRPr lang="zh-TW" altLang="en-US"/>
          </a:p>
        </p:txBody>
      </p:sp>
      <p:pic>
        <p:nvPicPr>
          <p:cNvPr id="1030" name="Picture 6" descr="咖啡杯图片素材_免费咖啡杯PNG设计图片大全_图精灵">
            <a:extLst>
              <a:ext uri="{FF2B5EF4-FFF2-40B4-BE49-F238E27FC236}">
                <a16:creationId xmlns:a16="http://schemas.microsoft.com/office/drawing/2014/main" id="{EE7BD53D-D90A-7F13-85B8-1224514645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5742" y="3307741"/>
            <a:ext cx="3371458" cy="2563521"/>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AAC19E6-A454-3AB0-5501-872CA509B945}"/>
              </a:ext>
            </a:extLst>
          </p:cNvPr>
          <p:cNvSpPr txBox="1"/>
          <p:nvPr/>
        </p:nvSpPr>
        <p:spPr>
          <a:xfrm>
            <a:off x="4043680" y="1976782"/>
            <a:ext cx="4389120" cy="923330"/>
          </a:xfrm>
          <a:prstGeom prst="rect">
            <a:avLst/>
          </a:prstGeom>
          <a:noFill/>
        </p:spPr>
        <p:txBody>
          <a:bodyPr wrap="square" rtlCol="0">
            <a:spAutoFit/>
          </a:bodyPr>
          <a:lstStyle/>
          <a:p>
            <a:r>
              <a:rPr lang="zh-TW" altLang="en-US" sz="5400" b="1" dirty="0">
                <a:solidFill>
                  <a:srgbClr val="CC3300"/>
                </a:solidFill>
                <a:latin typeface="標楷體" panose="03000509000000000000" pitchFamily="65" charset="-120"/>
                <a:ea typeface="標楷體" panose="03000509000000000000" pitchFamily="65" charset="-120"/>
              </a:rPr>
              <a:t>中 場 休 息</a:t>
            </a:r>
          </a:p>
        </p:txBody>
      </p:sp>
    </p:spTree>
    <p:extLst>
      <p:ext uri="{BB962C8B-B14F-4D97-AF65-F5344CB8AC3E}">
        <p14:creationId xmlns:p14="http://schemas.microsoft.com/office/powerpoint/2010/main" val="275079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675" b="1" i="0" u="none" strike="noStrike" kern="1200" cap="none" spc="75"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675" b="1" i="0" u="none" strike="noStrike" kern="1200" cap="none" spc="75" normalizeH="0" baseline="0" noProof="0">
              <a:ln>
                <a:noFill/>
              </a:ln>
              <a:solidFill>
                <a:srgbClr val="000000"/>
              </a:solidFill>
              <a:effectLst/>
              <a:uLnTx/>
              <a:uFillTx/>
              <a:latin typeface="Calibri"/>
              <a:ea typeface="微軟正黑體"/>
              <a:cs typeface="+mn-cs"/>
            </a:endParaRPr>
          </a:p>
        </p:txBody>
      </p:sp>
      <p:sp>
        <p:nvSpPr>
          <p:cNvPr id="3" name="內容版面配置區 2"/>
          <p:cNvSpPr txBox="1">
            <a:spLocks/>
          </p:cNvSpPr>
          <p:nvPr/>
        </p:nvSpPr>
        <p:spPr>
          <a:xfrm>
            <a:off x="729702" y="1266438"/>
            <a:ext cx="10732596" cy="2098682"/>
          </a:xfrm>
          <a:prstGeom prst="rect">
            <a:avLst/>
          </a:prstGeom>
        </p:spPr>
        <p:txBody>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120000"/>
              </a:lnSpc>
              <a:spcBef>
                <a:spcPts val="500"/>
              </a:spcBef>
              <a:spcAft>
                <a:spcPts val="0"/>
              </a:spcAft>
              <a:buClrTx/>
              <a:buSzPct val="75000"/>
              <a:tabLst/>
              <a:defRPr/>
            </a:pP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營造</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透明、公正、效率</a:t>
            </a: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的資本市場</a:t>
            </a:r>
            <a:endParaRPr kumimoji="0" lang="en-US"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R="0" lvl="1" algn="l" defTabSz="914400" rtl="0" eaLnBrk="1" fontAlgn="auto" latinLnBrk="0" hangingPunct="1">
              <a:lnSpc>
                <a:spcPct val="120000"/>
              </a:lnSpc>
              <a:spcBef>
                <a:spcPts val="500"/>
              </a:spcBef>
              <a:spcAft>
                <a:spcPts val="0"/>
              </a:spcAft>
              <a:buClrTx/>
              <a:buSzPct val="75000"/>
              <a:tabLst/>
              <a:defRPr/>
            </a:pPr>
            <a:r>
              <a:rPr kumimoji="0" lang="zh-TW" altLang="en-US"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與</a:t>
            </a:r>
            <a:r>
              <a:rPr kumimoji="0" lang="zh-TW" altLang="en-US"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國際接軌</a:t>
            </a:r>
            <a:r>
              <a:rPr kumimoji="0" lang="zh-TW" altLang="en-US"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並</a:t>
            </a: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強化資本市場之</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國際競爭力</a:t>
            </a:r>
            <a:endPar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a:p>
            <a:pPr marR="0" lvl="1" algn="l" defTabSz="914400" rtl="0" eaLnBrk="1" fontAlgn="auto" latinLnBrk="0" hangingPunct="1">
              <a:lnSpc>
                <a:spcPct val="120000"/>
              </a:lnSpc>
              <a:spcBef>
                <a:spcPts val="500"/>
              </a:spcBef>
              <a:spcAft>
                <a:spcPts val="0"/>
              </a:spcAft>
              <a:buClrTx/>
              <a:buSzPct val="75000"/>
              <a:tabLst/>
              <a:defRPr/>
            </a:pP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提升證券商</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服務效能</a:t>
            </a:r>
            <a:r>
              <a:rPr kumimoji="0" lang="zh-TW" altLang="en-US"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及</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資金運用效率</a:t>
            </a:r>
            <a:endPar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a:p>
            <a:pPr marR="0" lvl="1" algn="l" defTabSz="914400" rtl="0" eaLnBrk="1" fontAlgn="auto" latinLnBrk="0" hangingPunct="1">
              <a:lnSpc>
                <a:spcPct val="120000"/>
              </a:lnSpc>
              <a:spcBef>
                <a:spcPts val="500"/>
              </a:spcBef>
              <a:spcAft>
                <a:spcPts val="0"/>
              </a:spcAft>
              <a:buClrTx/>
              <a:buSzPct val="75000"/>
              <a:tabLst/>
              <a:defRPr/>
            </a:pPr>
            <a:r>
              <a:rPr kumimoji="0" lang="zh-TW" altLang="zh-TW" sz="24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滿足投資人</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多樣化交易需求</a:t>
            </a:r>
            <a:r>
              <a:rPr kumimoji="0" lang="zh-TW" altLang="en-US"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多元化資金運用</a:t>
            </a:r>
            <a:endParaRPr kumimoji="0" lang="en-US" altLang="zh-TW"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endParaRPr kumimoji="0" lang="en-US" altLang="zh-TW"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0"/>
              </a:spcBef>
              <a:spcAft>
                <a:spcPts val="0"/>
              </a:spcAft>
              <a:buClr>
                <a:srgbClr val="000000"/>
              </a:buClr>
              <a:buSzPct val="75000"/>
              <a:buFont typeface="Arial" panose="020B0604020202020204" pitchFamily="34" charset="0"/>
              <a:buNone/>
              <a:tabLst/>
              <a:defRPr/>
            </a:pPr>
            <a:r>
              <a:rPr kumimoji="0" lang="zh-TW" altLang="en-US"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   </a:t>
            </a:r>
            <a:endParaRPr kumimoji="0" lang="zh-TW" altLang="zh-TW" sz="1800" b="0" i="0" u="none" strike="noStrike" kern="1200" cap="none" spc="0" normalizeH="0" baseline="0" noProof="0" dirty="0">
              <a:ln>
                <a:noFill/>
              </a:ln>
              <a:solidFill>
                <a:srgbClr val="0070C0"/>
              </a:solidFill>
              <a:effectLst/>
              <a:uLnTx/>
              <a:uFillTx/>
              <a:latin typeface="微軟正黑體 Light" panose="020B0304030504040204" pitchFamily="34" charset="-120"/>
              <a:ea typeface="微軟正黑體 Light" panose="020B0304030504040204" pitchFamily="34" charset="-120"/>
              <a:cs typeface="+mn-cs"/>
            </a:endParaRPr>
          </a:p>
        </p:txBody>
      </p:sp>
      <p:graphicFrame>
        <p:nvGraphicFramePr>
          <p:cNvPr id="4" name="資料庫圖表 3">
            <a:extLst>
              <a:ext uri="{FF2B5EF4-FFF2-40B4-BE49-F238E27FC236}">
                <a16:creationId xmlns:a16="http://schemas.microsoft.com/office/drawing/2014/main" id="{30454620-16ED-435C-7134-447C1F7C0133}"/>
              </a:ext>
            </a:extLst>
          </p:cNvPr>
          <p:cNvGraphicFramePr/>
          <p:nvPr>
            <p:extLst>
              <p:ext uri="{D42A27DB-BD31-4B8C-83A1-F6EECF244321}">
                <p14:modId xmlns:p14="http://schemas.microsoft.com/office/powerpoint/2010/main" val="1990650690"/>
              </p:ext>
            </p:extLst>
          </p:nvPr>
        </p:nvGraphicFramePr>
        <p:xfrm>
          <a:off x="906585" y="3365120"/>
          <a:ext cx="8128000" cy="2418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文字版面配置區 3"/>
          <p:cNvSpPr txBox="1">
            <a:spLocks/>
          </p:cNvSpPr>
          <p:nvPr/>
        </p:nvSpPr>
        <p:spPr>
          <a:xfrm>
            <a:off x="1524001" y="223594"/>
            <a:ext cx="9146795" cy="836799"/>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000" b="1" dirty="0">
                <a:solidFill>
                  <a:srgbClr val="0587BB"/>
                </a:solidFill>
                <a:latin typeface="標楷體" panose="03000509000000000000" pitchFamily="65" charset="-120"/>
                <a:ea typeface="標楷體" panose="03000509000000000000" pitchFamily="65" charset="-120"/>
                <a:cs typeface="+mj-cs"/>
              </a:rPr>
              <a:t>壹、制度介紹  </a:t>
            </a:r>
            <a:r>
              <a:rPr lang="zh-TW" altLang="en-US" sz="4000" b="1" dirty="0">
                <a:solidFill>
                  <a:srgbClr val="E7E6E6">
                    <a:lumMod val="25000"/>
                  </a:srgbClr>
                </a:solidFill>
                <a:latin typeface="標楷體" panose="03000509000000000000" pitchFamily="65" charset="-120"/>
                <a:ea typeface="標楷體" panose="03000509000000000000" pitchFamily="65" charset="-120"/>
                <a:cs typeface="+mj-cs"/>
              </a:rPr>
              <a:t>推動緣起</a:t>
            </a:r>
            <a:endParaRPr lang="zh-TW" altLang="en-US" sz="1400" b="1" dirty="0"/>
          </a:p>
        </p:txBody>
      </p:sp>
      <p:sp>
        <p:nvSpPr>
          <p:cNvPr id="5" name="矩形 4"/>
          <p:cNvSpPr/>
          <p:nvPr/>
        </p:nvSpPr>
        <p:spPr>
          <a:xfrm>
            <a:off x="7200442" y="5386552"/>
            <a:ext cx="6096000" cy="923330"/>
          </a:xfrm>
          <a:prstGeom prst="rect">
            <a:avLst/>
          </a:prstGeom>
        </p:spPr>
        <p:txBody>
          <a:bodyPr>
            <a:spAutoFit/>
          </a:bodyPr>
          <a:lstStyle/>
          <a:p>
            <a:pPr marL="342900" indent="-342900">
              <a:buFont typeface="+mj-lt"/>
              <a:buAutoNum type="arabicPeriod"/>
            </a:pPr>
            <a:r>
              <a:rPr lang="zh-TW" altLang="en-US" dirty="0"/>
              <a:t>發展利基型款項借貸業務。</a:t>
            </a:r>
          </a:p>
          <a:p>
            <a:pPr marL="342900" indent="-342900">
              <a:buFont typeface="+mj-lt"/>
              <a:buAutoNum type="arabicPeriod"/>
            </a:pPr>
            <a:r>
              <a:rPr lang="zh-TW" altLang="en-US" dirty="0"/>
              <a:t>明確定位目標客群與訂定合理定價策略。</a:t>
            </a:r>
          </a:p>
          <a:p>
            <a:pPr marL="342900" indent="-342900">
              <a:buFont typeface="+mj-lt"/>
              <a:buAutoNum type="arabicPeriod"/>
            </a:pPr>
            <a:r>
              <a:rPr lang="zh-TW" altLang="en-US" dirty="0"/>
              <a:t>擔保品運用及管理方式。</a:t>
            </a:r>
          </a:p>
        </p:txBody>
      </p:sp>
    </p:spTree>
    <p:extLst>
      <p:ext uri="{BB962C8B-B14F-4D97-AF65-F5344CB8AC3E}">
        <p14:creationId xmlns:p14="http://schemas.microsoft.com/office/powerpoint/2010/main" val="880254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9" name="Freeform 26"/>
          <p:cNvSpPr>
            <a:spLocks noEditPoints="1"/>
          </p:cNvSpPr>
          <p:nvPr/>
        </p:nvSpPr>
        <p:spPr bwMode="auto">
          <a:xfrm>
            <a:off x="1579601" y="1260531"/>
            <a:ext cx="583307" cy="575147"/>
          </a:xfrm>
          <a:custGeom>
            <a:avLst/>
            <a:gdLst>
              <a:gd name="T0" fmla="*/ 0 w 13998"/>
              <a:gd name="T1" fmla="*/ 0 h 13998"/>
              <a:gd name="T2" fmla="*/ 10837 w 13998"/>
              <a:gd name="T3" fmla="*/ 10837 h 13998"/>
              <a:gd name="T4" fmla="*/ 10837 w 13998"/>
              <a:gd name="T5" fmla="*/ 4064 h 13998"/>
              <a:gd name="T6" fmla="*/ 9934 w 13998"/>
              <a:gd name="T7" fmla="*/ 12192 h 13998"/>
              <a:gd name="T8" fmla="*/ 9483 w 13998"/>
              <a:gd name="T9" fmla="*/ 12644 h 13998"/>
              <a:gd name="T10" fmla="*/ 9483 w 13998"/>
              <a:gd name="T11" fmla="*/ 13095 h 13998"/>
              <a:gd name="T12" fmla="*/ 9031 w 13998"/>
              <a:gd name="T13" fmla="*/ 12644 h 13998"/>
              <a:gd name="T14" fmla="*/ 903 w 13998"/>
              <a:gd name="T15" fmla="*/ 12644 h 13998"/>
              <a:gd name="T16" fmla="*/ 9031 w 13998"/>
              <a:gd name="T17" fmla="*/ 3161 h 13998"/>
              <a:gd name="T18" fmla="*/ 9483 w 13998"/>
              <a:gd name="T19" fmla="*/ 2709 h 13998"/>
              <a:gd name="T20" fmla="*/ 9483 w 13998"/>
              <a:gd name="T21" fmla="*/ 3161 h 13998"/>
              <a:gd name="T22" fmla="*/ 9934 w 13998"/>
              <a:gd name="T23" fmla="*/ 1806 h 13998"/>
              <a:gd name="T24" fmla="*/ 5870 w 13998"/>
              <a:gd name="T25" fmla="*/ 1806 h 13998"/>
              <a:gd name="T26" fmla="*/ 9934 w 13998"/>
              <a:gd name="T27" fmla="*/ 1355 h 13998"/>
              <a:gd name="T28" fmla="*/ 8354 w 13998"/>
              <a:gd name="T29" fmla="*/ 4967 h 13998"/>
              <a:gd name="T30" fmla="*/ 10837 w 13998"/>
              <a:gd name="T31" fmla="*/ 7451 h 13998"/>
              <a:gd name="T32" fmla="*/ 6322 w 13998"/>
              <a:gd name="T33" fmla="*/ 7451 h 13998"/>
              <a:gd name="T34" fmla="*/ 8354 w 13998"/>
              <a:gd name="T35" fmla="*/ 9483 h 13998"/>
              <a:gd name="T36" fmla="*/ 11515 w 13998"/>
              <a:gd name="T37" fmla="*/ 9483 h 13998"/>
              <a:gd name="T38" fmla="*/ 13095 w 13998"/>
              <a:gd name="T39" fmla="*/ 8354 h 13998"/>
              <a:gd name="T40" fmla="*/ 11515 w 13998"/>
              <a:gd name="T41" fmla="*/ 5419 h 13998"/>
              <a:gd name="T42" fmla="*/ 13095 w 13998"/>
              <a:gd name="T43" fmla="*/ 6548 h 13998"/>
              <a:gd name="T44" fmla="*/ 4064 w 13998"/>
              <a:gd name="T45" fmla="*/ 9483 h 13998"/>
              <a:gd name="T46" fmla="*/ 3612 w 13998"/>
              <a:gd name="T47" fmla="*/ 9934 h 13998"/>
              <a:gd name="T48" fmla="*/ 4064 w 13998"/>
              <a:gd name="T49" fmla="*/ 9483 h 13998"/>
              <a:gd name="T50" fmla="*/ 4064 w 13998"/>
              <a:gd name="T51" fmla="*/ 6548 h 13998"/>
              <a:gd name="T52" fmla="*/ 5193 w 13998"/>
              <a:gd name="T53" fmla="*/ 4967 h 13998"/>
              <a:gd name="T54" fmla="*/ 8128 w 13998"/>
              <a:gd name="T55" fmla="*/ 6999 h 13998"/>
              <a:gd name="T56" fmla="*/ 9031 w 13998"/>
              <a:gd name="T57" fmla="*/ 6999 h 13998"/>
              <a:gd name="T58" fmla="*/ 8128 w 13998"/>
              <a:gd name="T59" fmla="*/ 5870 h 13998"/>
              <a:gd name="T60" fmla="*/ 8354 w 13998"/>
              <a:gd name="T61" fmla="*/ 7677 h 13998"/>
              <a:gd name="T62" fmla="*/ 8128 w 13998"/>
              <a:gd name="T63" fmla="*/ 7902 h 13998"/>
              <a:gd name="T64" fmla="*/ 8128 w 13998"/>
              <a:gd name="T65" fmla="*/ 9031 h 13998"/>
              <a:gd name="T66" fmla="*/ 9031 w 13998"/>
              <a:gd name="T67" fmla="*/ 7902 h 13998"/>
              <a:gd name="T68" fmla="*/ 452 w 13998"/>
              <a:gd name="T69" fmla="*/ 13547 h 13998"/>
              <a:gd name="T70" fmla="*/ 10386 w 13998"/>
              <a:gd name="T71" fmla="*/ 4064 h 13998"/>
              <a:gd name="T72" fmla="*/ 903 w 13998"/>
              <a:gd name="T73" fmla="*/ 903 h 13998"/>
              <a:gd name="T74" fmla="*/ 2709 w 13998"/>
              <a:gd name="T75" fmla="*/ 10837 h 13998"/>
              <a:gd name="T76" fmla="*/ 4967 w 13998"/>
              <a:gd name="T77" fmla="*/ 1355 h 13998"/>
              <a:gd name="T78" fmla="*/ 2709 w 13998"/>
              <a:gd name="T79" fmla="*/ 4516 h 13998"/>
              <a:gd name="T80" fmla="*/ 4967 w 13998"/>
              <a:gd name="T81" fmla="*/ 1355 h 13998"/>
              <a:gd name="T82" fmla="*/ 3161 w 13998"/>
              <a:gd name="T83" fmla="*/ 4516 h 1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98" h="13998">
                <a:moveTo>
                  <a:pt x="10837" y="4064"/>
                </a:moveTo>
                <a:lnTo>
                  <a:pt x="10837" y="0"/>
                </a:lnTo>
                <a:lnTo>
                  <a:pt x="0" y="0"/>
                </a:lnTo>
                <a:lnTo>
                  <a:pt x="0" y="13998"/>
                </a:lnTo>
                <a:lnTo>
                  <a:pt x="10837" y="13998"/>
                </a:lnTo>
                <a:lnTo>
                  <a:pt x="10837" y="10837"/>
                </a:lnTo>
                <a:lnTo>
                  <a:pt x="13998" y="10837"/>
                </a:lnTo>
                <a:lnTo>
                  <a:pt x="13998" y="4064"/>
                </a:lnTo>
                <a:lnTo>
                  <a:pt x="10837" y="4064"/>
                </a:lnTo>
                <a:close/>
                <a:moveTo>
                  <a:pt x="903" y="11741"/>
                </a:moveTo>
                <a:lnTo>
                  <a:pt x="9934" y="11741"/>
                </a:lnTo>
                <a:lnTo>
                  <a:pt x="9934" y="12192"/>
                </a:lnTo>
                <a:lnTo>
                  <a:pt x="903" y="12192"/>
                </a:lnTo>
                <a:lnTo>
                  <a:pt x="903" y="11741"/>
                </a:lnTo>
                <a:close/>
                <a:moveTo>
                  <a:pt x="9483" y="12644"/>
                </a:moveTo>
                <a:lnTo>
                  <a:pt x="9934" y="12644"/>
                </a:lnTo>
                <a:lnTo>
                  <a:pt x="9934" y="13095"/>
                </a:lnTo>
                <a:lnTo>
                  <a:pt x="9483" y="13095"/>
                </a:lnTo>
                <a:lnTo>
                  <a:pt x="9483" y="12644"/>
                </a:lnTo>
                <a:close/>
                <a:moveTo>
                  <a:pt x="903" y="12644"/>
                </a:moveTo>
                <a:lnTo>
                  <a:pt x="9031" y="12644"/>
                </a:lnTo>
                <a:lnTo>
                  <a:pt x="9031" y="13095"/>
                </a:lnTo>
                <a:lnTo>
                  <a:pt x="903" y="13095"/>
                </a:lnTo>
                <a:lnTo>
                  <a:pt x="903" y="12644"/>
                </a:lnTo>
                <a:close/>
                <a:moveTo>
                  <a:pt x="5870" y="2709"/>
                </a:moveTo>
                <a:lnTo>
                  <a:pt x="9031" y="2709"/>
                </a:lnTo>
                <a:lnTo>
                  <a:pt x="9031" y="3161"/>
                </a:lnTo>
                <a:lnTo>
                  <a:pt x="5870" y="3161"/>
                </a:lnTo>
                <a:lnTo>
                  <a:pt x="5870" y="2709"/>
                </a:lnTo>
                <a:close/>
                <a:moveTo>
                  <a:pt x="9483" y="2709"/>
                </a:moveTo>
                <a:lnTo>
                  <a:pt x="9934" y="2709"/>
                </a:lnTo>
                <a:lnTo>
                  <a:pt x="9934" y="3161"/>
                </a:lnTo>
                <a:lnTo>
                  <a:pt x="9483" y="3161"/>
                </a:lnTo>
                <a:lnTo>
                  <a:pt x="9483" y="2709"/>
                </a:lnTo>
                <a:close/>
                <a:moveTo>
                  <a:pt x="5870" y="1806"/>
                </a:moveTo>
                <a:lnTo>
                  <a:pt x="9934" y="1806"/>
                </a:lnTo>
                <a:lnTo>
                  <a:pt x="9934" y="2258"/>
                </a:lnTo>
                <a:lnTo>
                  <a:pt x="5870" y="2258"/>
                </a:lnTo>
                <a:lnTo>
                  <a:pt x="5870" y="1806"/>
                </a:lnTo>
                <a:close/>
                <a:moveTo>
                  <a:pt x="5870" y="903"/>
                </a:moveTo>
                <a:lnTo>
                  <a:pt x="9934" y="903"/>
                </a:lnTo>
                <a:lnTo>
                  <a:pt x="9934" y="1355"/>
                </a:lnTo>
                <a:lnTo>
                  <a:pt x="5870" y="1355"/>
                </a:lnTo>
                <a:lnTo>
                  <a:pt x="5870" y="903"/>
                </a:lnTo>
                <a:close/>
                <a:moveTo>
                  <a:pt x="8354" y="4967"/>
                </a:moveTo>
                <a:cubicBezTo>
                  <a:pt x="6985" y="4967"/>
                  <a:pt x="5870" y="6081"/>
                  <a:pt x="5870" y="7451"/>
                </a:cubicBezTo>
                <a:cubicBezTo>
                  <a:pt x="5870" y="8820"/>
                  <a:pt x="6985" y="9934"/>
                  <a:pt x="8354" y="9934"/>
                </a:cubicBezTo>
                <a:cubicBezTo>
                  <a:pt x="9723" y="9934"/>
                  <a:pt x="10837" y="8820"/>
                  <a:pt x="10837" y="7451"/>
                </a:cubicBezTo>
                <a:cubicBezTo>
                  <a:pt x="10837" y="6081"/>
                  <a:pt x="9723" y="4967"/>
                  <a:pt x="8354" y="4967"/>
                </a:cubicBezTo>
                <a:close/>
                <a:moveTo>
                  <a:pt x="8354" y="9483"/>
                </a:moveTo>
                <a:cubicBezTo>
                  <a:pt x="7233" y="9483"/>
                  <a:pt x="6322" y="8571"/>
                  <a:pt x="6322" y="7451"/>
                </a:cubicBezTo>
                <a:cubicBezTo>
                  <a:pt x="6322" y="6330"/>
                  <a:pt x="7233" y="5419"/>
                  <a:pt x="8354" y="5419"/>
                </a:cubicBezTo>
                <a:cubicBezTo>
                  <a:pt x="9474" y="5419"/>
                  <a:pt x="10386" y="6330"/>
                  <a:pt x="10386" y="7451"/>
                </a:cubicBezTo>
                <a:cubicBezTo>
                  <a:pt x="10386" y="8571"/>
                  <a:pt x="9474" y="9483"/>
                  <a:pt x="8354" y="9483"/>
                </a:cubicBezTo>
                <a:close/>
                <a:moveTo>
                  <a:pt x="12644" y="8354"/>
                </a:moveTo>
                <a:lnTo>
                  <a:pt x="12644" y="9483"/>
                </a:lnTo>
                <a:lnTo>
                  <a:pt x="11515" y="9483"/>
                </a:lnTo>
                <a:lnTo>
                  <a:pt x="11515" y="9934"/>
                </a:lnTo>
                <a:lnTo>
                  <a:pt x="13095" y="9934"/>
                </a:lnTo>
                <a:lnTo>
                  <a:pt x="13095" y="8354"/>
                </a:lnTo>
                <a:lnTo>
                  <a:pt x="12644" y="8354"/>
                </a:lnTo>
                <a:close/>
                <a:moveTo>
                  <a:pt x="11515" y="4967"/>
                </a:moveTo>
                <a:lnTo>
                  <a:pt x="11515" y="5419"/>
                </a:lnTo>
                <a:lnTo>
                  <a:pt x="12644" y="5419"/>
                </a:lnTo>
                <a:lnTo>
                  <a:pt x="12644" y="6548"/>
                </a:lnTo>
                <a:lnTo>
                  <a:pt x="13095" y="6548"/>
                </a:lnTo>
                <a:lnTo>
                  <a:pt x="13095" y="4967"/>
                </a:lnTo>
                <a:lnTo>
                  <a:pt x="11515" y="4967"/>
                </a:lnTo>
                <a:close/>
                <a:moveTo>
                  <a:pt x="4064" y="9483"/>
                </a:moveTo>
                <a:lnTo>
                  <a:pt x="4064" y="8354"/>
                </a:lnTo>
                <a:lnTo>
                  <a:pt x="3612" y="8354"/>
                </a:lnTo>
                <a:lnTo>
                  <a:pt x="3612" y="9934"/>
                </a:lnTo>
                <a:lnTo>
                  <a:pt x="5193" y="9934"/>
                </a:lnTo>
                <a:lnTo>
                  <a:pt x="5193" y="9483"/>
                </a:lnTo>
                <a:lnTo>
                  <a:pt x="4064" y="9483"/>
                </a:lnTo>
                <a:close/>
                <a:moveTo>
                  <a:pt x="3612" y="4967"/>
                </a:moveTo>
                <a:lnTo>
                  <a:pt x="3612" y="6548"/>
                </a:lnTo>
                <a:lnTo>
                  <a:pt x="4064" y="6548"/>
                </a:lnTo>
                <a:lnTo>
                  <a:pt x="4064" y="5419"/>
                </a:lnTo>
                <a:lnTo>
                  <a:pt x="5193" y="5419"/>
                </a:lnTo>
                <a:lnTo>
                  <a:pt x="5193" y="4967"/>
                </a:lnTo>
                <a:lnTo>
                  <a:pt x="3612" y="4967"/>
                </a:lnTo>
                <a:close/>
                <a:moveTo>
                  <a:pt x="8354" y="7225"/>
                </a:moveTo>
                <a:cubicBezTo>
                  <a:pt x="8229" y="7225"/>
                  <a:pt x="8128" y="7124"/>
                  <a:pt x="8128" y="6999"/>
                </a:cubicBezTo>
                <a:cubicBezTo>
                  <a:pt x="8128" y="6875"/>
                  <a:pt x="8229" y="6773"/>
                  <a:pt x="8354" y="6773"/>
                </a:cubicBezTo>
                <a:cubicBezTo>
                  <a:pt x="8478" y="6773"/>
                  <a:pt x="8580" y="6875"/>
                  <a:pt x="8580" y="6999"/>
                </a:cubicBezTo>
                <a:lnTo>
                  <a:pt x="9031" y="6999"/>
                </a:lnTo>
                <a:cubicBezTo>
                  <a:pt x="9031" y="6705"/>
                  <a:pt x="8842" y="6457"/>
                  <a:pt x="8580" y="6363"/>
                </a:cubicBezTo>
                <a:lnTo>
                  <a:pt x="8580" y="5870"/>
                </a:lnTo>
                <a:lnTo>
                  <a:pt x="8128" y="5870"/>
                </a:lnTo>
                <a:lnTo>
                  <a:pt x="8128" y="6363"/>
                </a:lnTo>
                <a:cubicBezTo>
                  <a:pt x="7866" y="6457"/>
                  <a:pt x="7677" y="6705"/>
                  <a:pt x="7677" y="6999"/>
                </a:cubicBezTo>
                <a:cubicBezTo>
                  <a:pt x="7677" y="7373"/>
                  <a:pt x="7980" y="7677"/>
                  <a:pt x="8354" y="7677"/>
                </a:cubicBezTo>
                <a:cubicBezTo>
                  <a:pt x="8478" y="7677"/>
                  <a:pt x="8580" y="7778"/>
                  <a:pt x="8580" y="7902"/>
                </a:cubicBezTo>
                <a:cubicBezTo>
                  <a:pt x="8580" y="8027"/>
                  <a:pt x="8478" y="8128"/>
                  <a:pt x="8354" y="8128"/>
                </a:cubicBezTo>
                <a:cubicBezTo>
                  <a:pt x="8229" y="8128"/>
                  <a:pt x="8128" y="8027"/>
                  <a:pt x="8128" y="7902"/>
                </a:cubicBezTo>
                <a:lnTo>
                  <a:pt x="7677" y="7902"/>
                </a:lnTo>
                <a:cubicBezTo>
                  <a:pt x="7677" y="8196"/>
                  <a:pt x="7866" y="8445"/>
                  <a:pt x="8128" y="8538"/>
                </a:cubicBezTo>
                <a:lnTo>
                  <a:pt x="8128" y="9031"/>
                </a:lnTo>
                <a:lnTo>
                  <a:pt x="8580" y="9031"/>
                </a:lnTo>
                <a:lnTo>
                  <a:pt x="8580" y="8538"/>
                </a:lnTo>
                <a:cubicBezTo>
                  <a:pt x="8842" y="8445"/>
                  <a:pt x="9031" y="8196"/>
                  <a:pt x="9031" y="7902"/>
                </a:cubicBezTo>
                <a:cubicBezTo>
                  <a:pt x="9031" y="7529"/>
                  <a:pt x="8727" y="7225"/>
                  <a:pt x="8354" y="7225"/>
                </a:cubicBezTo>
                <a:close/>
                <a:moveTo>
                  <a:pt x="10386" y="13547"/>
                </a:moveTo>
                <a:lnTo>
                  <a:pt x="452" y="13547"/>
                </a:lnTo>
                <a:lnTo>
                  <a:pt x="452" y="452"/>
                </a:lnTo>
                <a:lnTo>
                  <a:pt x="10386" y="452"/>
                </a:lnTo>
                <a:lnTo>
                  <a:pt x="10386" y="4064"/>
                </a:lnTo>
                <a:lnTo>
                  <a:pt x="5419" y="4064"/>
                </a:lnTo>
                <a:lnTo>
                  <a:pt x="5419" y="903"/>
                </a:lnTo>
                <a:lnTo>
                  <a:pt x="903" y="903"/>
                </a:lnTo>
                <a:lnTo>
                  <a:pt x="903" y="4967"/>
                </a:lnTo>
                <a:lnTo>
                  <a:pt x="2709" y="4967"/>
                </a:lnTo>
                <a:lnTo>
                  <a:pt x="2709" y="10837"/>
                </a:lnTo>
                <a:lnTo>
                  <a:pt x="10386" y="10837"/>
                </a:lnTo>
                <a:lnTo>
                  <a:pt x="10386" y="13547"/>
                </a:lnTo>
                <a:close/>
                <a:moveTo>
                  <a:pt x="4967" y="1355"/>
                </a:moveTo>
                <a:lnTo>
                  <a:pt x="4967" y="4064"/>
                </a:lnTo>
                <a:lnTo>
                  <a:pt x="2709" y="4064"/>
                </a:lnTo>
                <a:lnTo>
                  <a:pt x="2709" y="4516"/>
                </a:lnTo>
                <a:lnTo>
                  <a:pt x="1355" y="4516"/>
                </a:lnTo>
                <a:lnTo>
                  <a:pt x="1355" y="1355"/>
                </a:lnTo>
                <a:lnTo>
                  <a:pt x="4967" y="1355"/>
                </a:lnTo>
                <a:close/>
                <a:moveTo>
                  <a:pt x="13547" y="10386"/>
                </a:moveTo>
                <a:lnTo>
                  <a:pt x="3161" y="10386"/>
                </a:lnTo>
                <a:lnTo>
                  <a:pt x="3161" y="4516"/>
                </a:lnTo>
                <a:lnTo>
                  <a:pt x="13547" y="4516"/>
                </a:lnTo>
                <a:lnTo>
                  <a:pt x="13547" y="1038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oldman Sans"/>
              <a:ea typeface="微軟正黑體 Light"/>
              <a:cs typeface="+mn-cs"/>
            </a:endParaRPr>
          </a:p>
        </p:txBody>
      </p:sp>
      <p:sp>
        <p:nvSpPr>
          <p:cNvPr id="10" name="Title 1">
            <a:extLst>
              <a:ext uri="{FF2B5EF4-FFF2-40B4-BE49-F238E27FC236}">
                <a16:creationId xmlns:a16="http://schemas.microsoft.com/office/drawing/2014/main" id="{0AC196E3-7844-41C1-AAD2-9135B94526E2}"/>
              </a:ext>
            </a:extLst>
          </p:cNvPr>
          <p:cNvSpPr txBox="1">
            <a:spLocks/>
          </p:cNvSpPr>
          <p:nvPr/>
        </p:nvSpPr>
        <p:spPr>
          <a:xfrm>
            <a:off x="2643218" y="1241664"/>
            <a:ext cx="4239110" cy="7905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800" b="1" i="0" u="none" strike="noStrike" kern="1200" cap="none" spc="0" normalizeH="0" baseline="0" noProof="0" dirty="0">
                <a:ln>
                  <a:noFill/>
                </a:ln>
                <a:solidFill>
                  <a:prstClr val="black"/>
                </a:solidFill>
                <a:effectLst/>
                <a:uLnTx/>
                <a:uFillTx/>
                <a:latin typeface="微軟正黑體 Light"/>
                <a:ea typeface="微軟正黑體 Light"/>
                <a:cs typeface="+mn-cs"/>
              </a:rPr>
              <a:t>有價證券借貸</a:t>
            </a:r>
            <a:endParaRPr kumimoji="0" lang="en-US" sz="4800" b="1" i="0" u="none" strike="noStrike" kern="1200" cap="none" spc="0" normalizeH="0" baseline="0" noProof="0" dirty="0">
              <a:ln>
                <a:noFill/>
              </a:ln>
              <a:solidFill>
                <a:prstClr val="black"/>
              </a:solidFill>
              <a:effectLst/>
              <a:uLnTx/>
              <a:uFillTx/>
              <a:latin typeface="微軟正黑體 Light"/>
              <a:ea typeface="微軟正黑體 Light"/>
              <a:cs typeface="+mn-cs"/>
            </a:endParaRPr>
          </a:p>
        </p:txBody>
      </p:sp>
      <p:sp>
        <p:nvSpPr>
          <p:cNvPr id="11" name="Title 1">
            <a:extLst>
              <a:ext uri="{FF2B5EF4-FFF2-40B4-BE49-F238E27FC236}">
                <a16:creationId xmlns:a16="http://schemas.microsoft.com/office/drawing/2014/main" id="{0AC196E3-7844-41C1-AAD2-9135B94526E2}"/>
              </a:ext>
            </a:extLst>
          </p:cNvPr>
          <p:cNvSpPr txBox="1">
            <a:spLocks/>
          </p:cNvSpPr>
          <p:nvPr/>
        </p:nvSpPr>
        <p:spPr>
          <a:xfrm>
            <a:off x="7223883" y="1152816"/>
            <a:ext cx="4428309" cy="79057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5400" b="1" i="0" u="none" strike="noStrike" kern="1200" cap="none" spc="0" normalizeH="0" baseline="0" noProof="0" dirty="0">
                <a:ln>
                  <a:noFill/>
                </a:ln>
                <a:solidFill>
                  <a:srgbClr val="004F8A"/>
                </a:solidFill>
                <a:effectLst/>
                <a:uLnTx/>
                <a:uFillTx/>
                <a:latin typeface="微軟正黑體 Light"/>
                <a:ea typeface="微軟正黑體 Light"/>
                <a:cs typeface="+mn-cs"/>
              </a:rPr>
              <a:t>向出借方借券</a:t>
            </a:r>
            <a:endParaRPr kumimoji="0" lang="en-US" sz="5400" b="1" i="0" u="none" strike="noStrike" kern="1200" cap="none" spc="0" normalizeH="0" baseline="0" noProof="0" dirty="0">
              <a:ln>
                <a:noFill/>
              </a:ln>
              <a:solidFill>
                <a:srgbClr val="004F8A"/>
              </a:solidFill>
              <a:effectLst/>
              <a:uLnTx/>
              <a:uFillTx/>
              <a:latin typeface="微軟正黑體 Light"/>
              <a:ea typeface="微軟正黑體 Light"/>
              <a:cs typeface="+mn-cs"/>
            </a:endParaRPr>
          </a:p>
        </p:txBody>
      </p:sp>
      <p:sp>
        <p:nvSpPr>
          <p:cNvPr id="12" name="Rectangle 40">
            <a:extLst>
              <a:ext uri="{FF2B5EF4-FFF2-40B4-BE49-F238E27FC236}">
                <a16:creationId xmlns:a16="http://schemas.microsoft.com/office/drawing/2014/main" id="{4A480C14-15C3-466E-9CD4-B73E83A9DCD5}"/>
              </a:ext>
            </a:extLst>
          </p:cNvPr>
          <p:cNvSpPr/>
          <p:nvPr/>
        </p:nvSpPr>
        <p:spPr>
          <a:xfrm>
            <a:off x="129545" y="2185166"/>
            <a:ext cx="11792551" cy="23513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srgbClr val="0070C0"/>
              </a:solidFill>
              <a:effectLst/>
              <a:uLnTx/>
              <a:uFillTx/>
              <a:latin typeface="Goldman Sans"/>
              <a:ea typeface="微軟正黑體 Light"/>
              <a:cs typeface="+mn-cs"/>
            </a:endParaRPr>
          </a:p>
        </p:txBody>
      </p:sp>
      <p:sp>
        <p:nvSpPr>
          <p:cNvPr id="14" name="Title 1">
            <a:extLst>
              <a:ext uri="{FF2B5EF4-FFF2-40B4-BE49-F238E27FC236}">
                <a16:creationId xmlns:a16="http://schemas.microsoft.com/office/drawing/2014/main" id="{0AC196E3-7844-41C1-AAD2-9135B94526E2}"/>
              </a:ext>
            </a:extLst>
          </p:cNvPr>
          <p:cNvSpPr txBox="1">
            <a:spLocks noGrp="1"/>
          </p:cNvSpPr>
          <p:nvPr>
            <p:ph idx="1"/>
          </p:nvPr>
        </p:nvSpPr>
        <p:spPr>
          <a:xfrm>
            <a:off x="963125" y="2861108"/>
            <a:ext cx="11144250" cy="2550258"/>
          </a:xfrm>
          <a:prstGeom prst="rect">
            <a:avLst/>
          </a:prstGeom>
        </p:spPr>
        <p:txBody>
          <a:bodyPr anchor="ct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Light"/>
                <a:ea typeface="微軟正黑體 Light"/>
                <a:cs typeface="+mn-cs"/>
              </a:rPr>
              <a:t>具有法人身分可參與  →  </a:t>
            </a:r>
            <a:r>
              <a:rPr kumimoji="0" lang="zh-TW" altLang="en-US" sz="4000" b="1" i="0" u="none" strike="noStrike" kern="1200" cap="none" spc="0" normalizeH="0" baseline="0" noProof="0" dirty="0">
                <a:ln>
                  <a:noFill/>
                </a:ln>
                <a:solidFill>
                  <a:prstClr val="white"/>
                </a:solidFill>
                <a:effectLst/>
                <a:uLnTx/>
                <a:uFillTx/>
                <a:latin typeface="微軟正黑體"/>
                <a:ea typeface="微軟正黑體"/>
                <a:cs typeface="+mn-cs"/>
              </a:rPr>
              <a:t>證交所借券系統</a:t>
            </a:r>
            <a:endParaRPr kumimoji="0" lang="en-US" altLang="zh-TW" sz="4000" b="1" i="0" u="none" strike="noStrike" kern="1200" cap="none" spc="0" normalizeH="0" baseline="0" noProof="0" dirty="0">
              <a:ln>
                <a:noFill/>
              </a:ln>
              <a:solidFill>
                <a:prstClr val="white"/>
              </a:solidFill>
              <a:effectLst/>
              <a:uLnTx/>
              <a:uFillTx/>
              <a:latin typeface="微軟正黑體"/>
              <a:ea typeface="微軟正黑體"/>
              <a:cs typeface="+mn-cs"/>
            </a:endParaRPr>
          </a:p>
        </p:txBody>
      </p:sp>
      <p:sp>
        <p:nvSpPr>
          <p:cNvPr id="15" name="Rectangle 40">
            <a:extLst>
              <a:ext uri="{FF2B5EF4-FFF2-40B4-BE49-F238E27FC236}">
                <a16:creationId xmlns:a16="http://schemas.microsoft.com/office/drawing/2014/main" id="{4A480C14-15C3-466E-9CD4-B73E83A9DCD5}"/>
              </a:ext>
            </a:extLst>
          </p:cNvPr>
          <p:cNvSpPr/>
          <p:nvPr/>
        </p:nvSpPr>
        <p:spPr>
          <a:xfrm>
            <a:off x="1315426" y="3015762"/>
            <a:ext cx="10881364" cy="2646484"/>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TW" sz="3600" b="1" i="0" u="none" strike="noStrike" kern="1200" cap="none" spc="0" normalizeH="0" baseline="0" noProof="0" dirty="0">
              <a:ln>
                <a:noFill/>
              </a:ln>
              <a:solidFill>
                <a:prstClr val="white"/>
              </a:solidFill>
              <a:effectLst/>
              <a:uLnTx/>
              <a:uFillTx/>
              <a:latin typeface="微軟正黑體 Light" panose="020B0304030504040204" pitchFamily="34" charset="-120"/>
              <a:ea typeface="微軟正黑體 Light" panose="020B0304030504040204" pitchFamily="34" charset="-120"/>
              <a:cs typeface="+mn-cs"/>
            </a:endParaRPr>
          </a:p>
        </p:txBody>
      </p:sp>
      <p:sp>
        <p:nvSpPr>
          <p:cNvPr id="13" name="Title 1">
            <a:extLst>
              <a:ext uri="{FF2B5EF4-FFF2-40B4-BE49-F238E27FC236}">
                <a16:creationId xmlns:a16="http://schemas.microsoft.com/office/drawing/2014/main" id="{0AC196E3-7844-41C1-AAD2-9135B94526E2}"/>
              </a:ext>
            </a:extLst>
          </p:cNvPr>
          <p:cNvSpPr txBox="1">
            <a:spLocks/>
          </p:cNvSpPr>
          <p:nvPr/>
        </p:nvSpPr>
        <p:spPr>
          <a:xfrm>
            <a:off x="1731011" y="3983689"/>
            <a:ext cx="9211246" cy="848195"/>
          </a:xfrm>
          <a:prstGeom prst="rect">
            <a:avLst/>
          </a:prstGeom>
        </p:spPr>
        <p:txBody>
          <a:bodyPr anchor="ctr"/>
          <a:lstStyle/>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US" altLang="zh-TW" sz="4000" b="1" i="0" u="none" strike="noStrike" kern="1200" cap="none" spc="0" normalizeH="0" baseline="0" noProof="0" dirty="0">
              <a:ln>
                <a:noFill/>
              </a:ln>
              <a:solidFill>
                <a:prstClr val="white"/>
              </a:solidFill>
              <a:effectLst/>
              <a:uLnTx/>
              <a:uFillTx/>
              <a:latin typeface="微軟正黑體"/>
              <a:ea typeface="微軟正黑體"/>
              <a:cs typeface="+mn-cs"/>
            </a:endParaRPr>
          </a:p>
        </p:txBody>
      </p:sp>
      <p:sp>
        <p:nvSpPr>
          <p:cNvPr id="16" name="Title 1">
            <a:extLst>
              <a:ext uri="{FF2B5EF4-FFF2-40B4-BE49-F238E27FC236}">
                <a16:creationId xmlns:a16="http://schemas.microsoft.com/office/drawing/2014/main" id="{0AC196E3-7844-41C1-AAD2-9135B94526E2}"/>
              </a:ext>
            </a:extLst>
          </p:cNvPr>
          <p:cNvSpPr txBox="1">
            <a:spLocks/>
          </p:cNvSpPr>
          <p:nvPr/>
        </p:nvSpPr>
        <p:spPr>
          <a:xfrm>
            <a:off x="1315426" y="4136237"/>
            <a:ext cx="9969758" cy="925641"/>
          </a:xfrm>
          <a:prstGeom prst="rect">
            <a:avLst/>
          </a:prstGeom>
        </p:spPr>
        <p:txBody>
          <a:bodyPr anchor="ct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Light"/>
                <a:ea typeface="微軟正黑體 Light"/>
                <a:cs typeface="+mn-cs"/>
              </a:rPr>
              <a:t>自然人法人皆可參與  →  </a:t>
            </a:r>
            <a:r>
              <a:rPr kumimoji="0" lang="zh-TW" altLang="en-US" sz="4000" b="1" i="0" u="none" strike="noStrike" kern="1200" cap="none" spc="0" normalizeH="0" baseline="0" noProof="0" dirty="0">
                <a:ln>
                  <a:noFill/>
                </a:ln>
                <a:solidFill>
                  <a:prstClr val="white"/>
                </a:solidFill>
                <a:effectLst/>
                <a:uLnTx/>
                <a:uFillTx/>
                <a:latin typeface="微軟正黑體"/>
                <a:ea typeface="微軟正黑體"/>
                <a:cs typeface="+mn-cs"/>
              </a:rPr>
              <a:t>證券商有價證券借貸</a:t>
            </a:r>
            <a:endParaRPr kumimoji="0" lang="en-US" altLang="zh-TW" sz="4000" b="1" i="0" u="none" strike="noStrike" kern="1200" cap="none" spc="0" normalizeH="0" baseline="0" noProof="0" dirty="0">
              <a:ln>
                <a:noFill/>
              </a:ln>
              <a:solidFill>
                <a:prstClr val="white"/>
              </a:solidFill>
              <a:effectLst/>
              <a:uLnTx/>
              <a:uFillTx/>
              <a:latin typeface="微軟正黑體"/>
              <a:ea typeface="微軟正黑體"/>
              <a:cs typeface="+mn-cs"/>
            </a:endParaRPr>
          </a:p>
        </p:txBody>
      </p:sp>
      <p:sp>
        <p:nvSpPr>
          <p:cNvPr id="17" name="Title 1">
            <a:extLst>
              <a:ext uri="{FF2B5EF4-FFF2-40B4-BE49-F238E27FC236}">
                <a16:creationId xmlns:a16="http://schemas.microsoft.com/office/drawing/2014/main" id="{0AC196E3-7844-41C1-AAD2-9135B94526E2}"/>
              </a:ext>
            </a:extLst>
          </p:cNvPr>
          <p:cNvSpPr txBox="1">
            <a:spLocks/>
          </p:cNvSpPr>
          <p:nvPr/>
        </p:nvSpPr>
        <p:spPr>
          <a:xfrm>
            <a:off x="1315426" y="3362651"/>
            <a:ext cx="9211246" cy="848195"/>
          </a:xfrm>
          <a:prstGeom prst="rect">
            <a:avLst/>
          </a:prstGeom>
        </p:spPr>
        <p:txBody>
          <a:bodyPr anchor="ct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Light"/>
                <a:ea typeface="微軟正黑體 Light"/>
                <a:cs typeface="+mn-cs"/>
              </a:rPr>
              <a:t>具有法人身分可參與  →  </a:t>
            </a:r>
            <a:r>
              <a:rPr kumimoji="0" lang="zh-TW" altLang="en-US" sz="4000" b="1" i="0" u="none" strike="noStrike" kern="1200" cap="none" spc="0" normalizeH="0" baseline="0" noProof="0" dirty="0">
                <a:ln>
                  <a:noFill/>
                </a:ln>
                <a:solidFill>
                  <a:prstClr val="white"/>
                </a:solidFill>
                <a:effectLst/>
                <a:uLnTx/>
                <a:uFillTx/>
                <a:latin typeface="微軟正黑體"/>
                <a:ea typeface="微軟正黑體"/>
                <a:cs typeface="+mn-cs"/>
              </a:rPr>
              <a:t>證交所借券系統</a:t>
            </a:r>
            <a:endParaRPr kumimoji="0" lang="en-US" altLang="zh-TW" sz="4000" b="1" i="0" u="none" strike="noStrike" kern="1200" cap="none" spc="0" normalizeH="0" baseline="0" noProof="0" dirty="0">
              <a:ln>
                <a:noFill/>
              </a:ln>
              <a:solidFill>
                <a:prstClr val="white"/>
              </a:solidFill>
              <a:effectLst/>
              <a:uLnTx/>
              <a:uFillTx/>
              <a:latin typeface="微軟正黑體"/>
              <a:ea typeface="微軟正黑體"/>
              <a:cs typeface="+mn-cs"/>
            </a:endParaRPr>
          </a:p>
        </p:txBody>
      </p:sp>
    </p:spTree>
    <p:extLst>
      <p:ext uri="{BB962C8B-B14F-4D97-AF65-F5344CB8AC3E}">
        <p14:creationId xmlns:p14="http://schemas.microsoft.com/office/powerpoint/2010/main" val="283330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500"/>
                            </p:stCondLst>
                            <p:childTnLst>
                              <p:par>
                                <p:cTn id="18" presetID="22" presetClass="entr" presetSubtype="2"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2000"/>
                                        <p:tgtEl>
                                          <p:spTgt spid="15"/>
                                        </p:tgtEl>
                                      </p:cBhvr>
                                    </p:animEffect>
                                  </p:childTnLst>
                                </p:cTn>
                              </p:par>
                            </p:childTnLst>
                          </p:cTn>
                        </p:par>
                        <p:par>
                          <p:cTn id="21" fill="hold">
                            <p:stCondLst>
                              <p:cond delay="4000"/>
                            </p:stCondLst>
                            <p:childTnLst>
                              <p:par>
                                <p:cTn id="22" presetID="22" presetClass="entr" presetSubtype="1" fill="hold" grpId="0" nodeType="afterEffect" nodePh="1">
                                  <p:stCondLst>
                                    <p:cond delay="0"/>
                                  </p:stCondLst>
                                  <p:endCondLst>
                                    <p:cond evt="begin" delay="0">
                                      <p:tn val="22"/>
                                    </p:cond>
                                  </p:end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4500"/>
                            </p:stCondLst>
                            <p:childTnLst>
                              <p:par>
                                <p:cTn id="26" presetID="22" presetClass="entr" presetSubtype="1"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5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P spid="15" grpId="0" animBg="1"/>
      <p:bldP spid="13"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概念介紹</a:t>
            </a:r>
          </a:p>
        </p:txBody>
      </p:sp>
      <p:sp>
        <p:nvSpPr>
          <p:cNvPr id="6" name="Rectangle 2">
            <a:extLst>
              <a:ext uri="{FF2B5EF4-FFF2-40B4-BE49-F238E27FC236}">
                <a16:creationId xmlns:a16="http://schemas.microsoft.com/office/drawing/2014/main" id="{2E0DB104-DB4C-4F2D-827A-C1425E383AB8}"/>
              </a:ext>
            </a:extLst>
          </p:cNvPr>
          <p:cNvSpPr/>
          <p:nvPr/>
        </p:nvSpPr>
        <p:spPr>
          <a:xfrm>
            <a:off x="1" y="1726251"/>
            <a:ext cx="3116062" cy="4417107"/>
          </a:xfrm>
          <a:prstGeom prst="rect">
            <a:avLst/>
          </a:prstGeom>
          <a:solidFill>
            <a:srgbClr val="004F8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7" name="Rectangle 17">
            <a:extLst>
              <a:ext uri="{FF2B5EF4-FFF2-40B4-BE49-F238E27FC236}">
                <a16:creationId xmlns:a16="http://schemas.microsoft.com/office/drawing/2014/main" id="{D73073EC-BFD8-4AFA-84F5-EAE5E08627C1}"/>
              </a:ext>
            </a:extLst>
          </p:cNvPr>
          <p:cNvSpPr/>
          <p:nvPr/>
        </p:nvSpPr>
        <p:spPr>
          <a:xfrm>
            <a:off x="3120002" y="1738653"/>
            <a:ext cx="952499" cy="4404705"/>
          </a:xfrm>
          <a:prstGeom prst="rect">
            <a:avLst/>
          </a:prstGeom>
          <a:pattFill prst="ltUpDiag">
            <a:fgClr>
              <a:srgbClr val="004F8A"/>
            </a:fgClr>
            <a:bgClr>
              <a:sysClr val="window" lastClr="FFFFFF"/>
            </a:bgClr>
          </a:patt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8" name="Rectangle 7">
            <a:extLst>
              <a:ext uri="{FF2B5EF4-FFF2-40B4-BE49-F238E27FC236}">
                <a16:creationId xmlns:a16="http://schemas.microsoft.com/office/drawing/2014/main" id="{690F7CF6-CAD6-400B-9525-359FEA3A39DC}"/>
              </a:ext>
            </a:extLst>
          </p:cNvPr>
          <p:cNvSpPr/>
          <p:nvPr/>
        </p:nvSpPr>
        <p:spPr>
          <a:xfrm>
            <a:off x="3120001" y="2256223"/>
            <a:ext cx="8420969" cy="3357161"/>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9" name="Subtitle 2">
            <a:extLst>
              <a:ext uri="{FF2B5EF4-FFF2-40B4-BE49-F238E27FC236}">
                <a16:creationId xmlns:a16="http://schemas.microsoft.com/office/drawing/2014/main" id="{3059851C-AA67-4E3D-A7CE-2CD57CEBD111}"/>
              </a:ext>
            </a:extLst>
          </p:cNvPr>
          <p:cNvSpPr txBox="1">
            <a:spLocks/>
          </p:cNvSpPr>
          <p:nvPr/>
        </p:nvSpPr>
        <p:spPr>
          <a:xfrm>
            <a:off x="3458510" y="2538534"/>
            <a:ext cx="7614868" cy="2731706"/>
          </a:xfrm>
          <a:prstGeom prst="rect">
            <a:avLst/>
          </a:prstGeom>
        </p:spPr>
        <p:txBody>
          <a:bodyPr vert="horz" lIns="0" tIns="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出借人為賺取</a:t>
            </a:r>
            <a:r>
              <a:rPr kumimoji="0" lang="zh-TW" altLang="en-US" sz="2800" b="1" i="1" u="none" strike="noStrike" kern="1200" cap="none" spc="0" normalizeH="0" baseline="0" noProof="0" dirty="0">
                <a:ln>
                  <a:noFill/>
                </a:ln>
                <a:solidFill>
                  <a:srgbClr val="FF4B4B"/>
                </a:solidFill>
                <a:effectLst/>
                <a:uLnTx/>
                <a:uFillTx/>
                <a:latin typeface="Calibri"/>
                <a:ea typeface="微軟正黑體"/>
                <a:cs typeface="+mn-cs"/>
              </a:rPr>
              <a:t>出借收入</a:t>
            </a:r>
            <a:r>
              <a:rPr kumimoji="0" lang="zh-TW" altLang="en-US"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a:t>
            </a:r>
            <a:endParaRPr kumimoji="0" lang="en-US" altLang="zh-TW"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同意將有價證券出借予借券人，並收取擔保品，</a:t>
            </a:r>
            <a:endParaRPr kumimoji="0" lang="en-US" altLang="zh-TW"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zh-TW" altLang="en-US"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依約定由借券人以</a:t>
            </a:r>
            <a:r>
              <a:rPr kumimoji="0" lang="zh-TW" altLang="en-US" sz="2800" b="1" i="1" u="none" strike="noStrike" kern="1200" cap="none" spc="0" normalizeH="0" baseline="0" noProof="0" dirty="0">
                <a:ln>
                  <a:noFill/>
                </a:ln>
                <a:solidFill>
                  <a:srgbClr val="FF4B4B"/>
                </a:solidFill>
                <a:effectLst/>
                <a:uLnTx/>
                <a:uFillTx/>
                <a:latin typeface="Calibri"/>
                <a:ea typeface="微軟正黑體"/>
                <a:cs typeface="+mn-cs"/>
              </a:rPr>
              <a:t>同種類、同數量</a:t>
            </a:r>
            <a:r>
              <a:rPr kumimoji="0" lang="zh-TW" altLang="en-US" sz="2800" b="1" i="1"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有價證券返還出借人之行為。</a:t>
            </a:r>
          </a:p>
        </p:txBody>
      </p:sp>
      <p:grpSp>
        <p:nvGrpSpPr>
          <p:cNvPr id="10" name="Group 12">
            <a:extLst>
              <a:ext uri="{FF2B5EF4-FFF2-40B4-BE49-F238E27FC236}">
                <a16:creationId xmlns:a16="http://schemas.microsoft.com/office/drawing/2014/main" id="{A821250C-9EA2-4279-A6A2-8AD737E43CCC}"/>
              </a:ext>
            </a:extLst>
          </p:cNvPr>
          <p:cNvGrpSpPr/>
          <p:nvPr/>
        </p:nvGrpSpPr>
        <p:grpSpPr>
          <a:xfrm>
            <a:off x="918721" y="3092734"/>
            <a:ext cx="1249771" cy="1140844"/>
            <a:chOff x="1168401" y="3632201"/>
            <a:chExt cx="346075" cy="315913"/>
          </a:xfrm>
        </p:grpSpPr>
        <p:sp>
          <p:nvSpPr>
            <p:cNvPr id="11" name="Freeform 124">
              <a:extLst>
                <a:ext uri="{FF2B5EF4-FFF2-40B4-BE49-F238E27FC236}">
                  <a16:creationId xmlns:a16="http://schemas.microsoft.com/office/drawing/2014/main" id="{F088CF93-2631-4F2F-9783-8AA60E833974}"/>
                </a:ext>
              </a:extLst>
            </p:cNvPr>
            <p:cNvSpPr>
              <a:spLocks/>
            </p:cNvSpPr>
            <p:nvPr/>
          </p:nvSpPr>
          <p:spPr bwMode="auto">
            <a:xfrm flipH="1">
              <a:off x="1168401" y="3632201"/>
              <a:ext cx="346075" cy="315913"/>
            </a:xfrm>
            <a:custGeom>
              <a:avLst/>
              <a:gdLst>
                <a:gd name="T0" fmla="*/ 92 w 92"/>
                <a:gd name="T1" fmla="*/ 37 h 84"/>
                <a:gd name="T2" fmla="*/ 46 w 92"/>
                <a:gd name="T3" fmla="*/ 75 h 84"/>
                <a:gd name="T4" fmla="*/ 30 w 92"/>
                <a:gd name="T5" fmla="*/ 72 h 84"/>
                <a:gd name="T6" fmla="*/ 3 w 92"/>
                <a:gd name="T7" fmla="*/ 84 h 84"/>
                <a:gd name="T8" fmla="*/ 14 w 92"/>
                <a:gd name="T9" fmla="*/ 64 h 84"/>
                <a:gd name="T10" fmla="*/ 0 w 92"/>
                <a:gd name="T11" fmla="*/ 37 h 84"/>
                <a:gd name="T12" fmla="*/ 46 w 92"/>
                <a:gd name="T13" fmla="*/ 0 h 84"/>
                <a:gd name="T14" fmla="*/ 92 w 92"/>
                <a:gd name="T15" fmla="*/ 3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92" y="37"/>
                  </a:moveTo>
                  <a:cubicBezTo>
                    <a:pt x="92" y="58"/>
                    <a:pt x="71" y="75"/>
                    <a:pt x="46" y="75"/>
                  </a:cubicBezTo>
                  <a:cubicBezTo>
                    <a:pt x="40" y="75"/>
                    <a:pt x="35" y="74"/>
                    <a:pt x="30" y="72"/>
                  </a:cubicBezTo>
                  <a:cubicBezTo>
                    <a:pt x="3" y="84"/>
                    <a:pt x="3" y="84"/>
                    <a:pt x="3" y="84"/>
                  </a:cubicBezTo>
                  <a:cubicBezTo>
                    <a:pt x="14" y="64"/>
                    <a:pt x="14" y="64"/>
                    <a:pt x="14" y="64"/>
                  </a:cubicBezTo>
                  <a:cubicBezTo>
                    <a:pt x="5" y="57"/>
                    <a:pt x="0" y="48"/>
                    <a:pt x="0" y="37"/>
                  </a:cubicBezTo>
                  <a:cubicBezTo>
                    <a:pt x="0" y="16"/>
                    <a:pt x="21" y="0"/>
                    <a:pt x="46" y="0"/>
                  </a:cubicBezTo>
                  <a:cubicBezTo>
                    <a:pt x="71" y="0"/>
                    <a:pt x="92" y="16"/>
                    <a:pt x="92" y="37"/>
                  </a:cubicBezTo>
                  <a:close/>
                </a:path>
              </a:pathLst>
            </a:custGeom>
            <a:noFill/>
            <a:ln w="3175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 name="Freeform 125">
              <a:extLst>
                <a:ext uri="{FF2B5EF4-FFF2-40B4-BE49-F238E27FC236}">
                  <a16:creationId xmlns:a16="http://schemas.microsoft.com/office/drawing/2014/main" id="{3120D163-2618-4AC2-8B87-3D4FBD8E0739}"/>
                </a:ext>
              </a:extLst>
            </p:cNvPr>
            <p:cNvSpPr>
              <a:spLocks/>
            </p:cNvSpPr>
            <p:nvPr/>
          </p:nvSpPr>
          <p:spPr bwMode="auto">
            <a:xfrm>
              <a:off x="1317626" y="3736976"/>
              <a:ext cx="30163" cy="90488"/>
            </a:xfrm>
            <a:custGeom>
              <a:avLst/>
              <a:gdLst>
                <a:gd name="T0" fmla="*/ 19 w 19"/>
                <a:gd name="T1" fmla="*/ 57 h 57"/>
                <a:gd name="T2" fmla="*/ 19 w 19"/>
                <a:gd name="T3" fmla="*/ 0 h 57"/>
                <a:gd name="T4" fmla="*/ 0 w 19"/>
                <a:gd name="T5" fmla="*/ 0 h 57"/>
              </a:gdLst>
              <a:ahLst/>
              <a:cxnLst>
                <a:cxn ang="0">
                  <a:pos x="T0" y="T1"/>
                </a:cxn>
                <a:cxn ang="0">
                  <a:pos x="T2" y="T3"/>
                </a:cxn>
                <a:cxn ang="0">
                  <a:pos x="T4" y="T5"/>
                </a:cxn>
              </a:cxnLst>
              <a:rect l="0" t="0" r="r" b="b"/>
              <a:pathLst>
                <a:path w="19" h="57">
                  <a:moveTo>
                    <a:pt x="19" y="57"/>
                  </a:moveTo>
                  <a:lnTo>
                    <a:pt x="19" y="0"/>
                  </a:lnTo>
                  <a:lnTo>
                    <a:pt x="0" y="0"/>
                  </a:lnTo>
                </a:path>
              </a:pathLst>
            </a:custGeom>
            <a:noFill/>
            <a:ln w="31750" cap="rnd">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 name="Line 126">
              <a:extLst>
                <a:ext uri="{FF2B5EF4-FFF2-40B4-BE49-F238E27FC236}">
                  <a16:creationId xmlns:a16="http://schemas.microsoft.com/office/drawing/2014/main" id="{50AB083F-6B69-40E3-AE58-A4523DC93C1C}"/>
                </a:ext>
              </a:extLst>
            </p:cNvPr>
            <p:cNvSpPr>
              <a:spLocks noChangeShapeType="1"/>
            </p:cNvSpPr>
            <p:nvPr/>
          </p:nvSpPr>
          <p:spPr bwMode="auto">
            <a:xfrm>
              <a:off x="1317626" y="3827463"/>
              <a:ext cx="60325" cy="0"/>
            </a:xfrm>
            <a:prstGeom prst="line">
              <a:avLst/>
            </a:prstGeom>
            <a:noFill/>
            <a:ln w="31750" cap="rnd">
              <a:solidFill>
                <a:sysClr val="window" lastClr="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 name="Freeform 127">
              <a:extLst>
                <a:ext uri="{FF2B5EF4-FFF2-40B4-BE49-F238E27FC236}">
                  <a16:creationId xmlns:a16="http://schemas.microsoft.com/office/drawing/2014/main" id="{97781CD6-EE4D-4669-86F0-502ABAA84E58}"/>
                </a:ext>
              </a:extLst>
            </p:cNvPr>
            <p:cNvSpPr>
              <a:spLocks/>
            </p:cNvSpPr>
            <p:nvPr/>
          </p:nvSpPr>
          <p:spPr bwMode="auto">
            <a:xfrm>
              <a:off x="1333501" y="3684588"/>
              <a:ext cx="14288" cy="14288"/>
            </a:xfrm>
            <a:custGeom>
              <a:avLst/>
              <a:gdLst>
                <a:gd name="T0" fmla="*/ 4 w 4"/>
                <a:gd name="T1" fmla="*/ 2 h 4"/>
                <a:gd name="T2" fmla="*/ 2 w 4"/>
                <a:gd name="T3" fmla="*/ 4 h 4"/>
                <a:gd name="T4" fmla="*/ 2 w 4"/>
                <a:gd name="T5" fmla="*/ 4 h 4"/>
                <a:gd name="T6" fmla="*/ 0 w 4"/>
                <a:gd name="T7" fmla="*/ 2 h 4"/>
                <a:gd name="T8" fmla="*/ 0 w 4"/>
                <a:gd name="T9" fmla="*/ 2 h 4"/>
                <a:gd name="T10" fmla="*/ 2 w 4"/>
                <a:gd name="T11" fmla="*/ 0 h 4"/>
                <a:gd name="T12" fmla="*/ 2 w 4"/>
                <a:gd name="T13" fmla="*/ 0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cubicBezTo>
                    <a:pt x="4" y="3"/>
                    <a:pt x="3" y="4"/>
                    <a:pt x="2" y="4"/>
                  </a:cubicBezTo>
                  <a:cubicBezTo>
                    <a:pt x="2" y="4"/>
                    <a:pt x="2" y="4"/>
                    <a:pt x="2" y="4"/>
                  </a:cubicBezTo>
                  <a:cubicBezTo>
                    <a:pt x="1" y="4"/>
                    <a:pt x="0" y="3"/>
                    <a:pt x="0" y="2"/>
                  </a:cubicBezTo>
                  <a:cubicBezTo>
                    <a:pt x="0" y="2"/>
                    <a:pt x="0" y="2"/>
                    <a:pt x="0" y="2"/>
                  </a:cubicBezTo>
                  <a:cubicBezTo>
                    <a:pt x="0" y="1"/>
                    <a:pt x="1" y="0"/>
                    <a:pt x="2" y="0"/>
                  </a:cubicBezTo>
                  <a:cubicBezTo>
                    <a:pt x="2" y="0"/>
                    <a:pt x="2" y="0"/>
                    <a:pt x="2" y="0"/>
                  </a:cubicBezTo>
                  <a:cubicBezTo>
                    <a:pt x="3" y="0"/>
                    <a:pt x="4" y="1"/>
                    <a:pt x="4" y="2"/>
                  </a:cubicBezTo>
                  <a:close/>
                </a:path>
              </a:pathLst>
            </a:custGeom>
            <a:noFill/>
            <a:ln w="31750" cap="flat">
              <a:solidFill>
                <a:sysClr val="window" lastClr="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a typeface="微軟正黑體"/>
                <a:cs typeface="+mn-cs"/>
              </a:endParaRPr>
            </a:p>
          </p:txBody>
        </p:sp>
      </p:grpSp>
    </p:spTree>
    <p:extLst>
      <p:ext uri="{BB962C8B-B14F-4D97-AF65-F5344CB8AC3E}">
        <p14:creationId xmlns:p14="http://schemas.microsoft.com/office/powerpoint/2010/main" val="4243549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3151" y="1131400"/>
            <a:ext cx="11144213" cy="4943818"/>
          </a:xfrm>
        </p:spPr>
        <p:txBody>
          <a:bodyPr/>
          <a:lstStyle/>
          <a:p>
            <a:pPr marL="0" indent="0">
              <a:buNone/>
            </a:pPr>
            <a:r>
              <a:rPr lang="zh-TW" altLang="en-US" sz="4000" b="1" dirty="0">
                <a:solidFill>
                  <a:srgbClr val="004F8A"/>
                </a:solidFill>
                <a:latin typeface="微軟正黑體" panose="020B0604030504040204" pitchFamily="34" charset="-120"/>
                <a:ea typeface="微軟正黑體" panose="020B0604030504040204" pitchFamily="34" charset="-120"/>
              </a:rPr>
              <a:t>           </a:t>
            </a:r>
            <a:endParaRPr lang="en-US" altLang="zh-TW" sz="4000" b="1" dirty="0">
              <a:solidFill>
                <a:srgbClr val="004F8A"/>
              </a:solidFill>
              <a:latin typeface="微軟正黑體" panose="020B0604030504040204" pitchFamily="34" charset="-120"/>
              <a:ea typeface="微軟正黑體" panose="020B0604030504040204" pitchFamily="34" charset="-120"/>
            </a:endParaRPr>
          </a:p>
          <a:p>
            <a:endParaRPr lang="zh-TW" altLang="en-US" dirty="0"/>
          </a:p>
        </p:txBody>
      </p:sp>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版面配置區 3"/>
          <p:cNvSpPr>
            <a:spLocks noGrp="1"/>
          </p:cNvSpPr>
          <p:nvPr>
            <p:ph type="body" idx="14"/>
          </p:nvPr>
        </p:nvSpPr>
        <p:spPr>
          <a:xfrm>
            <a:off x="926122" y="153412"/>
            <a:ext cx="10214919" cy="836799"/>
          </a:xfrm>
        </p:spPr>
        <p:txBody>
          <a:bodyPr/>
          <a:lstStyle/>
          <a:p>
            <a:r>
              <a:rPr lang="zh-TW" altLang="en-US" dirty="0"/>
              <a:t>概念介紹</a:t>
            </a:r>
          </a:p>
        </p:txBody>
      </p:sp>
      <p:sp>
        <p:nvSpPr>
          <p:cNvPr id="6" name="Content Placeholder 7"/>
          <p:cNvSpPr txBox="1">
            <a:spLocks/>
          </p:cNvSpPr>
          <p:nvPr/>
        </p:nvSpPr>
        <p:spPr>
          <a:xfrm>
            <a:off x="8438110" y="1628865"/>
            <a:ext cx="2159426" cy="616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0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panose="020B0604030504040204" pitchFamily="34" charset="-120"/>
                <a:cs typeface="+mn-cs"/>
              </a:rPr>
              <a:t>借券人</a:t>
            </a:r>
            <a:endParaRPr kumimoji="0" lang="en-US" altLang="zh-TW" sz="40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panose="020B0604030504040204" pitchFamily="34" charset="-120"/>
              <a:cs typeface="+mn-cs"/>
            </a:endParaRPr>
          </a:p>
        </p:txBody>
      </p:sp>
      <p:sp>
        <p:nvSpPr>
          <p:cNvPr id="7" name="Content Placeholder 7"/>
          <p:cNvSpPr txBox="1">
            <a:spLocks/>
          </p:cNvSpPr>
          <p:nvPr/>
        </p:nvSpPr>
        <p:spPr>
          <a:xfrm>
            <a:off x="2253563" y="1601921"/>
            <a:ext cx="1821341" cy="6169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0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panose="020B0604030504040204" pitchFamily="34" charset="-120"/>
                <a:cs typeface="+mn-cs"/>
              </a:rPr>
              <a:t>出借人</a:t>
            </a:r>
            <a:endParaRPr kumimoji="0" lang="en-US" sz="40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panose="020B0604030504040204" pitchFamily="34" charset="-120"/>
              <a:cs typeface="+mn-cs"/>
            </a:endParaRPr>
          </a:p>
        </p:txBody>
      </p:sp>
      <p:sp>
        <p:nvSpPr>
          <p:cNvPr id="8" name="Content Placeholder 7"/>
          <p:cNvSpPr txBox="1">
            <a:spLocks/>
          </p:cNvSpPr>
          <p:nvPr/>
        </p:nvSpPr>
        <p:spPr>
          <a:xfrm>
            <a:off x="4462170" y="2278691"/>
            <a:ext cx="4125017" cy="6122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800" b="0"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Times New Roman"/>
              </a:rPr>
              <a:t>借貸標的 </a:t>
            </a:r>
            <a:r>
              <a:rPr kumimoji="0" lang="en-US" altLang="zh-TW" sz="2800" b="0"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Times New Roman"/>
              </a:rPr>
              <a:t>(</a:t>
            </a:r>
            <a:r>
              <a:rPr kumimoji="0" lang="zh-TW" altLang="en-US" sz="2800" b="0"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Times New Roman"/>
              </a:rPr>
              <a:t>還券時撥回</a:t>
            </a:r>
            <a:r>
              <a:rPr kumimoji="0" lang="en-US" altLang="zh-TW" sz="2800" b="0"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Times New Roman"/>
              </a:rPr>
              <a:t>)</a:t>
            </a:r>
            <a:endParaRPr kumimoji="0" lang="en-US" sz="2800" b="0" i="0" u="none" strike="noStrike" kern="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Times New Roman"/>
            </a:endParaRPr>
          </a:p>
        </p:txBody>
      </p:sp>
      <p:cxnSp>
        <p:nvCxnSpPr>
          <p:cNvPr id="10" name="直線單箭頭接點 9"/>
          <p:cNvCxnSpPr/>
          <p:nvPr/>
        </p:nvCxnSpPr>
        <p:spPr bwMode="auto">
          <a:xfrm>
            <a:off x="4987696" y="3185487"/>
            <a:ext cx="2415124" cy="0"/>
          </a:xfrm>
          <a:prstGeom prst="straightConnector1">
            <a:avLst/>
          </a:prstGeom>
          <a:noFill/>
          <a:ln w="57150" cap="flat" cmpd="sng" algn="ctr">
            <a:solidFill>
              <a:srgbClr val="FF5050"/>
            </a:solidFill>
            <a:prstDash val="dash"/>
            <a:round/>
            <a:headEnd type="none" w="med" len="med"/>
            <a:tailEnd type="triangle"/>
          </a:ln>
          <a:effectLst/>
        </p:spPr>
      </p:cxnSp>
      <p:sp>
        <p:nvSpPr>
          <p:cNvPr id="11" name="Content Placeholder 7"/>
          <p:cNvSpPr txBox="1">
            <a:spLocks/>
          </p:cNvSpPr>
          <p:nvPr/>
        </p:nvSpPr>
        <p:spPr>
          <a:xfrm>
            <a:off x="4393352" y="3534933"/>
            <a:ext cx="4381338" cy="3308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借券擔保品 </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還券時撥回</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rPr>
              <a:t>)</a:t>
            </a:r>
            <a:endParaRPr kumimoji="0" lang="en-US" sz="2800" b="0" i="0" u="none" strike="noStrike" kern="1200" cap="none" spc="0" normalizeH="0" baseline="0" noProof="0" dirty="0">
              <a:ln>
                <a:noFill/>
              </a:ln>
              <a:solidFill>
                <a:prstClr val="black">
                  <a:lumMod val="75000"/>
                  <a:lumOff val="25000"/>
                </a:prstClr>
              </a:solidFill>
              <a:effectLst/>
              <a:uLnTx/>
              <a:uFillTx/>
              <a:latin typeface="微軟正黑體" panose="020B0604030504040204" pitchFamily="34" charset="-120"/>
              <a:ea typeface="微軟正黑體" panose="020B0604030504040204" pitchFamily="34" charset="-120"/>
              <a:cs typeface="+mn-cs"/>
            </a:endParaRPr>
          </a:p>
        </p:txBody>
      </p:sp>
      <p:cxnSp>
        <p:nvCxnSpPr>
          <p:cNvPr id="12" name="直線單箭頭接點 11"/>
          <p:cNvCxnSpPr/>
          <p:nvPr/>
        </p:nvCxnSpPr>
        <p:spPr bwMode="auto">
          <a:xfrm flipH="1">
            <a:off x="3918125" y="4405483"/>
            <a:ext cx="2385821" cy="10008"/>
          </a:xfrm>
          <a:prstGeom prst="straightConnector1">
            <a:avLst/>
          </a:prstGeom>
          <a:noFill/>
          <a:ln w="57150" cap="flat" cmpd="sng" algn="ctr">
            <a:solidFill>
              <a:srgbClr val="08C81F"/>
            </a:solidFill>
            <a:prstDash val="dash"/>
            <a:round/>
            <a:headEnd type="none" w="med" len="med"/>
            <a:tailEnd type="triangle"/>
          </a:ln>
          <a:effectLst/>
        </p:spPr>
      </p:cxnSp>
      <p:pic>
        <p:nvPicPr>
          <p:cNvPr id="13" name="圖片 12" descr="💵 Banknote With &lt;strong&gt;Dollar&lt;/strong&gt; Sign Emoji"/>
          <p:cNvPicPr>
            <a:picLocks noChangeAspect="1"/>
          </p:cNvPicPr>
          <p:nvPr/>
        </p:nvPicPr>
        <p:blipFill>
          <a:blip r:embed="rId3" cstate="print">
            <a:extLst>
              <a:ext uri="{BEBA8EAE-BF5A-486C-A8C5-ECC9F3942E4B}">
                <a14:imgProps xmlns:a14="http://schemas.microsoft.com/office/drawing/2010/main">
                  <a14:imgLayer r:embed="rId4">
                    <a14:imgEffect>
                      <a14:backgroundRemoval t="20000" b="80833" l="5000" r="95000"/>
                    </a14:imgEffect>
                  </a14:imgLayer>
                </a14:imgProps>
              </a:ext>
              <a:ext uri="{28A0092B-C50C-407E-A947-70E740481C1C}">
                <a14:useLocalDpi xmlns:a14="http://schemas.microsoft.com/office/drawing/2010/main" val="0"/>
              </a:ext>
            </a:extLst>
          </a:blip>
          <a:stretch>
            <a:fillRect/>
          </a:stretch>
        </p:blipFill>
        <p:spPr>
          <a:xfrm>
            <a:off x="6962116" y="4181817"/>
            <a:ext cx="468377" cy="468377"/>
          </a:xfrm>
          <a:prstGeom prst="rect">
            <a:avLst/>
          </a:prstGeom>
        </p:spPr>
      </p:pic>
      <p:pic>
        <p:nvPicPr>
          <p:cNvPr id="14" name="圖片 13" descr="Stock Share &lt;strong&gt;Certificate&lt;/strong&gt; Line Icon, Outline Vector Sign, Linear Pictogram Isolated On White. Stock Vector - Illustration of isolated, investment ..."/>
          <p:cNvPicPr>
            <a:picLocks noChangeAspect="1"/>
          </p:cNvPicPr>
          <p:nvPr/>
        </p:nvPicPr>
        <p:blipFill>
          <a:blip r:embed="rId5" cstate="print">
            <a:extLst>
              <a:ext uri="{BEBA8EAE-BF5A-486C-A8C5-ECC9F3942E4B}">
                <a14:imgProps xmlns:a14="http://schemas.microsoft.com/office/drawing/2010/main">
                  <a14:imgLayer r:embed="rId6">
                    <a14:imgEffect>
                      <a14:backgroundRemoval t="17547" b="78194" l="16525" r="81261">
                        <a14:foregroundMark x1="56048" y1="30494" x2="56048" y2="30494"/>
                        <a14:foregroundMark x1="49915" y1="33901" x2="49915" y2="33901"/>
                        <a14:foregroundMark x1="49404" y1="39693" x2="49404" y2="39693"/>
                        <a14:foregroundMark x1="60988" y1="49063" x2="60988" y2="49063"/>
                        <a14:foregroundMark x1="60136" y1="52981" x2="60136" y2="52981"/>
                        <a14:foregroundMark x1="39693" y1="55707" x2="39693" y2="55707"/>
                        <a14:foregroundMark x1="50426" y1="59284" x2="50426" y2="59284"/>
                        <a14:foregroundMark x1="70698" y1="48211" x2="70698" y2="48211"/>
                        <a14:foregroundMark x1="28620" y1="48552" x2="28620" y2="48552"/>
                      </a14:backgroundRemoval>
                    </a14:imgEffect>
                  </a14:imgLayer>
                </a14:imgProps>
              </a:ext>
              <a:ext uri="{28A0092B-C50C-407E-A947-70E740481C1C}">
                <a14:useLocalDpi xmlns:a14="http://schemas.microsoft.com/office/drawing/2010/main" val="0"/>
              </a:ext>
            </a:extLst>
          </a:blip>
          <a:stretch>
            <a:fillRect/>
          </a:stretch>
        </p:blipFill>
        <p:spPr>
          <a:xfrm>
            <a:off x="7288778" y="3788156"/>
            <a:ext cx="921183" cy="921183"/>
          </a:xfrm>
          <a:prstGeom prst="rect">
            <a:avLst/>
          </a:prstGeom>
        </p:spPr>
      </p:pic>
      <p:pic>
        <p:nvPicPr>
          <p:cNvPr id="17" name="圖片 16"/>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7444116" y="4515168"/>
            <a:ext cx="410317" cy="337751"/>
          </a:xfrm>
          <a:prstGeom prst="rect">
            <a:avLst/>
          </a:prstGeom>
        </p:spPr>
      </p:pic>
      <p:pic>
        <p:nvPicPr>
          <p:cNvPr id="18" name="圖片 17"/>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73373" y="4501890"/>
            <a:ext cx="409946" cy="337446"/>
          </a:xfrm>
          <a:prstGeom prst="rect">
            <a:avLst/>
          </a:prstGeom>
        </p:spPr>
      </p:pic>
      <p:grpSp>
        <p:nvGrpSpPr>
          <p:cNvPr id="19" name="Group 328">
            <a:extLst>
              <a:ext uri="{FF2B5EF4-FFF2-40B4-BE49-F238E27FC236}">
                <a16:creationId xmlns:a16="http://schemas.microsoft.com/office/drawing/2014/main" id="{29DDB173-9394-4B5A-9376-1D24E0A0FF8A}"/>
              </a:ext>
            </a:extLst>
          </p:cNvPr>
          <p:cNvGrpSpPr/>
          <p:nvPr/>
        </p:nvGrpSpPr>
        <p:grpSpPr>
          <a:xfrm>
            <a:off x="1789322" y="3083713"/>
            <a:ext cx="1705872" cy="1625626"/>
            <a:chOff x="6350" y="3244331"/>
            <a:chExt cx="4978400" cy="3610495"/>
          </a:xfrm>
          <a:effectLst>
            <a:outerShdw blurRad="25400" dist="38100" dir="2700000" algn="tl" rotWithShape="0">
              <a:prstClr val="black">
                <a:alpha val="20000"/>
              </a:prstClr>
            </a:outerShdw>
          </a:effectLst>
        </p:grpSpPr>
        <p:sp>
          <p:nvSpPr>
            <p:cNvPr id="20" name="Freeform 6">
              <a:extLst>
                <a:ext uri="{FF2B5EF4-FFF2-40B4-BE49-F238E27FC236}">
                  <a16:creationId xmlns:a16="http://schemas.microsoft.com/office/drawing/2014/main" id="{2C2F5ADA-9EDE-4285-B8C0-E2A4753AFBB9}"/>
                </a:ext>
              </a:extLst>
            </p:cNvPr>
            <p:cNvSpPr>
              <a:spLocks/>
            </p:cNvSpPr>
            <p:nvPr/>
          </p:nvSpPr>
          <p:spPr bwMode="auto">
            <a:xfrm>
              <a:off x="6350" y="4524376"/>
              <a:ext cx="4438650" cy="2330450"/>
            </a:xfrm>
            <a:custGeom>
              <a:avLst/>
              <a:gdLst>
                <a:gd name="T0" fmla="*/ 0 w 1910"/>
                <a:gd name="T1" fmla="*/ 597 h 1003"/>
                <a:gd name="T2" fmla="*/ 763 w 1910"/>
                <a:gd name="T3" fmla="*/ 171 h 1003"/>
                <a:gd name="T4" fmla="*/ 1876 w 1910"/>
                <a:gd name="T5" fmla="*/ 0 h 1003"/>
                <a:gd name="T6" fmla="*/ 1910 w 1910"/>
                <a:gd name="T7" fmla="*/ 73 h 1003"/>
                <a:gd name="T8" fmla="*/ 1307 w 1910"/>
                <a:gd name="T9" fmla="*/ 345 h 1003"/>
                <a:gd name="T10" fmla="*/ 786 w 1910"/>
                <a:gd name="T11" fmla="*/ 1003 h 1003"/>
                <a:gd name="T12" fmla="*/ 117 w 1910"/>
                <a:gd name="T13" fmla="*/ 1003 h 1003"/>
                <a:gd name="T14" fmla="*/ 216 w 1910"/>
                <a:gd name="T15" fmla="*/ 709 h 1003"/>
                <a:gd name="T16" fmla="*/ 0 w 1910"/>
                <a:gd name="T17" fmla="*/ 748 h 1003"/>
                <a:gd name="T18" fmla="*/ 0 w 1910"/>
                <a:gd name="T19" fmla="*/ 597 h 1003"/>
                <a:gd name="connsiteX0" fmla="*/ 0 w 10000"/>
                <a:gd name="connsiteY0" fmla="*/ 5952 h 10000"/>
                <a:gd name="connsiteX1" fmla="*/ 3995 w 10000"/>
                <a:gd name="connsiteY1" fmla="*/ 1705 h 10000"/>
                <a:gd name="connsiteX2" fmla="*/ 9822 w 10000"/>
                <a:gd name="connsiteY2" fmla="*/ 0 h 10000"/>
                <a:gd name="connsiteX3" fmla="*/ 10000 w 10000"/>
                <a:gd name="connsiteY3" fmla="*/ 728 h 10000"/>
                <a:gd name="connsiteX4" fmla="*/ 6843 w 10000"/>
                <a:gd name="connsiteY4" fmla="*/ 3440 h 10000"/>
                <a:gd name="connsiteX5" fmla="*/ 4115 w 10000"/>
                <a:gd name="connsiteY5" fmla="*/ 10000 h 10000"/>
                <a:gd name="connsiteX6" fmla="*/ 613 w 10000"/>
                <a:gd name="connsiteY6" fmla="*/ 10000 h 10000"/>
                <a:gd name="connsiteX7" fmla="*/ 1131 w 10000"/>
                <a:gd name="connsiteY7" fmla="*/ 7069 h 10000"/>
                <a:gd name="connsiteX8" fmla="*/ 0 w 10000"/>
                <a:gd name="connsiteY8" fmla="*/ 7458 h 10000"/>
                <a:gd name="connsiteX9" fmla="*/ 0 w 10000"/>
                <a:gd name="connsiteY9" fmla="*/ 59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5952"/>
                  </a:moveTo>
                  <a:cubicBezTo>
                    <a:pt x="0" y="5952"/>
                    <a:pt x="1157" y="2084"/>
                    <a:pt x="3995" y="1705"/>
                  </a:cubicBezTo>
                  <a:cubicBezTo>
                    <a:pt x="6440" y="1376"/>
                    <a:pt x="7869" y="2333"/>
                    <a:pt x="9822" y="0"/>
                  </a:cubicBezTo>
                  <a:lnTo>
                    <a:pt x="10000" y="728"/>
                  </a:lnTo>
                  <a:cubicBezTo>
                    <a:pt x="10000" y="728"/>
                    <a:pt x="8948" y="2841"/>
                    <a:pt x="6843" y="3440"/>
                  </a:cubicBezTo>
                  <a:cubicBezTo>
                    <a:pt x="4738" y="4028"/>
                    <a:pt x="4115" y="10000"/>
                    <a:pt x="4115" y="10000"/>
                  </a:cubicBezTo>
                  <a:lnTo>
                    <a:pt x="613" y="10000"/>
                  </a:lnTo>
                  <a:cubicBezTo>
                    <a:pt x="613" y="10000"/>
                    <a:pt x="1047" y="7767"/>
                    <a:pt x="1131" y="7069"/>
                  </a:cubicBezTo>
                  <a:cubicBezTo>
                    <a:pt x="1160" y="6747"/>
                    <a:pt x="995" y="5234"/>
                    <a:pt x="0" y="7458"/>
                  </a:cubicBezTo>
                  <a:lnTo>
                    <a:pt x="0" y="5952"/>
                  </a:lnTo>
                  <a:close/>
                </a:path>
              </a:pathLst>
            </a:custGeom>
            <a:solidFill>
              <a:srgbClr val="EC7474"/>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1" name="Freeform 7">
              <a:extLst>
                <a:ext uri="{FF2B5EF4-FFF2-40B4-BE49-F238E27FC236}">
                  <a16:creationId xmlns:a16="http://schemas.microsoft.com/office/drawing/2014/main" id="{191BB757-6F47-4737-8EB7-DB67EA1D00EF}"/>
                </a:ext>
              </a:extLst>
            </p:cNvPr>
            <p:cNvSpPr>
              <a:spLocks/>
            </p:cNvSpPr>
            <p:nvPr/>
          </p:nvSpPr>
          <p:spPr bwMode="auto">
            <a:xfrm>
              <a:off x="953383" y="3244331"/>
              <a:ext cx="984862" cy="1411732"/>
            </a:xfrm>
            <a:custGeom>
              <a:avLst/>
              <a:gdLst>
                <a:gd name="T0" fmla="*/ 365 w 479"/>
                <a:gd name="T1" fmla="*/ 168 h 640"/>
                <a:gd name="T2" fmla="*/ 210 w 479"/>
                <a:gd name="T3" fmla="*/ 640 h 640"/>
                <a:gd name="T4" fmla="*/ 148 w 479"/>
                <a:gd name="T5" fmla="*/ 589 h 640"/>
                <a:gd name="T6" fmla="*/ 27 w 479"/>
                <a:gd name="T7" fmla="*/ 418 h 640"/>
                <a:gd name="T8" fmla="*/ 13 w 479"/>
                <a:gd name="T9" fmla="*/ 382 h 640"/>
                <a:gd name="T10" fmla="*/ 8 w 479"/>
                <a:gd name="T11" fmla="*/ 292 h 640"/>
                <a:gd name="T12" fmla="*/ 8 w 479"/>
                <a:gd name="T13" fmla="*/ 292 h 640"/>
                <a:gd name="T14" fmla="*/ 137 w 479"/>
                <a:gd name="T15" fmla="*/ 149 h 640"/>
                <a:gd name="T16" fmla="*/ 255 w 479"/>
                <a:gd name="T17" fmla="*/ 106 h 640"/>
                <a:gd name="T18" fmla="*/ 398 w 479"/>
                <a:gd name="T19" fmla="*/ 44 h 640"/>
                <a:gd name="T20" fmla="*/ 365 w 479"/>
                <a:gd name="T21" fmla="*/ 168 h 640"/>
                <a:gd name="connsiteX0" fmla="*/ 7555 w 8850"/>
                <a:gd name="connsiteY0" fmla="*/ 2105 h 9480"/>
                <a:gd name="connsiteX1" fmla="*/ 4319 w 8850"/>
                <a:gd name="connsiteY1" fmla="*/ 9480 h 9480"/>
                <a:gd name="connsiteX2" fmla="*/ 3025 w 8850"/>
                <a:gd name="connsiteY2" fmla="*/ 8683 h 9480"/>
                <a:gd name="connsiteX3" fmla="*/ 499 w 8850"/>
                <a:gd name="connsiteY3" fmla="*/ 6011 h 9480"/>
                <a:gd name="connsiteX4" fmla="*/ 206 w 8850"/>
                <a:gd name="connsiteY4" fmla="*/ 5449 h 9480"/>
                <a:gd name="connsiteX5" fmla="*/ 102 w 8850"/>
                <a:gd name="connsiteY5" fmla="*/ 4043 h 9480"/>
                <a:gd name="connsiteX6" fmla="*/ 102 w 8850"/>
                <a:gd name="connsiteY6" fmla="*/ 4043 h 9480"/>
                <a:gd name="connsiteX7" fmla="*/ 2795 w 8850"/>
                <a:gd name="connsiteY7" fmla="*/ 1808 h 9480"/>
                <a:gd name="connsiteX8" fmla="*/ 5259 w 8850"/>
                <a:gd name="connsiteY8" fmla="*/ 1136 h 9480"/>
                <a:gd name="connsiteX9" fmla="*/ 8244 w 8850"/>
                <a:gd name="connsiteY9" fmla="*/ 168 h 9480"/>
                <a:gd name="connsiteX10" fmla="*/ 7555 w 8850"/>
                <a:gd name="connsiteY10" fmla="*/ 2105 h 9480"/>
                <a:gd name="connsiteX0" fmla="*/ 8537 w 10000"/>
                <a:gd name="connsiteY0" fmla="*/ 2220 h 10000"/>
                <a:gd name="connsiteX1" fmla="*/ 5721 w 10000"/>
                <a:gd name="connsiteY1" fmla="*/ 8140 h 10000"/>
                <a:gd name="connsiteX2" fmla="*/ 4880 w 10000"/>
                <a:gd name="connsiteY2" fmla="*/ 10000 h 10000"/>
                <a:gd name="connsiteX3" fmla="*/ 3418 w 10000"/>
                <a:gd name="connsiteY3" fmla="*/ 9159 h 10000"/>
                <a:gd name="connsiteX4" fmla="*/ 564 w 10000"/>
                <a:gd name="connsiteY4" fmla="*/ 6341 h 10000"/>
                <a:gd name="connsiteX5" fmla="*/ 233 w 10000"/>
                <a:gd name="connsiteY5" fmla="*/ 5748 h 10000"/>
                <a:gd name="connsiteX6" fmla="*/ 115 w 10000"/>
                <a:gd name="connsiteY6" fmla="*/ 4265 h 10000"/>
                <a:gd name="connsiteX7" fmla="*/ 115 w 10000"/>
                <a:gd name="connsiteY7" fmla="*/ 4265 h 10000"/>
                <a:gd name="connsiteX8" fmla="*/ 3158 w 10000"/>
                <a:gd name="connsiteY8" fmla="*/ 1907 h 10000"/>
                <a:gd name="connsiteX9" fmla="*/ 5942 w 10000"/>
                <a:gd name="connsiteY9" fmla="*/ 1198 h 10000"/>
                <a:gd name="connsiteX10" fmla="*/ 9315 w 10000"/>
                <a:gd name="connsiteY10" fmla="*/ 177 h 10000"/>
                <a:gd name="connsiteX11" fmla="*/ 8537 w 10000"/>
                <a:gd name="connsiteY11" fmla="*/ 2220 h 10000"/>
                <a:gd name="connsiteX0" fmla="*/ 8537 w 10000"/>
                <a:gd name="connsiteY0" fmla="*/ 2220 h 10022"/>
                <a:gd name="connsiteX1" fmla="*/ 6543 w 10000"/>
                <a:gd name="connsiteY1" fmla="*/ 8461 h 10022"/>
                <a:gd name="connsiteX2" fmla="*/ 4880 w 10000"/>
                <a:gd name="connsiteY2" fmla="*/ 10000 h 10022"/>
                <a:gd name="connsiteX3" fmla="*/ 3418 w 10000"/>
                <a:gd name="connsiteY3" fmla="*/ 9159 h 10022"/>
                <a:gd name="connsiteX4" fmla="*/ 564 w 10000"/>
                <a:gd name="connsiteY4" fmla="*/ 6341 h 10022"/>
                <a:gd name="connsiteX5" fmla="*/ 233 w 10000"/>
                <a:gd name="connsiteY5" fmla="*/ 5748 h 10022"/>
                <a:gd name="connsiteX6" fmla="*/ 115 w 10000"/>
                <a:gd name="connsiteY6" fmla="*/ 4265 h 10022"/>
                <a:gd name="connsiteX7" fmla="*/ 115 w 10000"/>
                <a:gd name="connsiteY7" fmla="*/ 4265 h 10022"/>
                <a:gd name="connsiteX8" fmla="*/ 3158 w 10000"/>
                <a:gd name="connsiteY8" fmla="*/ 1907 h 10022"/>
                <a:gd name="connsiteX9" fmla="*/ 5942 w 10000"/>
                <a:gd name="connsiteY9" fmla="*/ 1198 h 10022"/>
                <a:gd name="connsiteX10" fmla="*/ 9315 w 10000"/>
                <a:gd name="connsiteY10" fmla="*/ 177 h 10022"/>
                <a:gd name="connsiteX11" fmla="*/ 8537 w 10000"/>
                <a:gd name="connsiteY11" fmla="*/ 2220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22">
                  <a:moveTo>
                    <a:pt x="8537" y="2220"/>
                  </a:moveTo>
                  <a:lnTo>
                    <a:pt x="6543" y="8461"/>
                  </a:lnTo>
                  <a:cubicBezTo>
                    <a:pt x="5989" y="8974"/>
                    <a:pt x="5401" y="9884"/>
                    <a:pt x="4880" y="10000"/>
                  </a:cubicBezTo>
                  <a:cubicBezTo>
                    <a:pt x="4359" y="10116"/>
                    <a:pt x="4138" y="9769"/>
                    <a:pt x="3418" y="9159"/>
                  </a:cubicBezTo>
                  <a:cubicBezTo>
                    <a:pt x="2698" y="8550"/>
                    <a:pt x="1130" y="7445"/>
                    <a:pt x="564" y="6341"/>
                  </a:cubicBezTo>
                  <a:lnTo>
                    <a:pt x="233" y="5748"/>
                  </a:lnTo>
                  <a:cubicBezTo>
                    <a:pt x="-26" y="5270"/>
                    <a:pt x="-73" y="4758"/>
                    <a:pt x="115" y="4265"/>
                  </a:cubicBezTo>
                  <a:lnTo>
                    <a:pt x="115" y="4265"/>
                  </a:lnTo>
                  <a:cubicBezTo>
                    <a:pt x="493" y="3176"/>
                    <a:pt x="1625" y="2287"/>
                    <a:pt x="3158" y="1907"/>
                  </a:cubicBezTo>
                  <a:lnTo>
                    <a:pt x="5942" y="1198"/>
                  </a:lnTo>
                  <a:cubicBezTo>
                    <a:pt x="5942" y="1198"/>
                    <a:pt x="7782" y="-549"/>
                    <a:pt x="9315" y="177"/>
                  </a:cubicBezTo>
                  <a:cubicBezTo>
                    <a:pt x="11226" y="1083"/>
                    <a:pt x="8537" y="2220"/>
                    <a:pt x="8537" y="2220"/>
                  </a:cubicBezTo>
                  <a:close/>
                </a:path>
              </a:pathLst>
            </a:custGeom>
            <a:solidFill>
              <a:sysClr val="windowText" lastClr="000000">
                <a:lumMod val="65000"/>
                <a:lumOff val="35000"/>
              </a:sys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2" name="Freeform 10">
              <a:extLst>
                <a:ext uri="{FF2B5EF4-FFF2-40B4-BE49-F238E27FC236}">
                  <a16:creationId xmlns:a16="http://schemas.microsoft.com/office/drawing/2014/main" id="{03C33D32-A095-4AB3-AC5C-548667120384}"/>
                </a:ext>
              </a:extLst>
            </p:cNvPr>
            <p:cNvSpPr>
              <a:spLocks/>
            </p:cNvSpPr>
            <p:nvPr/>
          </p:nvSpPr>
          <p:spPr bwMode="auto">
            <a:xfrm>
              <a:off x="1574800" y="5189538"/>
              <a:ext cx="574675" cy="1466850"/>
            </a:xfrm>
            <a:custGeom>
              <a:avLst/>
              <a:gdLst>
                <a:gd name="T0" fmla="*/ 92 w 247"/>
                <a:gd name="T1" fmla="*/ 50 h 632"/>
                <a:gd name="T2" fmla="*/ 77 w 247"/>
                <a:gd name="T3" fmla="*/ 101 h 632"/>
                <a:gd name="T4" fmla="*/ 146 w 247"/>
                <a:gd name="T5" fmla="*/ 262 h 632"/>
                <a:gd name="T6" fmla="*/ 232 w 247"/>
                <a:gd name="T7" fmla="*/ 563 h 632"/>
                <a:gd name="T8" fmla="*/ 247 w 247"/>
                <a:gd name="T9" fmla="*/ 632 h 632"/>
                <a:gd name="T10" fmla="*/ 117 w 247"/>
                <a:gd name="T11" fmla="*/ 632 h 632"/>
                <a:gd name="T12" fmla="*/ 64 w 247"/>
                <a:gd name="T13" fmla="*/ 365 h 632"/>
                <a:gd name="T14" fmla="*/ 38 w 247"/>
                <a:gd name="T15" fmla="*/ 108 h 632"/>
                <a:gd name="T16" fmla="*/ 0 w 247"/>
                <a:gd name="T17" fmla="*/ 75 h 632"/>
                <a:gd name="T18" fmla="*/ 54 w 247"/>
                <a:gd name="T19" fmla="*/ 0 h 632"/>
                <a:gd name="T20" fmla="*/ 92 w 247"/>
                <a:gd name="T21" fmla="*/ 5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632">
                  <a:moveTo>
                    <a:pt x="92" y="50"/>
                  </a:moveTo>
                  <a:cubicBezTo>
                    <a:pt x="77" y="101"/>
                    <a:pt x="77" y="101"/>
                    <a:pt x="77" y="101"/>
                  </a:cubicBezTo>
                  <a:cubicBezTo>
                    <a:pt x="77" y="101"/>
                    <a:pt x="148" y="208"/>
                    <a:pt x="146" y="262"/>
                  </a:cubicBezTo>
                  <a:cubicBezTo>
                    <a:pt x="145" y="315"/>
                    <a:pt x="132" y="495"/>
                    <a:pt x="232" y="563"/>
                  </a:cubicBezTo>
                  <a:cubicBezTo>
                    <a:pt x="247" y="632"/>
                    <a:pt x="247" y="632"/>
                    <a:pt x="247" y="632"/>
                  </a:cubicBezTo>
                  <a:cubicBezTo>
                    <a:pt x="117" y="632"/>
                    <a:pt x="117" y="632"/>
                    <a:pt x="117" y="632"/>
                  </a:cubicBezTo>
                  <a:cubicBezTo>
                    <a:pt x="117" y="632"/>
                    <a:pt x="26" y="523"/>
                    <a:pt x="64" y="365"/>
                  </a:cubicBezTo>
                  <a:cubicBezTo>
                    <a:pt x="103" y="207"/>
                    <a:pt x="38" y="108"/>
                    <a:pt x="38" y="108"/>
                  </a:cubicBezTo>
                  <a:cubicBezTo>
                    <a:pt x="0" y="75"/>
                    <a:pt x="0" y="75"/>
                    <a:pt x="0" y="75"/>
                  </a:cubicBezTo>
                  <a:cubicBezTo>
                    <a:pt x="54" y="0"/>
                    <a:pt x="54" y="0"/>
                    <a:pt x="54" y="0"/>
                  </a:cubicBezTo>
                  <a:lnTo>
                    <a:pt x="92" y="50"/>
                  </a:lnTo>
                  <a:close/>
                </a:path>
              </a:pathLst>
            </a:custGeom>
            <a:solidFill>
              <a:srgbClr val="EC7474">
                <a:lumMod val="75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3" name="Freeform 8">
              <a:extLst>
                <a:ext uri="{FF2B5EF4-FFF2-40B4-BE49-F238E27FC236}">
                  <a16:creationId xmlns:a16="http://schemas.microsoft.com/office/drawing/2014/main" id="{D7501133-655E-4E9C-97AA-BE28A4D0D042}"/>
                </a:ext>
              </a:extLst>
            </p:cNvPr>
            <p:cNvSpPr>
              <a:spLocks/>
            </p:cNvSpPr>
            <p:nvPr/>
          </p:nvSpPr>
          <p:spPr bwMode="auto">
            <a:xfrm>
              <a:off x="1117600" y="4833938"/>
              <a:ext cx="881063" cy="628650"/>
            </a:xfrm>
            <a:custGeom>
              <a:avLst/>
              <a:gdLst>
                <a:gd name="T0" fmla="*/ 251 w 379"/>
                <a:gd name="T1" fmla="*/ 153 h 271"/>
                <a:gd name="T2" fmla="*/ 166 w 379"/>
                <a:gd name="T3" fmla="*/ 271 h 271"/>
                <a:gd name="T4" fmla="*/ 10 w 379"/>
                <a:gd name="T5" fmla="*/ 132 h 271"/>
                <a:gd name="T6" fmla="*/ 90 w 379"/>
                <a:gd name="T7" fmla="*/ 22 h 271"/>
                <a:gd name="T8" fmla="*/ 275 w 379"/>
                <a:gd name="T9" fmla="*/ 0 h 271"/>
                <a:gd name="T10" fmla="*/ 377 w 379"/>
                <a:gd name="T11" fmla="*/ 125 h 271"/>
                <a:gd name="T12" fmla="*/ 305 w 379"/>
                <a:gd name="T13" fmla="*/ 224 h 271"/>
                <a:gd name="T14" fmla="*/ 251 w 379"/>
                <a:gd name="T15" fmla="*/ 153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271">
                  <a:moveTo>
                    <a:pt x="251" y="153"/>
                  </a:moveTo>
                  <a:cubicBezTo>
                    <a:pt x="166" y="271"/>
                    <a:pt x="166" y="271"/>
                    <a:pt x="166" y="271"/>
                  </a:cubicBezTo>
                  <a:cubicBezTo>
                    <a:pt x="166" y="271"/>
                    <a:pt x="0" y="192"/>
                    <a:pt x="10" y="132"/>
                  </a:cubicBezTo>
                  <a:cubicBezTo>
                    <a:pt x="20" y="71"/>
                    <a:pt x="90" y="22"/>
                    <a:pt x="90" y="22"/>
                  </a:cubicBezTo>
                  <a:cubicBezTo>
                    <a:pt x="275" y="0"/>
                    <a:pt x="275" y="0"/>
                    <a:pt x="275" y="0"/>
                  </a:cubicBezTo>
                  <a:cubicBezTo>
                    <a:pt x="275" y="0"/>
                    <a:pt x="379" y="81"/>
                    <a:pt x="377" y="125"/>
                  </a:cubicBezTo>
                  <a:cubicBezTo>
                    <a:pt x="375" y="179"/>
                    <a:pt x="305" y="224"/>
                    <a:pt x="305" y="224"/>
                  </a:cubicBezTo>
                  <a:lnTo>
                    <a:pt x="251" y="153"/>
                  </a:lnTo>
                  <a:close/>
                </a:path>
              </a:pathLst>
            </a:custGeom>
            <a:solidFill>
              <a:srgbClr val="EC7474">
                <a:lumMod val="60000"/>
                <a:lumOff val="40000"/>
              </a:srgb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4" name="Freeform 9">
              <a:extLst>
                <a:ext uri="{FF2B5EF4-FFF2-40B4-BE49-F238E27FC236}">
                  <a16:creationId xmlns:a16="http://schemas.microsoft.com/office/drawing/2014/main" id="{5E7E958E-AEB2-49CD-8DBB-CC7922B40D82}"/>
                </a:ext>
              </a:extLst>
            </p:cNvPr>
            <p:cNvSpPr>
              <a:spLocks/>
            </p:cNvSpPr>
            <p:nvPr/>
          </p:nvSpPr>
          <p:spPr bwMode="auto">
            <a:xfrm>
              <a:off x="1187450" y="3557588"/>
              <a:ext cx="927100" cy="1712913"/>
            </a:xfrm>
            <a:custGeom>
              <a:avLst/>
              <a:gdLst>
                <a:gd name="T0" fmla="*/ 388 w 399"/>
                <a:gd name="T1" fmla="*/ 234 h 738"/>
                <a:gd name="T2" fmla="*/ 362 w 399"/>
                <a:gd name="T3" fmla="*/ 256 h 738"/>
                <a:gd name="T4" fmla="*/ 399 w 399"/>
                <a:gd name="T5" fmla="*/ 375 h 738"/>
                <a:gd name="T6" fmla="*/ 264 w 399"/>
                <a:gd name="T7" fmla="*/ 450 h 738"/>
                <a:gd name="T8" fmla="*/ 238 w 399"/>
                <a:gd name="T9" fmla="*/ 589 h 738"/>
                <a:gd name="T10" fmla="*/ 266 w 399"/>
                <a:gd name="T11" fmla="*/ 657 h 738"/>
                <a:gd name="T12" fmla="*/ 168 w 399"/>
                <a:gd name="T13" fmla="*/ 729 h 738"/>
                <a:gd name="T14" fmla="*/ 36 w 399"/>
                <a:gd name="T15" fmla="*/ 625 h 738"/>
                <a:gd name="T16" fmla="*/ 121 w 399"/>
                <a:gd name="T17" fmla="*/ 441 h 738"/>
                <a:gd name="T18" fmla="*/ 72 w 399"/>
                <a:gd name="T19" fmla="*/ 380 h 738"/>
                <a:gd name="T20" fmla="*/ 34 w 399"/>
                <a:gd name="T21" fmla="*/ 371 h 738"/>
                <a:gd name="T22" fmla="*/ 34 w 399"/>
                <a:gd name="T23" fmla="*/ 292 h 738"/>
                <a:gd name="T24" fmla="*/ 66 w 399"/>
                <a:gd name="T25" fmla="*/ 316 h 738"/>
                <a:gd name="T26" fmla="*/ 34 w 399"/>
                <a:gd name="T27" fmla="*/ 183 h 738"/>
                <a:gd name="T28" fmla="*/ 73 w 399"/>
                <a:gd name="T29" fmla="*/ 97 h 738"/>
                <a:gd name="T30" fmla="*/ 261 w 399"/>
                <a:gd name="T31" fmla="*/ 0 h 738"/>
                <a:gd name="T32" fmla="*/ 388 w 399"/>
                <a:gd name="T33" fmla="*/ 23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738">
                  <a:moveTo>
                    <a:pt x="388" y="234"/>
                  </a:moveTo>
                  <a:cubicBezTo>
                    <a:pt x="362" y="256"/>
                    <a:pt x="362" y="256"/>
                    <a:pt x="362" y="256"/>
                  </a:cubicBezTo>
                  <a:cubicBezTo>
                    <a:pt x="399" y="375"/>
                    <a:pt x="399" y="375"/>
                    <a:pt x="399" y="375"/>
                  </a:cubicBezTo>
                  <a:cubicBezTo>
                    <a:pt x="264" y="450"/>
                    <a:pt x="264" y="450"/>
                    <a:pt x="264" y="450"/>
                  </a:cubicBezTo>
                  <a:cubicBezTo>
                    <a:pt x="238" y="589"/>
                    <a:pt x="238" y="589"/>
                    <a:pt x="238" y="589"/>
                  </a:cubicBezTo>
                  <a:cubicBezTo>
                    <a:pt x="266" y="657"/>
                    <a:pt x="266" y="657"/>
                    <a:pt x="266" y="657"/>
                  </a:cubicBezTo>
                  <a:cubicBezTo>
                    <a:pt x="266" y="657"/>
                    <a:pt x="243" y="719"/>
                    <a:pt x="168" y="729"/>
                  </a:cubicBezTo>
                  <a:cubicBezTo>
                    <a:pt x="93" y="738"/>
                    <a:pt x="21" y="663"/>
                    <a:pt x="36" y="625"/>
                  </a:cubicBezTo>
                  <a:cubicBezTo>
                    <a:pt x="121" y="441"/>
                    <a:pt x="121" y="441"/>
                    <a:pt x="121" y="441"/>
                  </a:cubicBezTo>
                  <a:cubicBezTo>
                    <a:pt x="72" y="380"/>
                    <a:pt x="72" y="380"/>
                    <a:pt x="72" y="380"/>
                  </a:cubicBezTo>
                  <a:cubicBezTo>
                    <a:pt x="72" y="380"/>
                    <a:pt x="64" y="401"/>
                    <a:pt x="34" y="371"/>
                  </a:cubicBezTo>
                  <a:cubicBezTo>
                    <a:pt x="4" y="341"/>
                    <a:pt x="0" y="307"/>
                    <a:pt x="34" y="292"/>
                  </a:cubicBezTo>
                  <a:cubicBezTo>
                    <a:pt x="66" y="316"/>
                    <a:pt x="66" y="316"/>
                    <a:pt x="66" y="316"/>
                  </a:cubicBezTo>
                  <a:cubicBezTo>
                    <a:pt x="34" y="183"/>
                    <a:pt x="34" y="183"/>
                    <a:pt x="34" y="183"/>
                  </a:cubicBezTo>
                  <a:cubicBezTo>
                    <a:pt x="25" y="149"/>
                    <a:pt x="41" y="113"/>
                    <a:pt x="73" y="97"/>
                  </a:cubicBezTo>
                  <a:cubicBezTo>
                    <a:pt x="261" y="0"/>
                    <a:pt x="261" y="0"/>
                    <a:pt x="261" y="0"/>
                  </a:cubicBezTo>
                  <a:lnTo>
                    <a:pt x="388" y="234"/>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5" name="Freeform 11">
              <a:extLst>
                <a:ext uri="{FF2B5EF4-FFF2-40B4-BE49-F238E27FC236}">
                  <a16:creationId xmlns:a16="http://schemas.microsoft.com/office/drawing/2014/main" id="{4D0FD3D8-5696-436A-BB44-B8261EF12289}"/>
                </a:ext>
              </a:extLst>
            </p:cNvPr>
            <p:cNvSpPr>
              <a:spLocks/>
            </p:cNvSpPr>
            <p:nvPr/>
          </p:nvSpPr>
          <p:spPr bwMode="auto">
            <a:xfrm>
              <a:off x="4365625" y="4256088"/>
              <a:ext cx="230188" cy="268288"/>
            </a:xfrm>
            <a:custGeom>
              <a:avLst/>
              <a:gdLst>
                <a:gd name="T0" fmla="*/ 0 w 99"/>
                <a:gd name="T1" fmla="*/ 116 h 116"/>
                <a:gd name="T2" fmla="*/ 46 w 99"/>
                <a:gd name="T3" fmla="*/ 29 h 116"/>
                <a:gd name="T4" fmla="*/ 89 w 99"/>
                <a:gd name="T5" fmla="*/ 29 h 116"/>
                <a:gd name="T6" fmla="*/ 57 w 99"/>
                <a:gd name="T7" fmla="*/ 97 h 116"/>
                <a:gd name="T8" fmla="*/ 0 w 99"/>
                <a:gd name="T9" fmla="*/ 116 h 116"/>
              </a:gdLst>
              <a:ahLst/>
              <a:cxnLst>
                <a:cxn ang="0">
                  <a:pos x="T0" y="T1"/>
                </a:cxn>
                <a:cxn ang="0">
                  <a:pos x="T2" y="T3"/>
                </a:cxn>
                <a:cxn ang="0">
                  <a:pos x="T4" y="T5"/>
                </a:cxn>
                <a:cxn ang="0">
                  <a:pos x="T6" y="T7"/>
                </a:cxn>
                <a:cxn ang="0">
                  <a:pos x="T8" y="T9"/>
                </a:cxn>
              </a:cxnLst>
              <a:rect l="0" t="0" r="r" b="b"/>
              <a:pathLst>
                <a:path w="99" h="116">
                  <a:moveTo>
                    <a:pt x="0" y="116"/>
                  </a:moveTo>
                  <a:cubicBezTo>
                    <a:pt x="0" y="116"/>
                    <a:pt x="6" y="57"/>
                    <a:pt x="46" y="29"/>
                  </a:cubicBezTo>
                  <a:cubicBezTo>
                    <a:pt x="86" y="0"/>
                    <a:pt x="99" y="2"/>
                    <a:pt x="89" y="29"/>
                  </a:cubicBezTo>
                  <a:cubicBezTo>
                    <a:pt x="79" y="55"/>
                    <a:pt x="57" y="97"/>
                    <a:pt x="57" y="97"/>
                  </a:cubicBezTo>
                  <a:lnTo>
                    <a:pt x="0" y="116"/>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6" name="Freeform 12">
              <a:extLst>
                <a:ext uri="{FF2B5EF4-FFF2-40B4-BE49-F238E27FC236}">
                  <a16:creationId xmlns:a16="http://schemas.microsoft.com/office/drawing/2014/main" id="{974736B0-B360-405B-BB67-7B9982A08E30}"/>
                </a:ext>
              </a:extLst>
            </p:cNvPr>
            <p:cNvSpPr>
              <a:spLocks/>
            </p:cNvSpPr>
            <p:nvPr/>
          </p:nvSpPr>
          <p:spPr bwMode="auto">
            <a:xfrm>
              <a:off x="4365625" y="4262438"/>
              <a:ext cx="619125" cy="431800"/>
            </a:xfrm>
            <a:custGeom>
              <a:avLst/>
              <a:gdLst>
                <a:gd name="T0" fmla="*/ 0 w 266"/>
                <a:gd name="T1" fmla="*/ 113 h 186"/>
                <a:gd name="T2" fmla="*/ 118 w 266"/>
                <a:gd name="T3" fmla="*/ 44 h 186"/>
                <a:gd name="T4" fmla="*/ 253 w 266"/>
                <a:gd name="T5" fmla="*/ 21 h 186"/>
                <a:gd name="T6" fmla="*/ 184 w 266"/>
                <a:gd name="T7" fmla="*/ 123 h 186"/>
                <a:gd name="T8" fmla="*/ 34 w 266"/>
                <a:gd name="T9" fmla="*/ 186 h 186"/>
                <a:gd name="T10" fmla="*/ 0 w 266"/>
                <a:gd name="T11" fmla="*/ 113 h 186"/>
              </a:gdLst>
              <a:ahLst/>
              <a:cxnLst>
                <a:cxn ang="0">
                  <a:pos x="T0" y="T1"/>
                </a:cxn>
                <a:cxn ang="0">
                  <a:pos x="T2" y="T3"/>
                </a:cxn>
                <a:cxn ang="0">
                  <a:pos x="T4" y="T5"/>
                </a:cxn>
                <a:cxn ang="0">
                  <a:pos x="T6" y="T7"/>
                </a:cxn>
                <a:cxn ang="0">
                  <a:pos x="T8" y="T9"/>
                </a:cxn>
                <a:cxn ang="0">
                  <a:pos x="T10" y="T11"/>
                </a:cxn>
              </a:cxnLst>
              <a:rect l="0" t="0" r="r" b="b"/>
              <a:pathLst>
                <a:path w="266" h="186">
                  <a:moveTo>
                    <a:pt x="0" y="113"/>
                  </a:moveTo>
                  <a:cubicBezTo>
                    <a:pt x="0" y="113"/>
                    <a:pt x="8" y="58"/>
                    <a:pt x="118" y="44"/>
                  </a:cubicBezTo>
                  <a:cubicBezTo>
                    <a:pt x="227" y="31"/>
                    <a:pt x="229" y="0"/>
                    <a:pt x="253" y="21"/>
                  </a:cubicBezTo>
                  <a:cubicBezTo>
                    <a:pt x="266" y="34"/>
                    <a:pt x="232" y="76"/>
                    <a:pt x="184" y="123"/>
                  </a:cubicBezTo>
                  <a:cubicBezTo>
                    <a:pt x="119" y="186"/>
                    <a:pt x="34" y="186"/>
                    <a:pt x="34" y="186"/>
                  </a:cubicBezTo>
                  <a:lnTo>
                    <a:pt x="0" y="113"/>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grpSp>
      <p:grpSp>
        <p:nvGrpSpPr>
          <p:cNvPr id="27" name="Group 328">
            <a:extLst>
              <a:ext uri="{FF2B5EF4-FFF2-40B4-BE49-F238E27FC236}">
                <a16:creationId xmlns:a16="http://schemas.microsoft.com/office/drawing/2014/main" id="{29DDB173-9394-4B5A-9376-1D24E0A0FF8A}"/>
              </a:ext>
            </a:extLst>
          </p:cNvPr>
          <p:cNvGrpSpPr/>
          <p:nvPr/>
        </p:nvGrpSpPr>
        <p:grpSpPr>
          <a:xfrm flipH="1">
            <a:off x="9012305" y="3394946"/>
            <a:ext cx="1705872" cy="1625626"/>
            <a:chOff x="6350" y="3244331"/>
            <a:chExt cx="4978400" cy="3610495"/>
          </a:xfrm>
          <a:effectLst>
            <a:outerShdw blurRad="25400" dist="38100" dir="2700000" algn="tl" rotWithShape="0">
              <a:prstClr val="black">
                <a:alpha val="20000"/>
              </a:prstClr>
            </a:outerShdw>
          </a:effectLst>
        </p:grpSpPr>
        <p:sp>
          <p:nvSpPr>
            <p:cNvPr id="28" name="Freeform 6">
              <a:extLst>
                <a:ext uri="{FF2B5EF4-FFF2-40B4-BE49-F238E27FC236}">
                  <a16:creationId xmlns:a16="http://schemas.microsoft.com/office/drawing/2014/main" id="{2C2F5ADA-9EDE-4285-B8C0-E2A4753AFBB9}"/>
                </a:ext>
              </a:extLst>
            </p:cNvPr>
            <p:cNvSpPr>
              <a:spLocks/>
            </p:cNvSpPr>
            <p:nvPr/>
          </p:nvSpPr>
          <p:spPr bwMode="auto">
            <a:xfrm>
              <a:off x="6350" y="4524376"/>
              <a:ext cx="4438650" cy="2330450"/>
            </a:xfrm>
            <a:custGeom>
              <a:avLst/>
              <a:gdLst>
                <a:gd name="T0" fmla="*/ 0 w 1910"/>
                <a:gd name="T1" fmla="*/ 597 h 1003"/>
                <a:gd name="T2" fmla="*/ 763 w 1910"/>
                <a:gd name="T3" fmla="*/ 171 h 1003"/>
                <a:gd name="T4" fmla="*/ 1876 w 1910"/>
                <a:gd name="T5" fmla="*/ 0 h 1003"/>
                <a:gd name="T6" fmla="*/ 1910 w 1910"/>
                <a:gd name="T7" fmla="*/ 73 h 1003"/>
                <a:gd name="T8" fmla="*/ 1307 w 1910"/>
                <a:gd name="T9" fmla="*/ 345 h 1003"/>
                <a:gd name="T10" fmla="*/ 786 w 1910"/>
                <a:gd name="T11" fmla="*/ 1003 h 1003"/>
                <a:gd name="T12" fmla="*/ 117 w 1910"/>
                <a:gd name="T13" fmla="*/ 1003 h 1003"/>
                <a:gd name="T14" fmla="*/ 216 w 1910"/>
                <a:gd name="T15" fmla="*/ 709 h 1003"/>
                <a:gd name="T16" fmla="*/ 0 w 1910"/>
                <a:gd name="T17" fmla="*/ 748 h 1003"/>
                <a:gd name="T18" fmla="*/ 0 w 1910"/>
                <a:gd name="T19" fmla="*/ 597 h 1003"/>
                <a:gd name="connsiteX0" fmla="*/ 0 w 10000"/>
                <a:gd name="connsiteY0" fmla="*/ 5952 h 10000"/>
                <a:gd name="connsiteX1" fmla="*/ 3995 w 10000"/>
                <a:gd name="connsiteY1" fmla="*/ 1705 h 10000"/>
                <a:gd name="connsiteX2" fmla="*/ 9822 w 10000"/>
                <a:gd name="connsiteY2" fmla="*/ 0 h 10000"/>
                <a:gd name="connsiteX3" fmla="*/ 10000 w 10000"/>
                <a:gd name="connsiteY3" fmla="*/ 728 h 10000"/>
                <a:gd name="connsiteX4" fmla="*/ 6843 w 10000"/>
                <a:gd name="connsiteY4" fmla="*/ 3440 h 10000"/>
                <a:gd name="connsiteX5" fmla="*/ 4115 w 10000"/>
                <a:gd name="connsiteY5" fmla="*/ 10000 h 10000"/>
                <a:gd name="connsiteX6" fmla="*/ 613 w 10000"/>
                <a:gd name="connsiteY6" fmla="*/ 10000 h 10000"/>
                <a:gd name="connsiteX7" fmla="*/ 1131 w 10000"/>
                <a:gd name="connsiteY7" fmla="*/ 7069 h 10000"/>
                <a:gd name="connsiteX8" fmla="*/ 0 w 10000"/>
                <a:gd name="connsiteY8" fmla="*/ 7458 h 10000"/>
                <a:gd name="connsiteX9" fmla="*/ 0 w 10000"/>
                <a:gd name="connsiteY9" fmla="*/ 59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5952"/>
                  </a:moveTo>
                  <a:cubicBezTo>
                    <a:pt x="0" y="5952"/>
                    <a:pt x="1157" y="2084"/>
                    <a:pt x="3995" y="1705"/>
                  </a:cubicBezTo>
                  <a:cubicBezTo>
                    <a:pt x="6440" y="1376"/>
                    <a:pt x="7869" y="2333"/>
                    <a:pt x="9822" y="0"/>
                  </a:cubicBezTo>
                  <a:lnTo>
                    <a:pt x="10000" y="728"/>
                  </a:lnTo>
                  <a:cubicBezTo>
                    <a:pt x="10000" y="728"/>
                    <a:pt x="8948" y="2841"/>
                    <a:pt x="6843" y="3440"/>
                  </a:cubicBezTo>
                  <a:cubicBezTo>
                    <a:pt x="4738" y="4028"/>
                    <a:pt x="4115" y="10000"/>
                    <a:pt x="4115" y="10000"/>
                  </a:cubicBezTo>
                  <a:lnTo>
                    <a:pt x="613" y="10000"/>
                  </a:lnTo>
                  <a:cubicBezTo>
                    <a:pt x="613" y="10000"/>
                    <a:pt x="1047" y="7767"/>
                    <a:pt x="1131" y="7069"/>
                  </a:cubicBezTo>
                  <a:cubicBezTo>
                    <a:pt x="1160" y="6747"/>
                    <a:pt x="995" y="5234"/>
                    <a:pt x="0" y="7458"/>
                  </a:cubicBezTo>
                  <a:lnTo>
                    <a:pt x="0" y="5952"/>
                  </a:lnTo>
                  <a:close/>
                </a:path>
              </a:pathLst>
            </a:custGeom>
            <a:solidFill>
              <a:srgbClr val="00B0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29" name="Freeform 7">
              <a:extLst>
                <a:ext uri="{FF2B5EF4-FFF2-40B4-BE49-F238E27FC236}">
                  <a16:creationId xmlns:a16="http://schemas.microsoft.com/office/drawing/2014/main" id="{191BB757-6F47-4737-8EB7-DB67EA1D00EF}"/>
                </a:ext>
              </a:extLst>
            </p:cNvPr>
            <p:cNvSpPr>
              <a:spLocks/>
            </p:cNvSpPr>
            <p:nvPr/>
          </p:nvSpPr>
          <p:spPr bwMode="auto">
            <a:xfrm>
              <a:off x="953383" y="3244331"/>
              <a:ext cx="984862" cy="1411732"/>
            </a:xfrm>
            <a:custGeom>
              <a:avLst/>
              <a:gdLst>
                <a:gd name="T0" fmla="*/ 365 w 479"/>
                <a:gd name="T1" fmla="*/ 168 h 640"/>
                <a:gd name="T2" fmla="*/ 210 w 479"/>
                <a:gd name="T3" fmla="*/ 640 h 640"/>
                <a:gd name="T4" fmla="*/ 148 w 479"/>
                <a:gd name="T5" fmla="*/ 589 h 640"/>
                <a:gd name="T6" fmla="*/ 27 w 479"/>
                <a:gd name="T7" fmla="*/ 418 h 640"/>
                <a:gd name="T8" fmla="*/ 13 w 479"/>
                <a:gd name="T9" fmla="*/ 382 h 640"/>
                <a:gd name="T10" fmla="*/ 8 w 479"/>
                <a:gd name="T11" fmla="*/ 292 h 640"/>
                <a:gd name="T12" fmla="*/ 8 w 479"/>
                <a:gd name="T13" fmla="*/ 292 h 640"/>
                <a:gd name="T14" fmla="*/ 137 w 479"/>
                <a:gd name="T15" fmla="*/ 149 h 640"/>
                <a:gd name="T16" fmla="*/ 255 w 479"/>
                <a:gd name="T17" fmla="*/ 106 h 640"/>
                <a:gd name="T18" fmla="*/ 398 w 479"/>
                <a:gd name="T19" fmla="*/ 44 h 640"/>
                <a:gd name="T20" fmla="*/ 365 w 479"/>
                <a:gd name="T21" fmla="*/ 168 h 640"/>
                <a:gd name="connsiteX0" fmla="*/ 7555 w 8850"/>
                <a:gd name="connsiteY0" fmla="*/ 2105 h 9480"/>
                <a:gd name="connsiteX1" fmla="*/ 4319 w 8850"/>
                <a:gd name="connsiteY1" fmla="*/ 9480 h 9480"/>
                <a:gd name="connsiteX2" fmla="*/ 3025 w 8850"/>
                <a:gd name="connsiteY2" fmla="*/ 8683 h 9480"/>
                <a:gd name="connsiteX3" fmla="*/ 499 w 8850"/>
                <a:gd name="connsiteY3" fmla="*/ 6011 h 9480"/>
                <a:gd name="connsiteX4" fmla="*/ 206 w 8850"/>
                <a:gd name="connsiteY4" fmla="*/ 5449 h 9480"/>
                <a:gd name="connsiteX5" fmla="*/ 102 w 8850"/>
                <a:gd name="connsiteY5" fmla="*/ 4043 h 9480"/>
                <a:gd name="connsiteX6" fmla="*/ 102 w 8850"/>
                <a:gd name="connsiteY6" fmla="*/ 4043 h 9480"/>
                <a:gd name="connsiteX7" fmla="*/ 2795 w 8850"/>
                <a:gd name="connsiteY7" fmla="*/ 1808 h 9480"/>
                <a:gd name="connsiteX8" fmla="*/ 5259 w 8850"/>
                <a:gd name="connsiteY8" fmla="*/ 1136 h 9480"/>
                <a:gd name="connsiteX9" fmla="*/ 8244 w 8850"/>
                <a:gd name="connsiteY9" fmla="*/ 168 h 9480"/>
                <a:gd name="connsiteX10" fmla="*/ 7555 w 8850"/>
                <a:gd name="connsiteY10" fmla="*/ 2105 h 9480"/>
                <a:gd name="connsiteX0" fmla="*/ 8537 w 10000"/>
                <a:gd name="connsiteY0" fmla="*/ 2220 h 10000"/>
                <a:gd name="connsiteX1" fmla="*/ 5721 w 10000"/>
                <a:gd name="connsiteY1" fmla="*/ 8140 h 10000"/>
                <a:gd name="connsiteX2" fmla="*/ 4880 w 10000"/>
                <a:gd name="connsiteY2" fmla="*/ 10000 h 10000"/>
                <a:gd name="connsiteX3" fmla="*/ 3418 w 10000"/>
                <a:gd name="connsiteY3" fmla="*/ 9159 h 10000"/>
                <a:gd name="connsiteX4" fmla="*/ 564 w 10000"/>
                <a:gd name="connsiteY4" fmla="*/ 6341 h 10000"/>
                <a:gd name="connsiteX5" fmla="*/ 233 w 10000"/>
                <a:gd name="connsiteY5" fmla="*/ 5748 h 10000"/>
                <a:gd name="connsiteX6" fmla="*/ 115 w 10000"/>
                <a:gd name="connsiteY6" fmla="*/ 4265 h 10000"/>
                <a:gd name="connsiteX7" fmla="*/ 115 w 10000"/>
                <a:gd name="connsiteY7" fmla="*/ 4265 h 10000"/>
                <a:gd name="connsiteX8" fmla="*/ 3158 w 10000"/>
                <a:gd name="connsiteY8" fmla="*/ 1907 h 10000"/>
                <a:gd name="connsiteX9" fmla="*/ 5942 w 10000"/>
                <a:gd name="connsiteY9" fmla="*/ 1198 h 10000"/>
                <a:gd name="connsiteX10" fmla="*/ 9315 w 10000"/>
                <a:gd name="connsiteY10" fmla="*/ 177 h 10000"/>
                <a:gd name="connsiteX11" fmla="*/ 8537 w 10000"/>
                <a:gd name="connsiteY11" fmla="*/ 2220 h 10000"/>
                <a:gd name="connsiteX0" fmla="*/ 8537 w 10000"/>
                <a:gd name="connsiteY0" fmla="*/ 2220 h 10022"/>
                <a:gd name="connsiteX1" fmla="*/ 6543 w 10000"/>
                <a:gd name="connsiteY1" fmla="*/ 8461 h 10022"/>
                <a:gd name="connsiteX2" fmla="*/ 4880 w 10000"/>
                <a:gd name="connsiteY2" fmla="*/ 10000 h 10022"/>
                <a:gd name="connsiteX3" fmla="*/ 3418 w 10000"/>
                <a:gd name="connsiteY3" fmla="*/ 9159 h 10022"/>
                <a:gd name="connsiteX4" fmla="*/ 564 w 10000"/>
                <a:gd name="connsiteY4" fmla="*/ 6341 h 10022"/>
                <a:gd name="connsiteX5" fmla="*/ 233 w 10000"/>
                <a:gd name="connsiteY5" fmla="*/ 5748 h 10022"/>
                <a:gd name="connsiteX6" fmla="*/ 115 w 10000"/>
                <a:gd name="connsiteY6" fmla="*/ 4265 h 10022"/>
                <a:gd name="connsiteX7" fmla="*/ 115 w 10000"/>
                <a:gd name="connsiteY7" fmla="*/ 4265 h 10022"/>
                <a:gd name="connsiteX8" fmla="*/ 3158 w 10000"/>
                <a:gd name="connsiteY8" fmla="*/ 1907 h 10022"/>
                <a:gd name="connsiteX9" fmla="*/ 5942 w 10000"/>
                <a:gd name="connsiteY9" fmla="*/ 1198 h 10022"/>
                <a:gd name="connsiteX10" fmla="*/ 9315 w 10000"/>
                <a:gd name="connsiteY10" fmla="*/ 177 h 10022"/>
                <a:gd name="connsiteX11" fmla="*/ 8537 w 10000"/>
                <a:gd name="connsiteY11" fmla="*/ 2220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22">
                  <a:moveTo>
                    <a:pt x="8537" y="2220"/>
                  </a:moveTo>
                  <a:lnTo>
                    <a:pt x="6543" y="8461"/>
                  </a:lnTo>
                  <a:cubicBezTo>
                    <a:pt x="5989" y="8974"/>
                    <a:pt x="5401" y="9884"/>
                    <a:pt x="4880" y="10000"/>
                  </a:cubicBezTo>
                  <a:cubicBezTo>
                    <a:pt x="4359" y="10116"/>
                    <a:pt x="4138" y="9769"/>
                    <a:pt x="3418" y="9159"/>
                  </a:cubicBezTo>
                  <a:cubicBezTo>
                    <a:pt x="2698" y="8550"/>
                    <a:pt x="1130" y="7445"/>
                    <a:pt x="564" y="6341"/>
                  </a:cubicBezTo>
                  <a:lnTo>
                    <a:pt x="233" y="5748"/>
                  </a:lnTo>
                  <a:cubicBezTo>
                    <a:pt x="-26" y="5270"/>
                    <a:pt x="-73" y="4758"/>
                    <a:pt x="115" y="4265"/>
                  </a:cubicBezTo>
                  <a:lnTo>
                    <a:pt x="115" y="4265"/>
                  </a:lnTo>
                  <a:cubicBezTo>
                    <a:pt x="493" y="3176"/>
                    <a:pt x="1625" y="2287"/>
                    <a:pt x="3158" y="1907"/>
                  </a:cubicBezTo>
                  <a:lnTo>
                    <a:pt x="5942" y="1198"/>
                  </a:lnTo>
                  <a:cubicBezTo>
                    <a:pt x="5942" y="1198"/>
                    <a:pt x="7782" y="-549"/>
                    <a:pt x="9315" y="177"/>
                  </a:cubicBezTo>
                  <a:cubicBezTo>
                    <a:pt x="11226" y="1083"/>
                    <a:pt x="8537" y="2220"/>
                    <a:pt x="8537" y="2220"/>
                  </a:cubicBezTo>
                  <a:close/>
                </a:path>
              </a:pathLst>
            </a:custGeom>
            <a:solidFill>
              <a:sysClr val="windowText" lastClr="000000">
                <a:lumMod val="65000"/>
                <a:lumOff val="35000"/>
              </a:sys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30" name="Freeform 10">
              <a:extLst>
                <a:ext uri="{FF2B5EF4-FFF2-40B4-BE49-F238E27FC236}">
                  <a16:creationId xmlns:a16="http://schemas.microsoft.com/office/drawing/2014/main" id="{03C33D32-A095-4AB3-AC5C-548667120384}"/>
                </a:ext>
              </a:extLst>
            </p:cNvPr>
            <p:cNvSpPr>
              <a:spLocks/>
            </p:cNvSpPr>
            <p:nvPr/>
          </p:nvSpPr>
          <p:spPr bwMode="auto">
            <a:xfrm>
              <a:off x="1574800" y="5189538"/>
              <a:ext cx="574675" cy="1466850"/>
            </a:xfrm>
            <a:custGeom>
              <a:avLst/>
              <a:gdLst>
                <a:gd name="T0" fmla="*/ 92 w 247"/>
                <a:gd name="T1" fmla="*/ 50 h 632"/>
                <a:gd name="T2" fmla="*/ 77 w 247"/>
                <a:gd name="T3" fmla="*/ 101 h 632"/>
                <a:gd name="T4" fmla="*/ 146 w 247"/>
                <a:gd name="T5" fmla="*/ 262 h 632"/>
                <a:gd name="T6" fmla="*/ 232 w 247"/>
                <a:gd name="T7" fmla="*/ 563 h 632"/>
                <a:gd name="T8" fmla="*/ 247 w 247"/>
                <a:gd name="T9" fmla="*/ 632 h 632"/>
                <a:gd name="T10" fmla="*/ 117 w 247"/>
                <a:gd name="T11" fmla="*/ 632 h 632"/>
                <a:gd name="T12" fmla="*/ 64 w 247"/>
                <a:gd name="T13" fmla="*/ 365 h 632"/>
                <a:gd name="T14" fmla="*/ 38 w 247"/>
                <a:gd name="T15" fmla="*/ 108 h 632"/>
                <a:gd name="T16" fmla="*/ 0 w 247"/>
                <a:gd name="T17" fmla="*/ 75 h 632"/>
                <a:gd name="T18" fmla="*/ 54 w 247"/>
                <a:gd name="T19" fmla="*/ 0 h 632"/>
                <a:gd name="T20" fmla="*/ 92 w 247"/>
                <a:gd name="T21" fmla="*/ 5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632">
                  <a:moveTo>
                    <a:pt x="92" y="50"/>
                  </a:moveTo>
                  <a:cubicBezTo>
                    <a:pt x="77" y="101"/>
                    <a:pt x="77" y="101"/>
                    <a:pt x="77" y="101"/>
                  </a:cubicBezTo>
                  <a:cubicBezTo>
                    <a:pt x="77" y="101"/>
                    <a:pt x="148" y="208"/>
                    <a:pt x="146" y="262"/>
                  </a:cubicBezTo>
                  <a:cubicBezTo>
                    <a:pt x="145" y="315"/>
                    <a:pt x="132" y="495"/>
                    <a:pt x="232" y="563"/>
                  </a:cubicBezTo>
                  <a:cubicBezTo>
                    <a:pt x="247" y="632"/>
                    <a:pt x="247" y="632"/>
                    <a:pt x="247" y="632"/>
                  </a:cubicBezTo>
                  <a:cubicBezTo>
                    <a:pt x="117" y="632"/>
                    <a:pt x="117" y="632"/>
                    <a:pt x="117" y="632"/>
                  </a:cubicBezTo>
                  <a:cubicBezTo>
                    <a:pt x="117" y="632"/>
                    <a:pt x="26" y="523"/>
                    <a:pt x="64" y="365"/>
                  </a:cubicBezTo>
                  <a:cubicBezTo>
                    <a:pt x="103" y="207"/>
                    <a:pt x="38" y="108"/>
                    <a:pt x="38" y="108"/>
                  </a:cubicBezTo>
                  <a:cubicBezTo>
                    <a:pt x="0" y="75"/>
                    <a:pt x="0" y="75"/>
                    <a:pt x="0" y="75"/>
                  </a:cubicBezTo>
                  <a:cubicBezTo>
                    <a:pt x="54" y="0"/>
                    <a:pt x="54" y="0"/>
                    <a:pt x="54" y="0"/>
                  </a:cubicBezTo>
                  <a:lnTo>
                    <a:pt x="92" y="50"/>
                  </a:lnTo>
                  <a:close/>
                </a:path>
              </a:pathLst>
            </a:custGeom>
            <a:solidFill>
              <a:schemeClr val="accent6">
                <a:lumMod val="5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31" name="Freeform 8">
              <a:extLst>
                <a:ext uri="{FF2B5EF4-FFF2-40B4-BE49-F238E27FC236}">
                  <a16:creationId xmlns:a16="http://schemas.microsoft.com/office/drawing/2014/main" id="{D7501133-655E-4E9C-97AA-BE28A4D0D042}"/>
                </a:ext>
              </a:extLst>
            </p:cNvPr>
            <p:cNvSpPr>
              <a:spLocks/>
            </p:cNvSpPr>
            <p:nvPr/>
          </p:nvSpPr>
          <p:spPr bwMode="auto">
            <a:xfrm>
              <a:off x="1117600" y="4833938"/>
              <a:ext cx="881063" cy="628650"/>
            </a:xfrm>
            <a:custGeom>
              <a:avLst/>
              <a:gdLst>
                <a:gd name="T0" fmla="*/ 251 w 379"/>
                <a:gd name="T1" fmla="*/ 153 h 271"/>
                <a:gd name="T2" fmla="*/ 166 w 379"/>
                <a:gd name="T3" fmla="*/ 271 h 271"/>
                <a:gd name="T4" fmla="*/ 10 w 379"/>
                <a:gd name="T5" fmla="*/ 132 h 271"/>
                <a:gd name="T6" fmla="*/ 90 w 379"/>
                <a:gd name="T7" fmla="*/ 22 h 271"/>
                <a:gd name="T8" fmla="*/ 275 w 379"/>
                <a:gd name="T9" fmla="*/ 0 h 271"/>
                <a:gd name="T10" fmla="*/ 377 w 379"/>
                <a:gd name="T11" fmla="*/ 125 h 271"/>
                <a:gd name="T12" fmla="*/ 305 w 379"/>
                <a:gd name="T13" fmla="*/ 224 h 271"/>
                <a:gd name="T14" fmla="*/ 251 w 379"/>
                <a:gd name="T15" fmla="*/ 153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271">
                  <a:moveTo>
                    <a:pt x="251" y="153"/>
                  </a:moveTo>
                  <a:cubicBezTo>
                    <a:pt x="166" y="271"/>
                    <a:pt x="166" y="271"/>
                    <a:pt x="166" y="271"/>
                  </a:cubicBezTo>
                  <a:cubicBezTo>
                    <a:pt x="166" y="271"/>
                    <a:pt x="0" y="192"/>
                    <a:pt x="10" y="132"/>
                  </a:cubicBezTo>
                  <a:cubicBezTo>
                    <a:pt x="20" y="71"/>
                    <a:pt x="90" y="22"/>
                    <a:pt x="90" y="22"/>
                  </a:cubicBezTo>
                  <a:cubicBezTo>
                    <a:pt x="275" y="0"/>
                    <a:pt x="275" y="0"/>
                    <a:pt x="275" y="0"/>
                  </a:cubicBezTo>
                  <a:cubicBezTo>
                    <a:pt x="275" y="0"/>
                    <a:pt x="379" y="81"/>
                    <a:pt x="377" y="125"/>
                  </a:cubicBezTo>
                  <a:cubicBezTo>
                    <a:pt x="375" y="179"/>
                    <a:pt x="305" y="224"/>
                    <a:pt x="305" y="224"/>
                  </a:cubicBezTo>
                  <a:lnTo>
                    <a:pt x="251" y="153"/>
                  </a:lnTo>
                  <a:close/>
                </a:path>
              </a:pathLst>
            </a:custGeom>
            <a:solidFill>
              <a:schemeClr val="accent1">
                <a:lumMod val="60000"/>
                <a:lumOff val="4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32" name="Freeform 9">
              <a:extLst>
                <a:ext uri="{FF2B5EF4-FFF2-40B4-BE49-F238E27FC236}">
                  <a16:creationId xmlns:a16="http://schemas.microsoft.com/office/drawing/2014/main" id="{5E7E958E-AEB2-49CD-8DBB-CC7922B40D82}"/>
                </a:ext>
              </a:extLst>
            </p:cNvPr>
            <p:cNvSpPr>
              <a:spLocks/>
            </p:cNvSpPr>
            <p:nvPr/>
          </p:nvSpPr>
          <p:spPr bwMode="auto">
            <a:xfrm>
              <a:off x="1187450" y="3557588"/>
              <a:ext cx="927100" cy="1712913"/>
            </a:xfrm>
            <a:custGeom>
              <a:avLst/>
              <a:gdLst>
                <a:gd name="T0" fmla="*/ 388 w 399"/>
                <a:gd name="T1" fmla="*/ 234 h 738"/>
                <a:gd name="T2" fmla="*/ 362 w 399"/>
                <a:gd name="T3" fmla="*/ 256 h 738"/>
                <a:gd name="T4" fmla="*/ 399 w 399"/>
                <a:gd name="T5" fmla="*/ 375 h 738"/>
                <a:gd name="T6" fmla="*/ 264 w 399"/>
                <a:gd name="T7" fmla="*/ 450 h 738"/>
                <a:gd name="T8" fmla="*/ 238 w 399"/>
                <a:gd name="T9" fmla="*/ 589 h 738"/>
                <a:gd name="T10" fmla="*/ 266 w 399"/>
                <a:gd name="T11" fmla="*/ 657 h 738"/>
                <a:gd name="T12" fmla="*/ 168 w 399"/>
                <a:gd name="T13" fmla="*/ 729 h 738"/>
                <a:gd name="T14" fmla="*/ 36 w 399"/>
                <a:gd name="T15" fmla="*/ 625 h 738"/>
                <a:gd name="T16" fmla="*/ 121 w 399"/>
                <a:gd name="T17" fmla="*/ 441 h 738"/>
                <a:gd name="T18" fmla="*/ 72 w 399"/>
                <a:gd name="T19" fmla="*/ 380 h 738"/>
                <a:gd name="T20" fmla="*/ 34 w 399"/>
                <a:gd name="T21" fmla="*/ 371 h 738"/>
                <a:gd name="T22" fmla="*/ 34 w 399"/>
                <a:gd name="T23" fmla="*/ 292 h 738"/>
                <a:gd name="T24" fmla="*/ 66 w 399"/>
                <a:gd name="T25" fmla="*/ 316 h 738"/>
                <a:gd name="T26" fmla="*/ 34 w 399"/>
                <a:gd name="T27" fmla="*/ 183 h 738"/>
                <a:gd name="T28" fmla="*/ 73 w 399"/>
                <a:gd name="T29" fmla="*/ 97 h 738"/>
                <a:gd name="T30" fmla="*/ 261 w 399"/>
                <a:gd name="T31" fmla="*/ 0 h 738"/>
                <a:gd name="T32" fmla="*/ 388 w 399"/>
                <a:gd name="T33" fmla="*/ 23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738">
                  <a:moveTo>
                    <a:pt x="388" y="234"/>
                  </a:moveTo>
                  <a:cubicBezTo>
                    <a:pt x="362" y="256"/>
                    <a:pt x="362" y="256"/>
                    <a:pt x="362" y="256"/>
                  </a:cubicBezTo>
                  <a:cubicBezTo>
                    <a:pt x="399" y="375"/>
                    <a:pt x="399" y="375"/>
                    <a:pt x="399" y="375"/>
                  </a:cubicBezTo>
                  <a:cubicBezTo>
                    <a:pt x="264" y="450"/>
                    <a:pt x="264" y="450"/>
                    <a:pt x="264" y="450"/>
                  </a:cubicBezTo>
                  <a:cubicBezTo>
                    <a:pt x="238" y="589"/>
                    <a:pt x="238" y="589"/>
                    <a:pt x="238" y="589"/>
                  </a:cubicBezTo>
                  <a:cubicBezTo>
                    <a:pt x="266" y="657"/>
                    <a:pt x="266" y="657"/>
                    <a:pt x="266" y="657"/>
                  </a:cubicBezTo>
                  <a:cubicBezTo>
                    <a:pt x="266" y="657"/>
                    <a:pt x="243" y="719"/>
                    <a:pt x="168" y="729"/>
                  </a:cubicBezTo>
                  <a:cubicBezTo>
                    <a:pt x="93" y="738"/>
                    <a:pt x="21" y="663"/>
                    <a:pt x="36" y="625"/>
                  </a:cubicBezTo>
                  <a:cubicBezTo>
                    <a:pt x="121" y="441"/>
                    <a:pt x="121" y="441"/>
                    <a:pt x="121" y="441"/>
                  </a:cubicBezTo>
                  <a:cubicBezTo>
                    <a:pt x="72" y="380"/>
                    <a:pt x="72" y="380"/>
                    <a:pt x="72" y="380"/>
                  </a:cubicBezTo>
                  <a:cubicBezTo>
                    <a:pt x="72" y="380"/>
                    <a:pt x="64" y="401"/>
                    <a:pt x="34" y="371"/>
                  </a:cubicBezTo>
                  <a:cubicBezTo>
                    <a:pt x="4" y="341"/>
                    <a:pt x="0" y="307"/>
                    <a:pt x="34" y="292"/>
                  </a:cubicBezTo>
                  <a:cubicBezTo>
                    <a:pt x="66" y="316"/>
                    <a:pt x="66" y="316"/>
                    <a:pt x="66" y="316"/>
                  </a:cubicBezTo>
                  <a:cubicBezTo>
                    <a:pt x="34" y="183"/>
                    <a:pt x="34" y="183"/>
                    <a:pt x="34" y="183"/>
                  </a:cubicBezTo>
                  <a:cubicBezTo>
                    <a:pt x="25" y="149"/>
                    <a:pt x="41" y="113"/>
                    <a:pt x="73" y="97"/>
                  </a:cubicBezTo>
                  <a:cubicBezTo>
                    <a:pt x="261" y="0"/>
                    <a:pt x="261" y="0"/>
                    <a:pt x="261" y="0"/>
                  </a:cubicBezTo>
                  <a:lnTo>
                    <a:pt x="388" y="234"/>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33" name="Freeform 11">
              <a:extLst>
                <a:ext uri="{FF2B5EF4-FFF2-40B4-BE49-F238E27FC236}">
                  <a16:creationId xmlns:a16="http://schemas.microsoft.com/office/drawing/2014/main" id="{4D0FD3D8-5696-436A-BB44-B8261EF12289}"/>
                </a:ext>
              </a:extLst>
            </p:cNvPr>
            <p:cNvSpPr>
              <a:spLocks/>
            </p:cNvSpPr>
            <p:nvPr/>
          </p:nvSpPr>
          <p:spPr bwMode="auto">
            <a:xfrm>
              <a:off x="4365625" y="4256088"/>
              <a:ext cx="230188" cy="268288"/>
            </a:xfrm>
            <a:custGeom>
              <a:avLst/>
              <a:gdLst>
                <a:gd name="T0" fmla="*/ 0 w 99"/>
                <a:gd name="T1" fmla="*/ 116 h 116"/>
                <a:gd name="T2" fmla="*/ 46 w 99"/>
                <a:gd name="T3" fmla="*/ 29 h 116"/>
                <a:gd name="T4" fmla="*/ 89 w 99"/>
                <a:gd name="T5" fmla="*/ 29 h 116"/>
                <a:gd name="T6" fmla="*/ 57 w 99"/>
                <a:gd name="T7" fmla="*/ 97 h 116"/>
                <a:gd name="T8" fmla="*/ 0 w 99"/>
                <a:gd name="T9" fmla="*/ 116 h 116"/>
              </a:gdLst>
              <a:ahLst/>
              <a:cxnLst>
                <a:cxn ang="0">
                  <a:pos x="T0" y="T1"/>
                </a:cxn>
                <a:cxn ang="0">
                  <a:pos x="T2" y="T3"/>
                </a:cxn>
                <a:cxn ang="0">
                  <a:pos x="T4" y="T5"/>
                </a:cxn>
                <a:cxn ang="0">
                  <a:pos x="T6" y="T7"/>
                </a:cxn>
                <a:cxn ang="0">
                  <a:pos x="T8" y="T9"/>
                </a:cxn>
              </a:cxnLst>
              <a:rect l="0" t="0" r="r" b="b"/>
              <a:pathLst>
                <a:path w="99" h="116">
                  <a:moveTo>
                    <a:pt x="0" y="116"/>
                  </a:moveTo>
                  <a:cubicBezTo>
                    <a:pt x="0" y="116"/>
                    <a:pt x="6" y="57"/>
                    <a:pt x="46" y="29"/>
                  </a:cubicBezTo>
                  <a:cubicBezTo>
                    <a:pt x="86" y="0"/>
                    <a:pt x="99" y="2"/>
                    <a:pt x="89" y="29"/>
                  </a:cubicBezTo>
                  <a:cubicBezTo>
                    <a:pt x="79" y="55"/>
                    <a:pt x="57" y="97"/>
                    <a:pt x="57" y="97"/>
                  </a:cubicBezTo>
                  <a:lnTo>
                    <a:pt x="0" y="116"/>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sp>
          <p:nvSpPr>
            <p:cNvPr id="34" name="Freeform 12">
              <a:extLst>
                <a:ext uri="{FF2B5EF4-FFF2-40B4-BE49-F238E27FC236}">
                  <a16:creationId xmlns:a16="http://schemas.microsoft.com/office/drawing/2014/main" id="{974736B0-B360-405B-BB67-7B9982A08E30}"/>
                </a:ext>
              </a:extLst>
            </p:cNvPr>
            <p:cNvSpPr>
              <a:spLocks/>
            </p:cNvSpPr>
            <p:nvPr/>
          </p:nvSpPr>
          <p:spPr bwMode="auto">
            <a:xfrm>
              <a:off x="4365625" y="4262438"/>
              <a:ext cx="619125" cy="431800"/>
            </a:xfrm>
            <a:custGeom>
              <a:avLst/>
              <a:gdLst>
                <a:gd name="T0" fmla="*/ 0 w 266"/>
                <a:gd name="T1" fmla="*/ 113 h 186"/>
                <a:gd name="T2" fmla="*/ 118 w 266"/>
                <a:gd name="T3" fmla="*/ 44 h 186"/>
                <a:gd name="T4" fmla="*/ 253 w 266"/>
                <a:gd name="T5" fmla="*/ 21 h 186"/>
                <a:gd name="T6" fmla="*/ 184 w 266"/>
                <a:gd name="T7" fmla="*/ 123 h 186"/>
                <a:gd name="T8" fmla="*/ 34 w 266"/>
                <a:gd name="T9" fmla="*/ 186 h 186"/>
                <a:gd name="T10" fmla="*/ 0 w 266"/>
                <a:gd name="T11" fmla="*/ 113 h 186"/>
              </a:gdLst>
              <a:ahLst/>
              <a:cxnLst>
                <a:cxn ang="0">
                  <a:pos x="T0" y="T1"/>
                </a:cxn>
                <a:cxn ang="0">
                  <a:pos x="T2" y="T3"/>
                </a:cxn>
                <a:cxn ang="0">
                  <a:pos x="T4" y="T5"/>
                </a:cxn>
                <a:cxn ang="0">
                  <a:pos x="T6" y="T7"/>
                </a:cxn>
                <a:cxn ang="0">
                  <a:pos x="T8" y="T9"/>
                </a:cxn>
                <a:cxn ang="0">
                  <a:pos x="T10" y="T11"/>
                </a:cxn>
              </a:cxnLst>
              <a:rect l="0" t="0" r="r" b="b"/>
              <a:pathLst>
                <a:path w="266" h="186">
                  <a:moveTo>
                    <a:pt x="0" y="113"/>
                  </a:moveTo>
                  <a:cubicBezTo>
                    <a:pt x="0" y="113"/>
                    <a:pt x="8" y="58"/>
                    <a:pt x="118" y="44"/>
                  </a:cubicBezTo>
                  <a:cubicBezTo>
                    <a:pt x="227" y="31"/>
                    <a:pt x="229" y="0"/>
                    <a:pt x="253" y="21"/>
                  </a:cubicBezTo>
                  <a:cubicBezTo>
                    <a:pt x="266" y="34"/>
                    <a:pt x="232" y="76"/>
                    <a:pt x="184" y="123"/>
                  </a:cubicBezTo>
                  <a:cubicBezTo>
                    <a:pt x="119" y="186"/>
                    <a:pt x="34" y="186"/>
                    <a:pt x="34" y="186"/>
                  </a:cubicBezTo>
                  <a:lnTo>
                    <a:pt x="0" y="113"/>
                  </a:lnTo>
                  <a:close/>
                </a:path>
              </a:pathLst>
            </a:custGeom>
            <a:solidFill>
              <a:srgbClr val="FAA55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black"/>
                </a:solidFill>
                <a:effectLst/>
                <a:uLnTx/>
                <a:uFillTx/>
                <a:latin typeface="Segoe UI Light"/>
                <a:ea typeface="微軟正黑體 Light"/>
                <a:cs typeface="+mn-cs"/>
              </a:endParaRPr>
            </a:p>
          </p:txBody>
        </p:sp>
      </p:grpSp>
      <p:pic>
        <p:nvPicPr>
          <p:cNvPr id="35" name="圖片 34" descr="Value to Academics - Eye Tracking Software and Solutions - iMotion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2034" y="4665496"/>
            <a:ext cx="763484" cy="763484"/>
          </a:xfrm>
          <a:prstGeom prst="rect">
            <a:avLst/>
          </a:prstGeom>
        </p:spPr>
      </p:pic>
      <p:cxnSp>
        <p:nvCxnSpPr>
          <p:cNvPr id="36" name="直線單箭頭接點 35"/>
          <p:cNvCxnSpPr>
            <a:cxnSpLocks/>
          </p:cNvCxnSpPr>
          <p:nvPr/>
        </p:nvCxnSpPr>
        <p:spPr bwMode="auto">
          <a:xfrm flipH="1">
            <a:off x="4896614" y="5228639"/>
            <a:ext cx="2776759" cy="0"/>
          </a:xfrm>
          <a:prstGeom prst="straightConnector1">
            <a:avLst/>
          </a:prstGeom>
          <a:noFill/>
          <a:ln w="57150" cap="flat" cmpd="sng" algn="ctr">
            <a:solidFill>
              <a:srgbClr val="002060"/>
            </a:solidFill>
            <a:prstDash val="solid"/>
            <a:round/>
            <a:headEnd type="none" w="med" len="med"/>
            <a:tailEnd type="triangle"/>
          </a:ln>
          <a:effectLst/>
        </p:spPr>
      </p:cxnSp>
      <p:pic>
        <p:nvPicPr>
          <p:cNvPr id="37" name="圖片 36" descr="💵 Banknote With &lt;strong&gt;Dollar&lt;/strong&gt; Sign Emoji"/>
          <p:cNvPicPr>
            <a:picLocks noChangeAspect="1"/>
          </p:cNvPicPr>
          <p:nvPr/>
        </p:nvPicPr>
        <p:blipFill>
          <a:blip r:embed="rId3" cstate="print">
            <a:extLst>
              <a:ext uri="{BEBA8EAE-BF5A-486C-A8C5-ECC9F3942E4B}">
                <a14:imgProps xmlns:a14="http://schemas.microsoft.com/office/drawing/2010/main">
                  <a14:imgLayer r:embed="rId4">
                    <a14:imgEffect>
                      <a14:backgroundRemoval t="20000" b="80833" l="5000" r="95000"/>
                    </a14:imgEffect>
                  </a14:imgLayer>
                </a14:imgProps>
              </a:ext>
              <a:ext uri="{28A0092B-C50C-407E-A947-70E740481C1C}">
                <a14:useLocalDpi xmlns:a14="http://schemas.microsoft.com/office/drawing/2010/main" val="0"/>
              </a:ext>
            </a:extLst>
          </a:blip>
          <a:stretch>
            <a:fillRect/>
          </a:stretch>
        </p:blipFill>
        <p:spPr>
          <a:xfrm>
            <a:off x="7937721" y="4901462"/>
            <a:ext cx="468377" cy="468377"/>
          </a:xfrm>
          <a:prstGeom prst="rect">
            <a:avLst/>
          </a:prstGeom>
        </p:spPr>
      </p:pic>
      <p:sp>
        <p:nvSpPr>
          <p:cNvPr id="38" name="Content Placeholder 7"/>
          <p:cNvSpPr txBox="1">
            <a:spLocks/>
          </p:cNvSpPr>
          <p:nvPr/>
        </p:nvSpPr>
        <p:spPr>
          <a:xfrm>
            <a:off x="2701899" y="5472979"/>
            <a:ext cx="2746011" cy="428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800" b="1" i="0" u="none" strike="noStrike" kern="1200" cap="none" spc="0" normalizeH="0" baseline="0" noProof="0" dirty="0">
                <a:ln>
                  <a:noFill/>
                </a:ln>
                <a:solidFill>
                  <a:srgbClr val="C00000"/>
                </a:solidFill>
                <a:effectLst/>
                <a:uLnTx/>
                <a:uFillTx/>
                <a:latin typeface="微軟正黑體 Light"/>
                <a:ea typeface="微軟正黑體 Light"/>
                <a:cs typeface="+mn-cs"/>
              </a:rPr>
              <a:t>賺取出借收入</a:t>
            </a:r>
            <a:endParaRPr kumimoji="0" lang="en-US" sz="2800" b="1" i="0" u="none" strike="noStrike" kern="1200" cap="none" spc="0" normalizeH="0" baseline="0" noProof="0" dirty="0">
              <a:ln>
                <a:noFill/>
              </a:ln>
              <a:solidFill>
                <a:srgbClr val="C00000"/>
              </a:solidFill>
              <a:effectLst/>
              <a:uLnTx/>
              <a:uFillTx/>
              <a:latin typeface="微軟正黑體 Light"/>
              <a:ea typeface="微軟正黑體 Light"/>
              <a:cs typeface="+mn-cs"/>
            </a:endParaRPr>
          </a:p>
        </p:txBody>
      </p:sp>
      <p:sp>
        <p:nvSpPr>
          <p:cNvPr id="39" name="Content Placeholder 7"/>
          <p:cNvSpPr txBox="1">
            <a:spLocks/>
          </p:cNvSpPr>
          <p:nvPr/>
        </p:nvSpPr>
        <p:spPr>
          <a:xfrm>
            <a:off x="7050546" y="5418381"/>
            <a:ext cx="2444463" cy="4853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800" b="1" i="0" u="none" strike="noStrike" kern="1200" cap="none" spc="0" normalizeH="0" baseline="0" noProof="0" dirty="0">
                <a:ln>
                  <a:noFill/>
                </a:ln>
                <a:solidFill>
                  <a:srgbClr val="C00000"/>
                </a:solidFill>
                <a:effectLst/>
                <a:uLnTx/>
                <a:uFillTx/>
                <a:latin typeface="微軟正黑體 Light"/>
                <a:ea typeface="微軟正黑體 Light"/>
                <a:cs typeface="+mn-cs"/>
              </a:rPr>
              <a:t>支付借券費用</a:t>
            </a:r>
            <a:endParaRPr kumimoji="0" lang="en-US" sz="2800" b="1" i="0" u="none" strike="noStrike" kern="1200" cap="none" spc="0" normalizeH="0" baseline="0" noProof="0" dirty="0">
              <a:ln>
                <a:noFill/>
              </a:ln>
              <a:solidFill>
                <a:srgbClr val="C00000"/>
              </a:solidFill>
              <a:effectLst/>
              <a:uLnTx/>
              <a:uFillTx/>
              <a:latin typeface="微軟正黑體 Light"/>
              <a:ea typeface="微軟正黑體 Light"/>
              <a:cs typeface="+mn-cs"/>
            </a:endParaRPr>
          </a:p>
        </p:txBody>
      </p:sp>
      <p:pic>
        <p:nvPicPr>
          <p:cNvPr id="40" name="圖片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8237" y="2839376"/>
            <a:ext cx="468377" cy="385543"/>
          </a:xfrm>
          <a:prstGeom prst="rect">
            <a:avLst/>
          </a:prstGeom>
        </p:spPr>
      </p:pic>
      <p:pic>
        <p:nvPicPr>
          <p:cNvPr id="41" name="圖片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4731" y="2990806"/>
            <a:ext cx="468377" cy="385543"/>
          </a:xfrm>
          <a:prstGeom prst="rect">
            <a:avLst/>
          </a:prstGeom>
        </p:spPr>
      </p:pic>
    </p:spTree>
    <p:extLst>
      <p:ext uri="{BB962C8B-B14F-4D97-AF65-F5344CB8AC3E}">
        <p14:creationId xmlns:p14="http://schemas.microsoft.com/office/powerpoint/2010/main" val="2126334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634181" y="76685"/>
            <a:ext cx="10214919" cy="836799"/>
          </a:xfrm>
        </p:spPr>
        <p:txBody>
          <a:bodyPr rIns="1872000" anchor="ctr" anchorCtr="0">
            <a:normAutofit lnSpcReduction="10000"/>
          </a:bodyPr>
          <a:lstStyle/>
          <a:p>
            <a:r>
              <a:rPr lang="zh-TW" altLang="en-US" sz="4400" dirty="0"/>
              <a:t>概念介紹</a:t>
            </a:r>
          </a:p>
        </p:txBody>
      </p:sp>
      <p:sp>
        <p:nvSpPr>
          <p:cNvPr id="11" name="Title 1">
            <a:extLst>
              <a:ext uri="{FF2B5EF4-FFF2-40B4-BE49-F238E27FC236}">
                <a16:creationId xmlns:a16="http://schemas.microsoft.com/office/drawing/2014/main" id="{0AC196E3-7844-41C1-AAD2-9135B94526E2}"/>
              </a:ext>
            </a:extLst>
          </p:cNvPr>
          <p:cNvSpPr txBox="1">
            <a:spLocks/>
          </p:cNvSpPr>
          <p:nvPr/>
        </p:nvSpPr>
        <p:spPr>
          <a:xfrm>
            <a:off x="6585605" y="1257382"/>
            <a:ext cx="1392671"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panose="020B0604030504040204" pitchFamily="34" charset="-120"/>
                <a:cs typeface="Calibri" panose="020F0502020204030204" pitchFamily="34" charset="0"/>
              </a:rPr>
              <a:t>融券</a:t>
            </a:r>
            <a:endParaRPr kumimoji="0" lang="en-US" sz="4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2" name="Title 1">
            <a:extLst>
              <a:ext uri="{FF2B5EF4-FFF2-40B4-BE49-F238E27FC236}">
                <a16:creationId xmlns:a16="http://schemas.microsoft.com/office/drawing/2014/main" id="{0AC196E3-7844-41C1-AAD2-9135B94526E2}"/>
              </a:ext>
            </a:extLst>
          </p:cNvPr>
          <p:cNvSpPr txBox="1">
            <a:spLocks/>
          </p:cNvSpPr>
          <p:nvPr/>
        </p:nvSpPr>
        <p:spPr>
          <a:xfrm>
            <a:off x="5409199" y="1958272"/>
            <a:ext cx="1392671"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4400" b="1" i="0" u="none" strike="noStrike" kern="1200" cap="none" spc="0" normalizeH="0" baseline="0" noProof="0" dirty="0">
                <a:ln>
                  <a:noFill/>
                </a:ln>
                <a:solidFill>
                  <a:srgbClr val="FF0000"/>
                </a:solidFill>
                <a:effectLst/>
                <a:uLnTx/>
                <a:uFillTx/>
                <a:latin typeface="Rockwell Extra Bold" panose="02060903040505020403" pitchFamily="18" charset="0"/>
                <a:ea typeface="微軟正黑體" panose="020B0604030504040204" pitchFamily="34" charset="-120"/>
                <a:cs typeface="Calibri" panose="020F0502020204030204" pitchFamily="34" charset="0"/>
              </a:rPr>
              <a:t>V S</a:t>
            </a:r>
            <a:endParaRPr kumimoji="0" lang="en-US" sz="4400" b="1" i="0" u="none" strike="noStrike" kern="1200" cap="none" spc="0" normalizeH="0" baseline="0" noProof="0" dirty="0">
              <a:ln>
                <a:noFill/>
              </a:ln>
              <a:solidFill>
                <a:srgbClr val="FF0000"/>
              </a:solidFill>
              <a:effectLst/>
              <a:uLnTx/>
              <a:uFillTx/>
              <a:latin typeface="Rockwell Extra Bold" panose="02060903040505020403" pitchFamily="18" charset="0"/>
              <a:ea typeface="微軟正黑體" panose="020B0604030504040204" pitchFamily="34" charset="-120"/>
              <a:cs typeface="Calibri" panose="020F0502020204030204" pitchFamily="34" charset="0"/>
            </a:endParaRPr>
          </a:p>
        </p:txBody>
      </p:sp>
      <p:sp>
        <p:nvSpPr>
          <p:cNvPr id="13" name="Title 1">
            <a:extLst>
              <a:ext uri="{FF2B5EF4-FFF2-40B4-BE49-F238E27FC236}">
                <a16:creationId xmlns:a16="http://schemas.microsoft.com/office/drawing/2014/main" id="{0AC196E3-7844-41C1-AAD2-9135B94526E2}"/>
              </a:ext>
            </a:extLst>
          </p:cNvPr>
          <p:cNvSpPr txBox="1">
            <a:spLocks/>
          </p:cNvSpPr>
          <p:nvPr/>
        </p:nvSpPr>
        <p:spPr>
          <a:xfrm>
            <a:off x="3606458" y="1238034"/>
            <a:ext cx="1498055"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44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借券</a:t>
            </a:r>
            <a:endParaRPr kumimoji="0" lang="en-US" sz="44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22" name="Title 1">
            <a:extLst>
              <a:ext uri="{FF2B5EF4-FFF2-40B4-BE49-F238E27FC236}">
                <a16:creationId xmlns:a16="http://schemas.microsoft.com/office/drawing/2014/main" id="{A229DF62-88A2-4925-BAD8-6AE5D5B86CD9}"/>
              </a:ext>
            </a:extLst>
          </p:cNvPr>
          <p:cNvSpPr txBox="1">
            <a:spLocks/>
          </p:cNvSpPr>
          <p:nvPr/>
        </p:nvSpPr>
        <p:spPr>
          <a:xfrm>
            <a:off x="532955" y="1737241"/>
            <a:ext cx="3658248" cy="129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不必立即賣出</a:t>
            </a:r>
            <a:br>
              <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b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且有多種用途</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3" name="Title 1">
            <a:extLst>
              <a:ext uri="{FF2B5EF4-FFF2-40B4-BE49-F238E27FC236}">
                <a16:creationId xmlns:a16="http://schemas.microsoft.com/office/drawing/2014/main" id="{A229DF62-88A2-4925-BAD8-6AE5D5B86CD9}"/>
              </a:ext>
            </a:extLst>
          </p:cNvPr>
          <p:cNvSpPr txBox="1">
            <a:spLocks/>
          </p:cNvSpPr>
          <p:nvPr/>
        </p:nvSpPr>
        <p:spPr>
          <a:xfrm>
            <a:off x="532955" y="3229781"/>
            <a:ext cx="3658248"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遇除權息無須回補</a:t>
            </a:r>
            <a:br>
              <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b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採權益補償</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4" name="Title 1">
            <a:extLst>
              <a:ext uri="{FF2B5EF4-FFF2-40B4-BE49-F238E27FC236}">
                <a16:creationId xmlns:a16="http://schemas.microsoft.com/office/drawing/2014/main" id="{A229DF62-88A2-4925-BAD8-6AE5D5B86CD9}"/>
              </a:ext>
            </a:extLst>
          </p:cNvPr>
          <p:cNvSpPr txBox="1">
            <a:spLocks/>
          </p:cNvSpPr>
          <p:nvPr/>
        </p:nvSpPr>
        <p:spPr>
          <a:xfrm>
            <a:off x="244722" y="4288091"/>
            <a:ext cx="3658248"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出借人可隨時提前召回</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5" name="Title 1">
            <a:extLst>
              <a:ext uri="{FF2B5EF4-FFF2-40B4-BE49-F238E27FC236}">
                <a16:creationId xmlns:a16="http://schemas.microsoft.com/office/drawing/2014/main" id="{A229DF62-88A2-4925-BAD8-6AE5D5B86CD9}"/>
              </a:ext>
            </a:extLst>
          </p:cNvPr>
          <p:cNvSpPr txBox="1">
            <a:spLocks/>
          </p:cNvSpPr>
          <p:nvPr/>
        </p:nvSpPr>
        <p:spPr>
          <a:xfrm>
            <a:off x="473547" y="5171121"/>
            <a:ext cx="3658248"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借券賣出價款可自由運用</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6" name="Title 1">
            <a:extLst>
              <a:ext uri="{FF2B5EF4-FFF2-40B4-BE49-F238E27FC236}">
                <a16:creationId xmlns:a16="http://schemas.microsoft.com/office/drawing/2014/main" id="{A229DF62-88A2-4925-BAD8-6AE5D5B86CD9}"/>
              </a:ext>
            </a:extLst>
          </p:cNvPr>
          <p:cNvSpPr txBox="1">
            <a:spLocks/>
          </p:cNvSpPr>
          <p:nvPr/>
        </p:nvSpPr>
        <p:spPr>
          <a:xfrm>
            <a:off x="1406978" y="5697261"/>
            <a:ext cx="3658248"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srgbClr val="C00000"/>
                </a:solidFill>
                <a:effectLst/>
                <a:uLnTx/>
                <a:uFillTx/>
                <a:latin typeface="Calibri" panose="020F0502020204030204" pitchFamily="34" charset="0"/>
                <a:ea typeface="微軟正黑體"/>
                <a:cs typeface="Calibri" panose="020F0502020204030204" pitchFamily="34" charset="0"/>
              </a:rPr>
              <a:t>擔保比率：</a:t>
            </a:r>
            <a:r>
              <a:rPr kumimoji="0" lang="en-US" altLang="zh-TW" sz="2400" b="0" i="0" u="none" strike="noStrike" kern="1200" cap="none" spc="0" normalizeH="0" baseline="0" noProof="0" dirty="0">
                <a:ln>
                  <a:noFill/>
                </a:ln>
                <a:solidFill>
                  <a:srgbClr val="C00000"/>
                </a:solidFill>
                <a:effectLst/>
                <a:uLnTx/>
                <a:uFillTx/>
                <a:latin typeface="Calibri" panose="020F0502020204030204" pitchFamily="34" charset="0"/>
                <a:ea typeface="微軟正黑體"/>
                <a:cs typeface="Calibri" panose="020F0502020204030204" pitchFamily="34" charset="0"/>
              </a:rPr>
              <a:t>140%/120%</a:t>
            </a:r>
          </a:p>
        </p:txBody>
      </p:sp>
      <p:sp>
        <p:nvSpPr>
          <p:cNvPr id="27" name="Title 1">
            <a:extLst>
              <a:ext uri="{FF2B5EF4-FFF2-40B4-BE49-F238E27FC236}">
                <a16:creationId xmlns:a16="http://schemas.microsoft.com/office/drawing/2014/main" id="{A229DF62-88A2-4925-BAD8-6AE5D5B86CD9}"/>
              </a:ext>
            </a:extLst>
          </p:cNvPr>
          <p:cNvSpPr txBox="1">
            <a:spLocks/>
          </p:cNvSpPr>
          <p:nvPr/>
        </p:nvSpPr>
        <p:spPr>
          <a:xfrm>
            <a:off x="7771814" y="2165701"/>
            <a:ext cx="3590486" cy="129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借入標的與委託賣出</a:t>
            </a:r>
            <a:br>
              <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b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必須同時發生</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8" name="Title 1">
            <a:extLst>
              <a:ext uri="{FF2B5EF4-FFF2-40B4-BE49-F238E27FC236}">
                <a16:creationId xmlns:a16="http://schemas.microsoft.com/office/drawing/2014/main" id="{A229DF62-88A2-4925-BAD8-6AE5D5B86CD9}"/>
              </a:ext>
            </a:extLst>
          </p:cNvPr>
          <p:cNvSpPr txBox="1">
            <a:spLocks/>
          </p:cNvSpPr>
          <p:nvPr/>
        </p:nvSpPr>
        <p:spPr>
          <a:xfrm>
            <a:off x="7718286" y="3560937"/>
            <a:ext cx="3590486"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除權息強制回補</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29" name="Title 1">
            <a:extLst>
              <a:ext uri="{FF2B5EF4-FFF2-40B4-BE49-F238E27FC236}">
                <a16:creationId xmlns:a16="http://schemas.microsoft.com/office/drawing/2014/main" id="{A229DF62-88A2-4925-BAD8-6AE5D5B86CD9}"/>
              </a:ext>
            </a:extLst>
          </p:cNvPr>
          <p:cNvSpPr txBox="1">
            <a:spLocks/>
          </p:cNvSpPr>
          <p:nvPr/>
        </p:nvSpPr>
        <p:spPr>
          <a:xfrm>
            <a:off x="7863866" y="4465794"/>
            <a:ext cx="3299326"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無被提前召回風險</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30" name="Title 1">
            <a:extLst>
              <a:ext uri="{FF2B5EF4-FFF2-40B4-BE49-F238E27FC236}">
                <a16:creationId xmlns:a16="http://schemas.microsoft.com/office/drawing/2014/main" id="{A229DF62-88A2-4925-BAD8-6AE5D5B86CD9}"/>
              </a:ext>
            </a:extLst>
          </p:cNvPr>
          <p:cNvSpPr txBox="1">
            <a:spLocks/>
          </p:cNvSpPr>
          <p:nvPr/>
        </p:nvSpPr>
        <p:spPr>
          <a:xfrm>
            <a:off x="8258614" y="5208452"/>
            <a:ext cx="3590486"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rPr>
              <a:t>融券賣出價款須作為擔保</a:t>
            </a:r>
            <a:endParaRPr kumimoji="0" lang="en-US" altLang="zh-TW"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a:cs typeface="Calibri" panose="020F0502020204030204" pitchFamily="34" charset="0"/>
            </a:endParaRPr>
          </a:p>
        </p:txBody>
      </p:sp>
      <p:sp>
        <p:nvSpPr>
          <p:cNvPr id="31" name="Title 1">
            <a:extLst>
              <a:ext uri="{FF2B5EF4-FFF2-40B4-BE49-F238E27FC236}">
                <a16:creationId xmlns:a16="http://schemas.microsoft.com/office/drawing/2014/main" id="{A229DF62-88A2-4925-BAD8-6AE5D5B86CD9}"/>
              </a:ext>
            </a:extLst>
          </p:cNvPr>
          <p:cNvSpPr txBox="1">
            <a:spLocks/>
          </p:cNvSpPr>
          <p:nvPr/>
        </p:nvSpPr>
        <p:spPr>
          <a:xfrm>
            <a:off x="7504944" y="5764976"/>
            <a:ext cx="3658248" cy="5938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25000"/>
              </a:lnSpc>
              <a:spcBef>
                <a:spcPct val="0"/>
              </a:spcBef>
              <a:spcAft>
                <a:spcPts val="1200"/>
              </a:spcAft>
              <a:buClrTx/>
              <a:buSzPct val="150000"/>
              <a:buFontTx/>
              <a:buNone/>
              <a:tabLst/>
              <a:defRPr/>
            </a:pPr>
            <a:r>
              <a:rPr kumimoji="0" lang="zh-TW" altLang="en-US" sz="2400" b="0" i="0" u="none" strike="noStrike" kern="1200" cap="none" spc="0" normalizeH="0" baseline="0" noProof="0" dirty="0">
                <a:ln>
                  <a:noFill/>
                </a:ln>
                <a:solidFill>
                  <a:srgbClr val="C00000"/>
                </a:solidFill>
                <a:effectLst/>
                <a:uLnTx/>
                <a:uFillTx/>
                <a:latin typeface="Calibri" panose="020F0502020204030204" pitchFamily="34" charset="0"/>
                <a:ea typeface="微軟正黑體"/>
                <a:cs typeface="Calibri" panose="020F0502020204030204" pitchFamily="34" charset="0"/>
              </a:rPr>
              <a:t>擔保比率：</a:t>
            </a:r>
            <a:r>
              <a:rPr kumimoji="0" lang="en-US" altLang="zh-TW" sz="2400" b="0" i="0" u="none" strike="noStrike" kern="1200" cap="none" spc="0" normalizeH="0" baseline="0" noProof="0" dirty="0">
                <a:ln>
                  <a:noFill/>
                </a:ln>
                <a:solidFill>
                  <a:srgbClr val="C00000"/>
                </a:solidFill>
                <a:effectLst/>
                <a:uLnTx/>
                <a:uFillTx/>
                <a:latin typeface="Calibri" panose="020F0502020204030204" pitchFamily="34" charset="0"/>
                <a:ea typeface="微軟正黑體"/>
                <a:cs typeface="Calibri" panose="020F0502020204030204" pitchFamily="34" charset="0"/>
              </a:rPr>
              <a:t>190%/130%</a:t>
            </a:r>
          </a:p>
        </p:txBody>
      </p:sp>
      <p:sp>
        <p:nvSpPr>
          <p:cNvPr id="33" name="Rectangle 27">
            <a:extLst>
              <a:ext uri="{FF2B5EF4-FFF2-40B4-BE49-F238E27FC236}">
                <a16:creationId xmlns:a16="http://schemas.microsoft.com/office/drawing/2014/main" id="{2E68DE0B-3F5D-4291-8529-FA83821407C9}"/>
              </a:ext>
            </a:extLst>
          </p:cNvPr>
          <p:cNvSpPr/>
          <p:nvPr/>
        </p:nvSpPr>
        <p:spPr>
          <a:xfrm rot="1670087">
            <a:off x="5136158" y="3602100"/>
            <a:ext cx="919137" cy="36330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35" name="Rectangle 29">
            <a:extLst>
              <a:ext uri="{FF2B5EF4-FFF2-40B4-BE49-F238E27FC236}">
                <a16:creationId xmlns:a16="http://schemas.microsoft.com/office/drawing/2014/main" id="{57A5605B-BAF2-42EA-B3CD-9660DDDAA540}"/>
              </a:ext>
            </a:extLst>
          </p:cNvPr>
          <p:cNvSpPr/>
          <p:nvPr/>
        </p:nvSpPr>
        <p:spPr>
          <a:xfrm rot="19929913" flipH="1">
            <a:off x="5783298" y="4257594"/>
            <a:ext cx="919137" cy="296527"/>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37" name="Rectangle 27">
            <a:extLst>
              <a:ext uri="{FF2B5EF4-FFF2-40B4-BE49-F238E27FC236}">
                <a16:creationId xmlns:a16="http://schemas.microsoft.com/office/drawing/2014/main" id="{2E68DE0B-3F5D-4291-8529-FA83821407C9}"/>
              </a:ext>
            </a:extLst>
          </p:cNvPr>
          <p:cNvSpPr/>
          <p:nvPr/>
        </p:nvSpPr>
        <p:spPr>
          <a:xfrm rot="1670087">
            <a:off x="5193135" y="4858732"/>
            <a:ext cx="919137" cy="363305"/>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39" name="Rectangle 29">
            <a:extLst>
              <a:ext uri="{FF2B5EF4-FFF2-40B4-BE49-F238E27FC236}">
                <a16:creationId xmlns:a16="http://schemas.microsoft.com/office/drawing/2014/main" id="{57A5605B-BAF2-42EA-B3CD-9660DDDAA540}"/>
              </a:ext>
            </a:extLst>
          </p:cNvPr>
          <p:cNvSpPr/>
          <p:nvPr/>
        </p:nvSpPr>
        <p:spPr>
          <a:xfrm rot="19929913" flipH="1">
            <a:off x="5816303" y="5505264"/>
            <a:ext cx="919137" cy="296527"/>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40" name="Arrow: Pentagon 17">
            <a:extLst>
              <a:ext uri="{FF2B5EF4-FFF2-40B4-BE49-F238E27FC236}">
                <a16:creationId xmlns:a16="http://schemas.microsoft.com/office/drawing/2014/main" id="{CC92285F-E6F6-4C04-AC2A-47DD363FA0E3}"/>
              </a:ext>
            </a:extLst>
          </p:cNvPr>
          <p:cNvSpPr/>
          <p:nvPr/>
        </p:nvSpPr>
        <p:spPr>
          <a:xfrm rot="300000" flipH="1">
            <a:off x="3950292" y="3174618"/>
            <a:ext cx="2196000" cy="584748"/>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41" name="Arrow: Pentagon 17">
            <a:extLst>
              <a:ext uri="{FF2B5EF4-FFF2-40B4-BE49-F238E27FC236}">
                <a16:creationId xmlns:a16="http://schemas.microsoft.com/office/drawing/2014/main" id="{C8A6ADA0-5823-44AF-B18E-A5E9CF958F04}"/>
              </a:ext>
            </a:extLst>
          </p:cNvPr>
          <p:cNvSpPr/>
          <p:nvPr/>
        </p:nvSpPr>
        <p:spPr>
          <a:xfrm rot="-720000">
            <a:off x="5669503" y="3711260"/>
            <a:ext cx="2196000" cy="584748"/>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42" name="Arrow: Pentagon 17">
            <a:extLst>
              <a:ext uri="{FF2B5EF4-FFF2-40B4-BE49-F238E27FC236}">
                <a16:creationId xmlns:a16="http://schemas.microsoft.com/office/drawing/2014/main" id="{CC92285F-E6F6-4C04-AC2A-47DD363FA0E3}"/>
              </a:ext>
            </a:extLst>
          </p:cNvPr>
          <p:cNvSpPr/>
          <p:nvPr/>
        </p:nvSpPr>
        <p:spPr>
          <a:xfrm rot="300000" flipH="1">
            <a:off x="3983297" y="4422288"/>
            <a:ext cx="2196000" cy="584748"/>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43" name="Arrow: Pentagon 17">
            <a:extLst>
              <a:ext uri="{FF2B5EF4-FFF2-40B4-BE49-F238E27FC236}">
                <a16:creationId xmlns:a16="http://schemas.microsoft.com/office/drawing/2014/main" id="{C8A6ADA0-5823-44AF-B18E-A5E9CF958F04}"/>
              </a:ext>
            </a:extLst>
          </p:cNvPr>
          <p:cNvSpPr/>
          <p:nvPr/>
        </p:nvSpPr>
        <p:spPr>
          <a:xfrm rot="-720000">
            <a:off x="5702508" y="4958930"/>
            <a:ext cx="2196000" cy="584748"/>
          </a:xfrm>
          <a:custGeom>
            <a:avLst/>
            <a:gdLst>
              <a:gd name="connsiteX0" fmla="*/ 0 w 2714172"/>
              <a:gd name="connsiteY0" fmla="*/ 0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0 w 2714172"/>
              <a:gd name="connsiteY5" fmla="*/ 0 h 1036411"/>
              <a:gd name="connsiteX0" fmla="*/ 538162 w 2714172"/>
              <a:gd name="connsiteY0" fmla="*/ 4762 h 1036411"/>
              <a:gd name="connsiteX1" fmla="*/ 2195967 w 2714172"/>
              <a:gd name="connsiteY1" fmla="*/ 0 h 1036411"/>
              <a:gd name="connsiteX2" fmla="*/ 2714172 w 2714172"/>
              <a:gd name="connsiteY2" fmla="*/ 518206 h 1036411"/>
              <a:gd name="connsiteX3" fmla="*/ 2195967 w 2714172"/>
              <a:gd name="connsiteY3" fmla="*/ 1036411 h 1036411"/>
              <a:gd name="connsiteX4" fmla="*/ 0 w 2714172"/>
              <a:gd name="connsiteY4" fmla="*/ 1036411 h 1036411"/>
              <a:gd name="connsiteX5" fmla="*/ 538162 w 2714172"/>
              <a:gd name="connsiteY5" fmla="*/ 4762 h 103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172" h="1036411">
                <a:moveTo>
                  <a:pt x="538162" y="4762"/>
                </a:moveTo>
                <a:lnTo>
                  <a:pt x="2195967" y="0"/>
                </a:lnTo>
                <a:lnTo>
                  <a:pt x="2714172" y="518206"/>
                </a:lnTo>
                <a:lnTo>
                  <a:pt x="2195967" y="1036411"/>
                </a:lnTo>
                <a:lnTo>
                  <a:pt x="0" y="1036411"/>
                </a:lnTo>
                <a:lnTo>
                  <a:pt x="538162" y="476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Tree>
    <p:extLst>
      <p:ext uri="{BB962C8B-B14F-4D97-AF65-F5344CB8AC3E}">
        <p14:creationId xmlns:p14="http://schemas.microsoft.com/office/powerpoint/2010/main" val="2768048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707177" y="163258"/>
            <a:ext cx="10214919" cy="836799"/>
          </a:xfrm>
        </p:spPr>
        <p:txBody>
          <a:bodyPr rIns="1872000" anchor="ctr" anchorCtr="0">
            <a:normAutofit lnSpcReduction="10000"/>
          </a:bodyPr>
          <a:lstStyle/>
          <a:p>
            <a:r>
              <a:rPr lang="zh-TW" altLang="en-US" sz="4400" dirty="0"/>
              <a:t>概念介紹</a:t>
            </a:r>
          </a:p>
        </p:txBody>
      </p:sp>
      <p:sp>
        <p:nvSpPr>
          <p:cNvPr id="7"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54868" y="1451002"/>
            <a:ext cx="3357088"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借券用途</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4082304" y="1368774"/>
            <a:ext cx="298766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證交所借貸辦法</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§29</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證券商借貸辦法</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§15</a:t>
            </a:r>
            <a:endParaRPr kumimoji="0" lang="en-US" sz="2400" b="0" i="0" u="none" strike="noStrike" kern="1200" cap="none" spc="0" normalizeH="0" baseline="0" noProof="0" dirty="0">
              <a:ln>
                <a:noFill/>
              </a:ln>
              <a:solidFill>
                <a:prstClr val="black"/>
              </a:solidFill>
              <a:effectLst/>
              <a:uLnTx/>
              <a:uFillTx/>
              <a:latin typeface="Goldman Sans Black"/>
              <a:ea typeface="微軟正黑體"/>
              <a:cs typeface="+mj-cs"/>
            </a:endParaRP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2296837" y="2254538"/>
            <a:ext cx="7598326"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微軟正黑體 Light" panose="020B0304030504040204" pitchFamily="34" charset="-120"/>
                <a:ea typeface="微軟正黑體 Light" panose="020B0304030504040204" pitchFamily="34" charset="-120"/>
                <a:cs typeface="+mj-cs"/>
              </a:rPr>
              <a:t>借入證券應註記，除規定用途外禁止轉讓與領回</a:t>
            </a:r>
            <a:endParaRPr kumimoji="0" lang="en-US" sz="2800" b="1" i="0" u="none" strike="noStrike" kern="1200" cap="none" spc="0" normalizeH="0" baseline="0" noProof="0" dirty="0">
              <a:ln>
                <a:noFill/>
              </a:ln>
              <a:solidFill>
                <a:srgbClr val="C00000"/>
              </a:solidFill>
              <a:effectLst/>
              <a:uLnTx/>
              <a:uFillTx/>
              <a:latin typeface="微軟正黑體 Light" panose="020B0304030504040204" pitchFamily="34" charset="-120"/>
              <a:ea typeface="微軟正黑體 Light" panose="020B0304030504040204" pitchFamily="34" charset="-120"/>
              <a:cs typeface="+mj-cs"/>
            </a:endParaRPr>
          </a:p>
        </p:txBody>
      </p:sp>
      <p:sp>
        <p:nvSpPr>
          <p:cNvPr id="12" name="向下箭號 11"/>
          <p:cNvSpPr>
            <a:spLocks noChangeAspect="1"/>
          </p:cNvSpPr>
          <p:nvPr/>
        </p:nvSpPr>
        <p:spPr>
          <a:xfrm>
            <a:off x="5518771" y="2752434"/>
            <a:ext cx="521892" cy="550517"/>
          </a:xfrm>
          <a:prstGeom prst="downArrow">
            <a:avLst/>
          </a:prstGeom>
          <a:solidFill>
            <a:srgbClr val="009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13" name="Title 1">
            <a:extLst>
              <a:ext uri="{FF2B5EF4-FFF2-40B4-BE49-F238E27FC236}">
                <a16:creationId xmlns:a16="http://schemas.microsoft.com/office/drawing/2014/main" id="{ABA6E09F-C3C1-4C1B-8131-E123DA41E1C8}"/>
              </a:ext>
            </a:extLst>
          </p:cNvPr>
          <p:cNvSpPr txBox="1">
            <a:spLocks/>
          </p:cNvSpPr>
          <p:nvPr/>
        </p:nvSpPr>
        <p:spPr>
          <a:xfrm>
            <a:off x="2296837" y="3302951"/>
            <a:ext cx="3743826" cy="193899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50000"/>
              </a:lnSpc>
              <a:spcBef>
                <a:spcPct val="0"/>
              </a:spcBef>
              <a:spcAft>
                <a:spcPts val="0"/>
              </a:spcAft>
              <a:buClr>
                <a:srgbClr val="1F7B4F"/>
              </a:buClr>
              <a:buSzTx/>
              <a:buFont typeface="Wingdings" panose="05000000000000000000" pitchFamily="2" charset="2"/>
              <a:buChar char="ü"/>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委託證券商賣出</a:t>
            </a:r>
            <a:endPar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endParaRPr>
          </a:p>
          <a:p>
            <a:pPr marL="342900" marR="0" lvl="0" indent="-342900" algn="l" defTabSz="914400" rtl="0" eaLnBrk="1" fontAlgn="auto" latinLnBrk="0" hangingPunct="1">
              <a:lnSpc>
                <a:spcPct val="150000"/>
              </a:lnSpc>
              <a:spcBef>
                <a:spcPct val="0"/>
              </a:spcBef>
              <a:spcAft>
                <a:spcPts val="0"/>
              </a:spcAft>
              <a:buClr>
                <a:srgbClr val="1F7B4F"/>
              </a:buClr>
              <a:buSzTx/>
              <a:buFont typeface="Wingdings" panose="05000000000000000000" pitchFamily="2" charset="2"/>
              <a:buChar char="ü"/>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融券現券償還</a:t>
            </a:r>
            <a:endPar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endParaRPr>
          </a:p>
          <a:p>
            <a:pPr marL="342900" marR="0" lvl="0" indent="-342900" algn="l" defTabSz="914400" rtl="0" eaLnBrk="1" fontAlgn="auto" latinLnBrk="0" hangingPunct="1">
              <a:lnSpc>
                <a:spcPct val="150000"/>
              </a:lnSpc>
              <a:spcBef>
                <a:spcPct val="0"/>
              </a:spcBef>
              <a:spcAft>
                <a:spcPts val="0"/>
              </a:spcAft>
              <a:buClr>
                <a:srgbClr val="1F7B4F"/>
              </a:buClr>
              <a:buSzTx/>
              <a:buFont typeface="Wingdings" panose="05000000000000000000" pitchFamily="2" charset="2"/>
              <a:buChar char="ü"/>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ETF</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申購與贖回</a:t>
            </a:r>
            <a:endParaRPr kumimoji="0" lang="en-US" sz="2800" b="0" i="0" u="none" strike="noStrike" kern="1200" cap="none" spc="0" normalizeH="0" baseline="0" noProof="0" dirty="0">
              <a:ln>
                <a:noFill/>
              </a:ln>
              <a:solidFill>
                <a:prstClr val="black"/>
              </a:solidFill>
              <a:effectLst/>
              <a:uLnTx/>
              <a:uFillTx/>
              <a:latin typeface="Goldman Sans Black"/>
              <a:ea typeface="微軟正黑體"/>
              <a:cs typeface="+mj-cs"/>
            </a:endParaRPr>
          </a:p>
        </p:txBody>
      </p:sp>
      <p:sp>
        <p:nvSpPr>
          <p:cNvPr id="14" name="Title 1">
            <a:extLst>
              <a:ext uri="{FF2B5EF4-FFF2-40B4-BE49-F238E27FC236}">
                <a16:creationId xmlns:a16="http://schemas.microsoft.com/office/drawing/2014/main" id="{ABA6E09F-C3C1-4C1B-8131-E123DA41E1C8}"/>
              </a:ext>
            </a:extLst>
          </p:cNvPr>
          <p:cNvSpPr txBox="1">
            <a:spLocks/>
          </p:cNvSpPr>
          <p:nvPr/>
        </p:nvSpPr>
        <p:spPr>
          <a:xfrm>
            <a:off x="6445786" y="3315790"/>
            <a:ext cx="4417891" cy="122322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50000"/>
              </a:lnSpc>
              <a:spcBef>
                <a:spcPct val="0"/>
              </a:spcBef>
              <a:spcAft>
                <a:spcPts val="0"/>
              </a:spcAft>
              <a:buClr>
                <a:srgbClr val="1F7B4F"/>
              </a:buClr>
              <a:buSzTx/>
              <a:buFont typeface="Wingdings" panose="05000000000000000000" pitchFamily="2" charset="2"/>
              <a:buChar char="ü"/>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還券、返還權益補償</a:t>
            </a:r>
            <a:endPar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endParaRPr>
          </a:p>
          <a:p>
            <a:pPr marL="342900" marR="0" lvl="0" indent="-342900" algn="l" defTabSz="914400" rtl="0" eaLnBrk="1" fontAlgn="auto" latinLnBrk="0" hangingPunct="1">
              <a:lnSpc>
                <a:spcPct val="150000"/>
              </a:lnSpc>
              <a:spcBef>
                <a:spcPct val="0"/>
              </a:spcBef>
              <a:spcAft>
                <a:spcPts val="0"/>
              </a:spcAft>
              <a:buClr>
                <a:srgbClr val="1F7B4F"/>
              </a:buClr>
              <a:buSzTx/>
              <a:buFont typeface="Wingdings" panose="05000000000000000000" pitchFamily="2" charset="2"/>
              <a:buChar char="ü"/>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股權性質金融商品履約</a:t>
            </a:r>
            <a:endPar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endParaRPr>
          </a:p>
        </p:txBody>
      </p:sp>
      <p:sp>
        <p:nvSpPr>
          <p:cNvPr id="15" name="Title 1">
            <a:extLst>
              <a:ext uri="{FF2B5EF4-FFF2-40B4-BE49-F238E27FC236}">
                <a16:creationId xmlns:a16="http://schemas.microsoft.com/office/drawing/2014/main" id="{ABA6E09F-C3C1-4C1B-8131-E123DA41E1C8}"/>
              </a:ext>
            </a:extLst>
          </p:cNvPr>
          <p:cNvSpPr txBox="1">
            <a:spLocks/>
          </p:cNvSpPr>
          <p:nvPr/>
        </p:nvSpPr>
        <p:spPr>
          <a:xfrm>
            <a:off x="4082304" y="5344075"/>
            <a:ext cx="1859304" cy="57522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25000"/>
              </a:lnSpc>
              <a:spcBef>
                <a:spcPct val="0"/>
              </a:spcBef>
              <a:spcAft>
                <a:spcPts val="0"/>
              </a:spcAft>
              <a:buClr>
                <a:srgbClr val="FF5050"/>
              </a:buClr>
              <a:buSzPct val="140000"/>
              <a:buFont typeface="Calibri" panose="020F0502020204030204" pitchFamily="34" charset="0"/>
              <a:buChar char="×"/>
              <a:tabLst/>
              <a:defRPr/>
            </a:pP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 </a:t>
            </a:r>
            <a:r>
              <a:rPr kumimoji="0" lang="zh-TW" altLang="en-US" sz="3200" b="0" i="0" u="none" strike="noStrike" kern="1200" cap="none" spc="0" normalizeH="0" baseline="0" noProof="0" dirty="0">
                <a:ln>
                  <a:noFill/>
                </a:ln>
                <a:solidFill>
                  <a:srgbClr val="FF0000"/>
                </a:solidFill>
                <a:effectLst/>
                <a:uLnTx/>
                <a:uFillTx/>
                <a:latin typeface="Goldman Sans Black"/>
                <a:ea typeface="微軟正黑體"/>
                <a:cs typeface="+mj-cs"/>
              </a:rPr>
              <a:t>再出借</a:t>
            </a:r>
            <a:endParaRPr kumimoji="0" lang="en-US" sz="3200" b="0" i="0" u="none" strike="noStrike" kern="1200" cap="none" spc="0" normalizeH="0" baseline="0" noProof="0" dirty="0">
              <a:ln>
                <a:noFill/>
              </a:ln>
              <a:solidFill>
                <a:srgbClr val="FF0000"/>
              </a:solidFill>
              <a:effectLst/>
              <a:uLnTx/>
              <a:uFillTx/>
              <a:latin typeface="Goldman Sans Black"/>
              <a:ea typeface="微軟正黑體"/>
              <a:cs typeface="+mj-cs"/>
            </a:endParaRPr>
          </a:p>
        </p:txBody>
      </p:sp>
      <p:sp>
        <p:nvSpPr>
          <p:cNvPr id="16" name="Title 1">
            <a:extLst>
              <a:ext uri="{FF2B5EF4-FFF2-40B4-BE49-F238E27FC236}">
                <a16:creationId xmlns:a16="http://schemas.microsoft.com/office/drawing/2014/main" id="{ABA6E09F-C3C1-4C1B-8131-E123DA41E1C8}"/>
              </a:ext>
            </a:extLst>
          </p:cNvPr>
          <p:cNvSpPr txBox="1">
            <a:spLocks/>
          </p:cNvSpPr>
          <p:nvPr/>
        </p:nvSpPr>
        <p:spPr>
          <a:xfrm>
            <a:off x="6096000" y="5410021"/>
            <a:ext cx="5117465" cy="53860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25000"/>
              </a:lnSpc>
              <a:spcBef>
                <a:spcPct val="0"/>
              </a:spcBef>
              <a:spcAft>
                <a:spcPts val="0"/>
              </a:spcAft>
              <a:buClrTx/>
              <a:buSzPct val="140000"/>
              <a:buFont typeface="Calibri" panose="020F0502020204030204" pitchFamily="34" charset="0"/>
              <a:buChar char="®"/>
              <a:tabLst/>
              <a:defRPr/>
            </a:pP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例外：證商</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證金借貸專戶</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a:t>
            </a:r>
            <a:endParaRPr kumimoji="0" lang="en-US" sz="2800" b="0" i="0" u="none" strike="noStrike" kern="1200" cap="none" spc="0" normalizeH="0" baseline="0" noProof="0" dirty="0">
              <a:ln>
                <a:noFill/>
              </a:ln>
              <a:solidFill>
                <a:srgbClr val="FF0000"/>
              </a:solidFill>
              <a:effectLst/>
              <a:uLnTx/>
              <a:uFillTx/>
              <a:latin typeface="Goldman Sans Black"/>
              <a:ea typeface="微軟正黑體"/>
              <a:cs typeface="+mj-cs"/>
            </a:endParaRPr>
          </a:p>
        </p:txBody>
      </p:sp>
      <p:sp>
        <p:nvSpPr>
          <p:cNvPr id="17" name="Title 1">
            <a:extLst>
              <a:ext uri="{FF2B5EF4-FFF2-40B4-BE49-F238E27FC236}">
                <a16:creationId xmlns:a16="http://schemas.microsoft.com/office/drawing/2014/main" id="{ABA6E09F-C3C1-4C1B-8131-E123DA41E1C8}"/>
              </a:ext>
            </a:extLst>
          </p:cNvPr>
          <p:cNvSpPr txBox="1">
            <a:spLocks/>
          </p:cNvSpPr>
          <p:nvPr/>
        </p:nvSpPr>
        <p:spPr>
          <a:xfrm>
            <a:off x="2809298" y="6123562"/>
            <a:ext cx="6573404" cy="43140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25000"/>
              </a:lnSpc>
              <a:spcBef>
                <a:spcPct val="0"/>
              </a:spcBef>
              <a:spcAft>
                <a:spcPts val="0"/>
              </a:spcAft>
              <a:buClrTx/>
              <a:buSzPct val="140000"/>
              <a:buFont typeface="Calibri" panose="020F0502020204030204" pitchFamily="34" charset="0"/>
              <a:buChar char="®"/>
              <a:tabLst/>
              <a:defRPr/>
            </a:pPr>
            <a:r>
              <a:rPr kumimoji="0" lang="zh-TW" altLang="en-US" sz="2400" b="0" i="0" u="none" strike="noStrike" kern="1200" cap="none" spc="0" normalizeH="0" baseline="0" noProof="0" dirty="0">
                <a:ln>
                  <a:noFill/>
                </a:ln>
                <a:solidFill>
                  <a:srgbClr val="7030A0"/>
                </a:solidFill>
                <a:effectLst/>
                <a:uLnTx/>
                <a:uFillTx/>
                <a:latin typeface="Goldman Sans Black"/>
                <a:ea typeface="微軟正黑體"/>
                <a:cs typeface="+mj-cs"/>
              </a:rPr>
              <a:t>以含借券部位申購之</a:t>
            </a:r>
            <a:r>
              <a:rPr kumimoji="0" lang="en-US" altLang="zh-TW" sz="2400" b="0" i="0" u="none" strike="noStrike" kern="1200" cap="none" spc="0" normalizeH="0" baseline="0" noProof="0" dirty="0">
                <a:ln>
                  <a:noFill/>
                </a:ln>
                <a:solidFill>
                  <a:srgbClr val="7030A0"/>
                </a:solidFill>
                <a:effectLst/>
                <a:uLnTx/>
                <a:uFillTx/>
                <a:latin typeface="Goldman Sans Black"/>
                <a:ea typeface="微軟正黑體"/>
                <a:cs typeface="+mj-cs"/>
              </a:rPr>
              <a:t>ETF</a:t>
            </a:r>
            <a:r>
              <a:rPr kumimoji="0" lang="zh-TW" altLang="en-US" sz="2400" b="0" i="0" u="none" strike="noStrike" kern="1200" cap="none" spc="0" normalizeH="0" baseline="0" noProof="0" dirty="0">
                <a:ln>
                  <a:noFill/>
                </a:ln>
                <a:solidFill>
                  <a:srgbClr val="7030A0"/>
                </a:solidFill>
                <a:effectLst/>
                <a:uLnTx/>
                <a:uFillTx/>
                <a:latin typeface="Goldman Sans Black"/>
                <a:ea typeface="微軟正黑體"/>
                <a:cs typeface="+mj-cs"/>
              </a:rPr>
              <a:t>不可再出借！</a:t>
            </a:r>
            <a:endParaRPr kumimoji="0" lang="en-US" sz="2400" b="0" i="0" u="none" strike="noStrike" kern="1200" cap="none" spc="0" normalizeH="0" baseline="0" noProof="0" dirty="0">
              <a:ln>
                <a:noFill/>
              </a:ln>
              <a:solidFill>
                <a:srgbClr val="7030A0"/>
              </a:solidFill>
              <a:effectLst/>
              <a:uLnTx/>
              <a:uFillTx/>
              <a:latin typeface="Goldman Sans Black"/>
              <a:ea typeface="微軟正黑體"/>
              <a:cs typeface="+mj-cs"/>
            </a:endParaRPr>
          </a:p>
        </p:txBody>
      </p:sp>
    </p:spTree>
    <p:extLst>
      <p:ext uri="{BB962C8B-B14F-4D97-AF65-F5344CB8AC3E}">
        <p14:creationId xmlns:p14="http://schemas.microsoft.com/office/powerpoint/2010/main" val="14369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83070" y="225175"/>
            <a:ext cx="10214919" cy="836799"/>
          </a:xfrm>
        </p:spPr>
        <p:txBody>
          <a:bodyPr rIns="1872000" anchor="ctr" anchorCtr="0">
            <a:normAutofit lnSpcReduction="10000"/>
          </a:bodyPr>
          <a:lstStyle/>
          <a:p>
            <a:r>
              <a:rPr lang="zh-TW" altLang="en-US" sz="4400" dirty="0"/>
              <a:t>               借券用途統計</a:t>
            </a:r>
          </a:p>
        </p:txBody>
      </p:sp>
      <p:sp>
        <p:nvSpPr>
          <p:cNvPr id="6" name="Title 1">
            <a:extLst>
              <a:ext uri="{FF2B5EF4-FFF2-40B4-BE49-F238E27FC236}">
                <a16:creationId xmlns:a16="http://schemas.microsoft.com/office/drawing/2014/main" id="{0AC196E3-7844-41C1-AAD2-9135B94526E2}"/>
              </a:ext>
            </a:extLst>
          </p:cNvPr>
          <p:cNvSpPr txBox="1">
            <a:spLocks/>
          </p:cNvSpPr>
          <p:nvPr/>
        </p:nvSpPr>
        <p:spPr>
          <a:xfrm>
            <a:off x="488744" y="1179100"/>
            <a:ext cx="2698150" cy="790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panose="020B0604030504040204" pitchFamily="34" charset="-120"/>
                <a:cs typeface="Calibri" panose="020F0502020204030204" pitchFamily="34" charset="0"/>
              </a:rPr>
              <a:t>用途：</a:t>
            </a:r>
            <a:endParaRPr kumimoji="0" lang="en-US"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7" name="Subtitle 8">
            <a:extLst>
              <a:ext uri="{FF2B5EF4-FFF2-40B4-BE49-F238E27FC236}">
                <a16:creationId xmlns:a16="http://schemas.microsoft.com/office/drawing/2014/main" id="{2BCA8119-362F-4B76-B65D-BA0B800FBFEB}"/>
              </a:ext>
            </a:extLst>
          </p:cNvPr>
          <p:cNvSpPr txBox="1">
            <a:spLocks/>
          </p:cNvSpPr>
          <p:nvPr/>
        </p:nvSpPr>
        <p:spPr>
          <a:xfrm>
            <a:off x="488744" y="2152280"/>
            <a:ext cx="3014909" cy="1879361"/>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zh-TW" altLang="en-US" sz="2800" b="1" i="0" u="none" strike="noStrike" kern="1200" cap="none" spc="0" normalizeH="0" baseline="0" noProof="0" dirty="0">
                <a:ln>
                  <a:noFill/>
                </a:ln>
                <a:solidFill>
                  <a:srgbClr val="004F8A"/>
                </a:solidFill>
                <a:effectLst/>
                <a:uLnTx/>
                <a:uFillTx/>
                <a:latin typeface="微軟正黑體"/>
                <a:ea typeface="微軟正黑體"/>
                <a:cs typeface="+mn-cs"/>
              </a:rPr>
              <a:t>借券賣出</a:t>
            </a:r>
            <a:endParaRPr kumimoji="0" lang="en-US" altLang="zh-TW" sz="2800" b="1" i="0" u="none" strike="noStrike" kern="1200" cap="none" spc="0" normalizeH="0" baseline="0" noProof="0" dirty="0">
              <a:ln>
                <a:noFill/>
              </a:ln>
              <a:solidFill>
                <a:srgbClr val="004F8A"/>
              </a:solidFill>
              <a:effectLst/>
              <a:uLnTx/>
              <a:uFillTx/>
              <a:latin typeface="微軟正黑體"/>
              <a:ea typeface="微軟正黑體"/>
              <a:cs typeface="+mn-cs"/>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zh-TW" altLang="en-US" sz="2800" b="1" i="0" u="none" strike="noStrike" kern="1200" cap="none" spc="0" normalizeH="0" baseline="0" noProof="0" dirty="0">
                <a:ln>
                  <a:noFill/>
                </a:ln>
                <a:solidFill>
                  <a:srgbClr val="004F8A"/>
                </a:solidFill>
                <a:effectLst/>
                <a:uLnTx/>
                <a:uFillTx/>
                <a:latin typeface="微軟正黑體"/>
                <a:ea typeface="微軟正黑體"/>
                <a:cs typeface="+mn-cs"/>
              </a:rPr>
              <a:t>其他</a:t>
            </a:r>
            <a:endParaRPr kumimoji="0" lang="en-US" altLang="zh-TW" sz="2800" b="1" i="0" u="none" strike="noStrike" kern="1200" cap="none" spc="0" normalizeH="0" baseline="0" noProof="0" dirty="0">
              <a:ln>
                <a:noFill/>
              </a:ln>
              <a:solidFill>
                <a:srgbClr val="004F8A"/>
              </a:solidFill>
              <a:effectLst/>
              <a:uLnTx/>
              <a:uFillTx/>
              <a:latin typeface="微軟正黑體"/>
              <a:ea typeface="微軟正黑體"/>
              <a:cs typeface="+mn-cs"/>
            </a:endParaRPr>
          </a:p>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zh-TW" altLang="en-US" sz="2800" b="1" i="0" u="none" strike="noStrike" kern="1200" cap="none" spc="0" normalizeH="0" baseline="0" noProof="0" dirty="0">
                <a:ln>
                  <a:noFill/>
                </a:ln>
                <a:solidFill>
                  <a:srgbClr val="004F8A"/>
                </a:solidFill>
                <a:effectLst/>
                <a:uLnTx/>
                <a:uFillTx/>
                <a:latin typeface="微軟正黑體"/>
                <a:ea typeface="微軟正黑體"/>
                <a:cs typeface="+mn-cs"/>
              </a:rPr>
              <a:t>暫不使用</a:t>
            </a:r>
            <a:r>
              <a:rPr kumimoji="0" lang="en-US" altLang="zh-TW" sz="2800" b="1" i="0" u="none" strike="noStrike" kern="1200" cap="none" spc="0" normalizeH="0" baseline="0" noProof="0" dirty="0">
                <a:ln>
                  <a:noFill/>
                </a:ln>
                <a:solidFill>
                  <a:srgbClr val="004F8A"/>
                </a:solidFill>
                <a:effectLst/>
                <a:uLnTx/>
                <a:uFillTx/>
                <a:latin typeface="微軟正黑體"/>
                <a:ea typeface="微軟正黑體"/>
                <a:cs typeface="+mn-cs"/>
              </a:rPr>
              <a:t>(</a:t>
            </a:r>
            <a:r>
              <a:rPr kumimoji="0" lang="zh-TW" altLang="en-US" sz="2800" b="1" i="0" u="none" strike="noStrike" kern="1200" cap="none" spc="0" normalizeH="0" baseline="0" noProof="0" dirty="0">
                <a:ln>
                  <a:noFill/>
                </a:ln>
                <a:solidFill>
                  <a:srgbClr val="004F8A"/>
                </a:solidFill>
                <a:effectLst/>
                <a:uLnTx/>
                <a:uFillTx/>
                <a:latin typeface="微軟正黑體"/>
                <a:ea typeface="微軟正黑體"/>
                <a:cs typeface="+mn-cs"/>
              </a:rPr>
              <a:t>庫存</a:t>
            </a:r>
            <a:r>
              <a:rPr kumimoji="0" lang="en-US" altLang="zh-TW" sz="2800" b="1" i="0" u="none" strike="noStrike" kern="1200" cap="none" spc="0" normalizeH="0" baseline="0" noProof="0" dirty="0">
                <a:ln>
                  <a:noFill/>
                </a:ln>
                <a:solidFill>
                  <a:srgbClr val="004F8A"/>
                </a:solidFill>
                <a:effectLst/>
                <a:uLnTx/>
                <a:uFillTx/>
                <a:latin typeface="微軟正黑體"/>
                <a:ea typeface="微軟正黑體"/>
                <a:cs typeface="+mn-cs"/>
              </a:rPr>
              <a:t>)</a:t>
            </a:r>
            <a:endParaRPr kumimoji="0" lang="en-US" sz="2800" b="1" i="0" u="none" strike="noStrike" kern="1200" cap="none" spc="0" normalizeH="0" baseline="0" noProof="0" dirty="0">
              <a:ln>
                <a:noFill/>
              </a:ln>
              <a:solidFill>
                <a:srgbClr val="004F8A"/>
              </a:solidFill>
              <a:effectLst/>
              <a:uLnTx/>
              <a:uFillTx/>
              <a:latin typeface="微軟正黑體"/>
              <a:ea typeface="微軟正黑體"/>
              <a:cs typeface="+mn-cs"/>
            </a:endParaRPr>
          </a:p>
        </p:txBody>
      </p:sp>
      <p:grpSp>
        <p:nvGrpSpPr>
          <p:cNvPr id="8" name="Group 45">
            <a:extLst>
              <a:ext uri="{FF2B5EF4-FFF2-40B4-BE49-F238E27FC236}">
                <a16:creationId xmlns:a16="http://schemas.microsoft.com/office/drawing/2014/main" id="{F3E131EB-D54D-4030-8D3B-7A71AAFAC53B}"/>
              </a:ext>
            </a:extLst>
          </p:cNvPr>
          <p:cNvGrpSpPr/>
          <p:nvPr/>
        </p:nvGrpSpPr>
        <p:grpSpPr>
          <a:xfrm>
            <a:off x="1676465" y="5042760"/>
            <a:ext cx="726992" cy="565178"/>
            <a:chOff x="9882188" y="3108325"/>
            <a:chExt cx="285750" cy="287338"/>
          </a:xfrm>
          <a:solidFill>
            <a:schemeClr val="tx1">
              <a:lumMod val="65000"/>
              <a:lumOff val="35000"/>
            </a:schemeClr>
          </a:solidFill>
        </p:grpSpPr>
        <p:sp>
          <p:nvSpPr>
            <p:cNvPr id="9" name="Freeform 2284">
              <a:extLst>
                <a:ext uri="{FF2B5EF4-FFF2-40B4-BE49-F238E27FC236}">
                  <a16:creationId xmlns:a16="http://schemas.microsoft.com/office/drawing/2014/main" id="{B1BBEEC1-AD33-4D0F-AAE1-68D252CADA44}"/>
                </a:ext>
              </a:extLst>
            </p:cNvPr>
            <p:cNvSpPr>
              <a:spLocks/>
            </p:cNvSpPr>
            <p:nvPr/>
          </p:nvSpPr>
          <p:spPr bwMode="auto">
            <a:xfrm>
              <a:off x="9882188" y="3175000"/>
              <a:ext cx="219075" cy="220663"/>
            </a:xfrm>
            <a:custGeom>
              <a:avLst/>
              <a:gdLst>
                <a:gd name="T0" fmla="*/ 549 w 691"/>
                <a:gd name="T1" fmla="*/ 251 h 693"/>
                <a:gd name="T2" fmla="*/ 568 w 691"/>
                <a:gd name="T3" fmla="*/ 313 h 693"/>
                <a:gd name="T4" fmla="*/ 566 w 691"/>
                <a:gd name="T5" fmla="*/ 392 h 693"/>
                <a:gd name="T6" fmla="*/ 532 w 691"/>
                <a:gd name="T7" fmla="*/ 473 h 693"/>
                <a:gd name="T8" fmla="*/ 471 w 691"/>
                <a:gd name="T9" fmla="*/ 534 h 693"/>
                <a:gd name="T10" fmla="*/ 391 w 691"/>
                <a:gd name="T11" fmla="*/ 567 h 693"/>
                <a:gd name="T12" fmla="*/ 300 w 691"/>
                <a:gd name="T13" fmla="*/ 567 h 693"/>
                <a:gd name="T14" fmla="*/ 220 w 691"/>
                <a:gd name="T15" fmla="*/ 534 h 693"/>
                <a:gd name="T16" fmla="*/ 159 w 691"/>
                <a:gd name="T17" fmla="*/ 473 h 693"/>
                <a:gd name="T18" fmla="*/ 124 w 691"/>
                <a:gd name="T19" fmla="*/ 392 h 693"/>
                <a:gd name="T20" fmla="*/ 124 w 691"/>
                <a:gd name="T21" fmla="*/ 301 h 693"/>
                <a:gd name="T22" fmla="*/ 159 w 691"/>
                <a:gd name="T23" fmla="*/ 220 h 693"/>
                <a:gd name="T24" fmla="*/ 220 w 691"/>
                <a:gd name="T25" fmla="*/ 159 h 693"/>
                <a:gd name="T26" fmla="*/ 300 w 691"/>
                <a:gd name="T27" fmla="*/ 125 h 693"/>
                <a:gd name="T28" fmla="*/ 378 w 691"/>
                <a:gd name="T29" fmla="*/ 124 h 693"/>
                <a:gd name="T30" fmla="*/ 442 w 691"/>
                <a:gd name="T31" fmla="*/ 142 h 693"/>
                <a:gd name="T32" fmla="*/ 533 w 691"/>
                <a:gd name="T33" fmla="*/ 56 h 693"/>
                <a:gd name="T34" fmla="*/ 431 w 691"/>
                <a:gd name="T35" fmla="*/ 11 h 693"/>
                <a:gd name="T36" fmla="*/ 360 w 691"/>
                <a:gd name="T37" fmla="*/ 0 h 693"/>
                <a:gd name="T38" fmla="*/ 293 w 691"/>
                <a:gd name="T39" fmla="*/ 4 h 693"/>
                <a:gd name="T40" fmla="*/ 227 w 691"/>
                <a:gd name="T41" fmla="*/ 21 h 693"/>
                <a:gd name="T42" fmla="*/ 166 w 691"/>
                <a:gd name="T43" fmla="*/ 50 h 693"/>
                <a:gd name="T44" fmla="*/ 112 w 691"/>
                <a:gd name="T45" fmla="*/ 91 h 693"/>
                <a:gd name="T46" fmla="*/ 68 w 691"/>
                <a:gd name="T47" fmla="*/ 139 h 693"/>
                <a:gd name="T48" fmla="*/ 34 w 691"/>
                <a:gd name="T49" fmla="*/ 197 h 693"/>
                <a:gd name="T50" fmla="*/ 9 w 691"/>
                <a:gd name="T51" fmla="*/ 260 h 693"/>
                <a:gd name="T52" fmla="*/ 0 w 691"/>
                <a:gd name="T53" fmla="*/ 329 h 693"/>
                <a:gd name="T54" fmla="*/ 2 w 691"/>
                <a:gd name="T55" fmla="*/ 396 h 693"/>
                <a:gd name="T56" fmla="*/ 18 w 691"/>
                <a:gd name="T57" fmla="*/ 459 h 693"/>
                <a:gd name="T58" fmla="*/ 44 w 691"/>
                <a:gd name="T59" fmla="*/ 517 h 693"/>
                <a:gd name="T60" fmla="*/ 80 w 691"/>
                <a:gd name="T61" fmla="*/ 568 h 693"/>
                <a:gd name="T62" fmla="*/ 0 w 691"/>
                <a:gd name="T63" fmla="*/ 677 h 693"/>
                <a:gd name="T64" fmla="*/ 14 w 691"/>
                <a:gd name="T65" fmla="*/ 693 h 693"/>
                <a:gd name="T66" fmla="*/ 123 w 691"/>
                <a:gd name="T67" fmla="*/ 611 h 693"/>
                <a:gd name="T68" fmla="*/ 174 w 691"/>
                <a:gd name="T69" fmla="*/ 647 h 693"/>
                <a:gd name="T70" fmla="*/ 233 w 691"/>
                <a:gd name="T71" fmla="*/ 673 h 693"/>
                <a:gd name="T72" fmla="*/ 295 w 691"/>
                <a:gd name="T73" fmla="*/ 689 h 693"/>
                <a:gd name="T74" fmla="*/ 362 w 691"/>
                <a:gd name="T75" fmla="*/ 691 h 693"/>
                <a:gd name="T76" fmla="*/ 427 w 691"/>
                <a:gd name="T77" fmla="*/ 683 h 693"/>
                <a:gd name="T78" fmla="*/ 487 w 691"/>
                <a:gd name="T79" fmla="*/ 662 h 693"/>
                <a:gd name="T80" fmla="*/ 542 w 691"/>
                <a:gd name="T81" fmla="*/ 630 h 693"/>
                <a:gd name="T82" fmla="*/ 665 w 691"/>
                <a:gd name="T83" fmla="*/ 688 h 693"/>
                <a:gd name="T84" fmla="*/ 686 w 691"/>
                <a:gd name="T85" fmla="*/ 688 h 693"/>
                <a:gd name="T86" fmla="*/ 686 w 691"/>
                <a:gd name="T87" fmla="*/ 667 h 693"/>
                <a:gd name="T88" fmla="*/ 630 w 691"/>
                <a:gd name="T89" fmla="*/ 544 h 693"/>
                <a:gd name="T90" fmla="*/ 661 w 691"/>
                <a:gd name="T91" fmla="*/ 489 h 693"/>
                <a:gd name="T92" fmla="*/ 681 w 691"/>
                <a:gd name="T93" fmla="*/ 428 h 693"/>
                <a:gd name="T94" fmla="*/ 691 w 691"/>
                <a:gd name="T95" fmla="*/ 363 h 693"/>
                <a:gd name="T96" fmla="*/ 689 w 691"/>
                <a:gd name="T97" fmla="*/ 303 h 693"/>
                <a:gd name="T98" fmla="*/ 662 w 691"/>
                <a:gd name="T99" fmla="*/ 207 h 693"/>
                <a:gd name="T100" fmla="*/ 619 w 691"/>
                <a:gd name="T101" fmla="*/ 13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1" h="693">
                  <a:moveTo>
                    <a:pt x="619" y="136"/>
                  </a:moveTo>
                  <a:lnTo>
                    <a:pt x="533" y="222"/>
                  </a:lnTo>
                  <a:lnTo>
                    <a:pt x="542" y="236"/>
                  </a:lnTo>
                  <a:lnTo>
                    <a:pt x="549" y="251"/>
                  </a:lnTo>
                  <a:lnTo>
                    <a:pt x="555" y="265"/>
                  </a:lnTo>
                  <a:lnTo>
                    <a:pt x="560" y="280"/>
                  </a:lnTo>
                  <a:lnTo>
                    <a:pt x="565" y="296"/>
                  </a:lnTo>
                  <a:lnTo>
                    <a:pt x="568" y="313"/>
                  </a:lnTo>
                  <a:lnTo>
                    <a:pt x="570" y="329"/>
                  </a:lnTo>
                  <a:lnTo>
                    <a:pt x="571" y="346"/>
                  </a:lnTo>
                  <a:lnTo>
                    <a:pt x="570" y="369"/>
                  </a:lnTo>
                  <a:lnTo>
                    <a:pt x="566" y="392"/>
                  </a:lnTo>
                  <a:lnTo>
                    <a:pt x="560" y="413"/>
                  </a:lnTo>
                  <a:lnTo>
                    <a:pt x="553" y="434"/>
                  </a:lnTo>
                  <a:lnTo>
                    <a:pt x="543" y="453"/>
                  </a:lnTo>
                  <a:lnTo>
                    <a:pt x="532" y="473"/>
                  </a:lnTo>
                  <a:lnTo>
                    <a:pt x="519" y="490"/>
                  </a:lnTo>
                  <a:lnTo>
                    <a:pt x="504" y="506"/>
                  </a:lnTo>
                  <a:lnTo>
                    <a:pt x="488" y="520"/>
                  </a:lnTo>
                  <a:lnTo>
                    <a:pt x="471" y="534"/>
                  </a:lnTo>
                  <a:lnTo>
                    <a:pt x="453" y="545"/>
                  </a:lnTo>
                  <a:lnTo>
                    <a:pt x="433" y="555"/>
                  </a:lnTo>
                  <a:lnTo>
                    <a:pt x="413" y="562"/>
                  </a:lnTo>
                  <a:lnTo>
                    <a:pt x="391" y="567"/>
                  </a:lnTo>
                  <a:lnTo>
                    <a:pt x="369" y="571"/>
                  </a:lnTo>
                  <a:lnTo>
                    <a:pt x="345" y="572"/>
                  </a:lnTo>
                  <a:lnTo>
                    <a:pt x="322" y="571"/>
                  </a:lnTo>
                  <a:lnTo>
                    <a:pt x="300" y="567"/>
                  </a:lnTo>
                  <a:lnTo>
                    <a:pt x="278" y="562"/>
                  </a:lnTo>
                  <a:lnTo>
                    <a:pt x="257" y="555"/>
                  </a:lnTo>
                  <a:lnTo>
                    <a:pt x="238" y="545"/>
                  </a:lnTo>
                  <a:lnTo>
                    <a:pt x="220" y="534"/>
                  </a:lnTo>
                  <a:lnTo>
                    <a:pt x="201" y="520"/>
                  </a:lnTo>
                  <a:lnTo>
                    <a:pt x="185" y="506"/>
                  </a:lnTo>
                  <a:lnTo>
                    <a:pt x="171" y="490"/>
                  </a:lnTo>
                  <a:lnTo>
                    <a:pt x="159" y="473"/>
                  </a:lnTo>
                  <a:lnTo>
                    <a:pt x="146" y="453"/>
                  </a:lnTo>
                  <a:lnTo>
                    <a:pt x="138" y="434"/>
                  </a:lnTo>
                  <a:lnTo>
                    <a:pt x="129" y="413"/>
                  </a:lnTo>
                  <a:lnTo>
                    <a:pt x="124" y="392"/>
                  </a:lnTo>
                  <a:lnTo>
                    <a:pt x="121" y="369"/>
                  </a:lnTo>
                  <a:lnTo>
                    <a:pt x="119" y="346"/>
                  </a:lnTo>
                  <a:lnTo>
                    <a:pt x="121" y="324"/>
                  </a:lnTo>
                  <a:lnTo>
                    <a:pt x="124" y="301"/>
                  </a:lnTo>
                  <a:lnTo>
                    <a:pt x="129" y="280"/>
                  </a:lnTo>
                  <a:lnTo>
                    <a:pt x="138" y="259"/>
                  </a:lnTo>
                  <a:lnTo>
                    <a:pt x="146" y="238"/>
                  </a:lnTo>
                  <a:lnTo>
                    <a:pt x="159" y="220"/>
                  </a:lnTo>
                  <a:lnTo>
                    <a:pt x="171" y="203"/>
                  </a:lnTo>
                  <a:lnTo>
                    <a:pt x="185" y="187"/>
                  </a:lnTo>
                  <a:lnTo>
                    <a:pt x="201" y="172"/>
                  </a:lnTo>
                  <a:lnTo>
                    <a:pt x="220" y="159"/>
                  </a:lnTo>
                  <a:lnTo>
                    <a:pt x="238" y="148"/>
                  </a:lnTo>
                  <a:lnTo>
                    <a:pt x="257" y="138"/>
                  </a:lnTo>
                  <a:lnTo>
                    <a:pt x="278" y="131"/>
                  </a:lnTo>
                  <a:lnTo>
                    <a:pt x="300" y="125"/>
                  </a:lnTo>
                  <a:lnTo>
                    <a:pt x="322" y="122"/>
                  </a:lnTo>
                  <a:lnTo>
                    <a:pt x="345" y="121"/>
                  </a:lnTo>
                  <a:lnTo>
                    <a:pt x="362" y="121"/>
                  </a:lnTo>
                  <a:lnTo>
                    <a:pt x="378" y="124"/>
                  </a:lnTo>
                  <a:lnTo>
                    <a:pt x="395" y="126"/>
                  </a:lnTo>
                  <a:lnTo>
                    <a:pt x="411" y="131"/>
                  </a:lnTo>
                  <a:lnTo>
                    <a:pt x="426" y="136"/>
                  </a:lnTo>
                  <a:lnTo>
                    <a:pt x="442" y="142"/>
                  </a:lnTo>
                  <a:lnTo>
                    <a:pt x="455" y="149"/>
                  </a:lnTo>
                  <a:lnTo>
                    <a:pt x="470" y="158"/>
                  </a:lnTo>
                  <a:lnTo>
                    <a:pt x="555" y="72"/>
                  </a:lnTo>
                  <a:lnTo>
                    <a:pt x="533" y="56"/>
                  </a:lnTo>
                  <a:lnTo>
                    <a:pt x="509" y="42"/>
                  </a:lnTo>
                  <a:lnTo>
                    <a:pt x="485" y="30"/>
                  </a:lnTo>
                  <a:lnTo>
                    <a:pt x="458" y="20"/>
                  </a:lnTo>
                  <a:lnTo>
                    <a:pt x="431" y="11"/>
                  </a:lnTo>
                  <a:lnTo>
                    <a:pt x="403" y="5"/>
                  </a:lnTo>
                  <a:lnTo>
                    <a:pt x="389" y="3"/>
                  </a:lnTo>
                  <a:lnTo>
                    <a:pt x="375" y="1"/>
                  </a:lnTo>
                  <a:lnTo>
                    <a:pt x="360" y="0"/>
                  </a:lnTo>
                  <a:lnTo>
                    <a:pt x="345" y="0"/>
                  </a:lnTo>
                  <a:lnTo>
                    <a:pt x="327" y="1"/>
                  </a:lnTo>
                  <a:lnTo>
                    <a:pt x="310" y="3"/>
                  </a:lnTo>
                  <a:lnTo>
                    <a:pt x="293" y="4"/>
                  </a:lnTo>
                  <a:lnTo>
                    <a:pt x="276" y="8"/>
                  </a:lnTo>
                  <a:lnTo>
                    <a:pt x="259" y="11"/>
                  </a:lnTo>
                  <a:lnTo>
                    <a:pt x="243" y="16"/>
                  </a:lnTo>
                  <a:lnTo>
                    <a:pt x="227" y="21"/>
                  </a:lnTo>
                  <a:lnTo>
                    <a:pt x="211" y="27"/>
                  </a:lnTo>
                  <a:lnTo>
                    <a:pt x="195" y="34"/>
                  </a:lnTo>
                  <a:lnTo>
                    <a:pt x="180" y="42"/>
                  </a:lnTo>
                  <a:lnTo>
                    <a:pt x="166" y="50"/>
                  </a:lnTo>
                  <a:lnTo>
                    <a:pt x="152" y="60"/>
                  </a:lnTo>
                  <a:lnTo>
                    <a:pt x="138" y="69"/>
                  </a:lnTo>
                  <a:lnTo>
                    <a:pt x="126" y="80"/>
                  </a:lnTo>
                  <a:lnTo>
                    <a:pt x="112" y="91"/>
                  </a:lnTo>
                  <a:lnTo>
                    <a:pt x="101" y="102"/>
                  </a:lnTo>
                  <a:lnTo>
                    <a:pt x="89" y="114"/>
                  </a:lnTo>
                  <a:lnTo>
                    <a:pt x="78" y="126"/>
                  </a:lnTo>
                  <a:lnTo>
                    <a:pt x="68" y="139"/>
                  </a:lnTo>
                  <a:lnTo>
                    <a:pt x="58" y="153"/>
                  </a:lnTo>
                  <a:lnTo>
                    <a:pt x="50" y="168"/>
                  </a:lnTo>
                  <a:lnTo>
                    <a:pt x="41" y="182"/>
                  </a:lnTo>
                  <a:lnTo>
                    <a:pt x="34" y="197"/>
                  </a:lnTo>
                  <a:lnTo>
                    <a:pt x="27" y="212"/>
                  </a:lnTo>
                  <a:lnTo>
                    <a:pt x="20" y="227"/>
                  </a:lnTo>
                  <a:lnTo>
                    <a:pt x="14" y="243"/>
                  </a:lnTo>
                  <a:lnTo>
                    <a:pt x="9" y="260"/>
                  </a:lnTo>
                  <a:lnTo>
                    <a:pt x="6" y="276"/>
                  </a:lnTo>
                  <a:lnTo>
                    <a:pt x="3" y="293"/>
                  </a:lnTo>
                  <a:lnTo>
                    <a:pt x="1" y="310"/>
                  </a:lnTo>
                  <a:lnTo>
                    <a:pt x="0" y="329"/>
                  </a:lnTo>
                  <a:lnTo>
                    <a:pt x="0" y="346"/>
                  </a:lnTo>
                  <a:lnTo>
                    <a:pt x="0" y="363"/>
                  </a:lnTo>
                  <a:lnTo>
                    <a:pt x="1" y="380"/>
                  </a:lnTo>
                  <a:lnTo>
                    <a:pt x="2" y="396"/>
                  </a:lnTo>
                  <a:lnTo>
                    <a:pt x="6" y="412"/>
                  </a:lnTo>
                  <a:lnTo>
                    <a:pt x="9" y="428"/>
                  </a:lnTo>
                  <a:lnTo>
                    <a:pt x="13" y="444"/>
                  </a:lnTo>
                  <a:lnTo>
                    <a:pt x="18" y="459"/>
                  </a:lnTo>
                  <a:lnTo>
                    <a:pt x="23" y="474"/>
                  </a:lnTo>
                  <a:lnTo>
                    <a:pt x="30" y="489"/>
                  </a:lnTo>
                  <a:lnTo>
                    <a:pt x="36" y="502"/>
                  </a:lnTo>
                  <a:lnTo>
                    <a:pt x="44" y="517"/>
                  </a:lnTo>
                  <a:lnTo>
                    <a:pt x="52" y="530"/>
                  </a:lnTo>
                  <a:lnTo>
                    <a:pt x="61" y="544"/>
                  </a:lnTo>
                  <a:lnTo>
                    <a:pt x="71" y="556"/>
                  </a:lnTo>
                  <a:lnTo>
                    <a:pt x="80" y="568"/>
                  </a:lnTo>
                  <a:lnTo>
                    <a:pt x="90" y="580"/>
                  </a:lnTo>
                  <a:lnTo>
                    <a:pt x="3" y="667"/>
                  </a:lnTo>
                  <a:lnTo>
                    <a:pt x="0" y="672"/>
                  </a:lnTo>
                  <a:lnTo>
                    <a:pt x="0" y="677"/>
                  </a:lnTo>
                  <a:lnTo>
                    <a:pt x="0" y="683"/>
                  </a:lnTo>
                  <a:lnTo>
                    <a:pt x="3" y="688"/>
                  </a:lnTo>
                  <a:lnTo>
                    <a:pt x="8" y="691"/>
                  </a:lnTo>
                  <a:lnTo>
                    <a:pt x="14" y="693"/>
                  </a:lnTo>
                  <a:lnTo>
                    <a:pt x="20" y="691"/>
                  </a:lnTo>
                  <a:lnTo>
                    <a:pt x="25" y="688"/>
                  </a:lnTo>
                  <a:lnTo>
                    <a:pt x="112" y="601"/>
                  </a:lnTo>
                  <a:lnTo>
                    <a:pt x="123" y="611"/>
                  </a:lnTo>
                  <a:lnTo>
                    <a:pt x="135" y="622"/>
                  </a:lnTo>
                  <a:lnTo>
                    <a:pt x="149" y="630"/>
                  </a:lnTo>
                  <a:lnTo>
                    <a:pt x="161" y="639"/>
                  </a:lnTo>
                  <a:lnTo>
                    <a:pt x="174" y="647"/>
                  </a:lnTo>
                  <a:lnTo>
                    <a:pt x="189" y="655"/>
                  </a:lnTo>
                  <a:lnTo>
                    <a:pt x="202" y="662"/>
                  </a:lnTo>
                  <a:lnTo>
                    <a:pt x="217" y="668"/>
                  </a:lnTo>
                  <a:lnTo>
                    <a:pt x="233" y="673"/>
                  </a:lnTo>
                  <a:lnTo>
                    <a:pt x="248" y="678"/>
                  </a:lnTo>
                  <a:lnTo>
                    <a:pt x="264" y="683"/>
                  </a:lnTo>
                  <a:lnTo>
                    <a:pt x="279" y="687"/>
                  </a:lnTo>
                  <a:lnTo>
                    <a:pt x="295" y="689"/>
                  </a:lnTo>
                  <a:lnTo>
                    <a:pt x="311" y="690"/>
                  </a:lnTo>
                  <a:lnTo>
                    <a:pt x="328" y="691"/>
                  </a:lnTo>
                  <a:lnTo>
                    <a:pt x="345" y="693"/>
                  </a:lnTo>
                  <a:lnTo>
                    <a:pt x="362" y="691"/>
                  </a:lnTo>
                  <a:lnTo>
                    <a:pt x="378" y="690"/>
                  </a:lnTo>
                  <a:lnTo>
                    <a:pt x="394" y="689"/>
                  </a:lnTo>
                  <a:lnTo>
                    <a:pt x="411" y="687"/>
                  </a:lnTo>
                  <a:lnTo>
                    <a:pt x="427" y="683"/>
                  </a:lnTo>
                  <a:lnTo>
                    <a:pt x="442" y="678"/>
                  </a:lnTo>
                  <a:lnTo>
                    <a:pt x="458" y="673"/>
                  </a:lnTo>
                  <a:lnTo>
                    <a:pt x="472" y="668"/>
                  </a:lnTo>
                  <a:lnTo>
                    <a:pt x="487" y="662"/>
                  </a:lnTo>
                  <a:lnTo>
                    <a:pt x="502" y="655"/>
                  </a:lnTo>
                  <a:lnTo>
                    <a:pt x="515" y="647"/>
                  </a:lnTo>
                  <a:lnTo>
                    <a:pt x="529" y="639"/>
                  </a:lnTo>
                  <a:lnTo>
                    <a:pt x="542" y="630"/>
                  </a:lnTo>
                  <a:lnTo>
                    <a:pt x="554" y="622"/>
                  </a:lnTo>
                  <a:lnTo>
                    <a:pt x="566" y="612"/>
                  </a:lnTo>
                  <a:lnTo>
                    <a:pt x="579" y="601"/>
                  </a:lnTo>
                  <a:lnTo>
                    <a:pt x="665" y="688"/>
                  </a:lnTo>
                  <a:lnTo>
                    <a:pt x="670" y="691"/>
                  </a:lnTo>
                  <a:lnTo>
                    <a:pt x="676" y="693"/>
                  </a:lnTo>
                  <a:lnTo>
                    <a:pt x="681" y="691"/>
                  </a:lnTo>
                  <a:lnTo>
                    <a:pt x="686" y="688"/>
                  </a:lnTo>
                  <a:lnTo>
                    <a:pt x="690" y="683"/>
                  </a:lnTo>
                  <a:lnTo>
                    <a:pt x="691" y="677"/>
                  </a:lnTo>
                  <a:lnTo>
                    <a:pt x="690" y="672"/>
                  </a:lnTo>
                  <a:lnTo>
                    <a:pt x="686" y="667"/>
                  </a:lnTo>
                  <a:lnTo>
                    <a:pt x="601" y="580"/>
                  </a:lnTo>
                  <a:lnTo>
                    <a:pt x="610" y="568"/>
                  </a:lnTo>
                  <a:lnTo>
                    <a:pt x="620" y="556"/>
                  </a:lnTo>
                  <a:lnTo>
                    <a:pt x="630" y="544"/>
                  </a:lnTo>
                  <a:lnTo>
                    <a:pt x="639" y="530"/>
                  </a:lnTo>
                  <a:lnTo>
                    <a:pt x="646" y="517"/>
                  </a:lnTo>
                  <a:lnTo>
                    <a:pt x="653" y="502"/>
                  </a:lnTo>
                  <a:lnTo>
                    <a:pt x="661" y="489"/>
                  </a:lnTo>
                  <a:lnTo>
                    <a:pt x="667" y="474"/>
                  </a:lnTo>
                  <a:lnTo>
                    <a:pt x="673" y="459"/>
                  </a:lnTo>
                  <a:lnTo>
                    <a:pt x="678" y="444"/>
                  </a:lnTo>
                  <a:lnTo>
                    <a:pt x="681" y="428"/>
                  </a:lnTo>
                  <a:lnTo>
                    <a:pt x="685" y="412"/>
                  </a:lnTo>
                  <a:lnTo>
                    <a:pt x="687" y="396"/>
                  </a:lnTo>
                  <a:lnTo>
                    <a:pt x="690" y="380"/>
                  </a:lnTo>
                  <a:lnTo>
                    <a:pt x="691" y="363"/>
                  </a:lnTo>
                  <a:lnTo>
                    <a:pt x="691" y="346"/>
                  </a:lnTo>
                  <a:lnTo>
                    <a:pt x="691" y="331"/>
                  </a:lnTo>
                  <a:lnTo>
                    <a:pt x="690" y="317"/>
                  </a:lnTo>
                  <a:lnTo>
                    <a:pt x="689" y="303"/>
                  </a:lnTo>
                  <a:lnTo>
                    <a:pt x="686" y="288"/>
                  </a:lnTo>
                  <a:lnTo>
                    <a:pt x="680" y="260"/>
                  </a:lnTo>
                  <a:lnTo>
                    <a:pt x="672" y="233"/>
                  </a:lnTo>
                  <a:lnTo>
                    <a:pt x="662" y="207"/>
                  </a:lnTo>
                  <a:lnTo>
                    <a:pt x="650" y="182"/>
                  </a:lnTo>
                  <a:lnTo>
                    <a:pt x="635" y="158"/>
                  </a:lnTo>
                  <a:lnTo>
                    <a:pt x="619" y="136"/>
                  </a:lnTo>
                  <a:lnTo>
                    <a:pt x="619"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oldman Sans"/>
                <a:ea typeface="微軟正黑體 Light"/>
                <a:cs typeface="+mn-cs"/>
              </a:endParaRPr>
            </a:p>
          </p:txBody>
        </p:sp>
        <p:sp>
          <p:nvSpPr>
            <p:cNvPr id="10" name="Freeform 2285">
              <a:extLst>
                <a:ext uri="{FF2B5EF4-FFF2-40B4-BE49-F238E27FC236}">
                  <a16:creationId xmlns:a16="http://schemas.microsoft.com/office/drawing/2014/main" id="{5A29318B-ABF2-4910-8368-DB5D1FC6B576}"/>
                </a:ext>
              </a:extLst>
            </p:cNvPr>
            <p:cNvSpPr>
              <a:spLocks/>
            </p:cNvSpPr>
            <p:nvPr/>
          </p:nvSpPr>
          <p:spPr bwMode="auto">
            <a:xfrm>
              <a:off x="9929813" y="3222625"/>
              <a:ext cx="123825" cy="125413"/>
            </a:xfrm>
            <a:custGeom>
              <a:avLst/>
              <a:gdLst>
                <a:gd name="T0" fmla="*/ 286 w 391"/>
                <a:gd name="T1" fmla="*/ 24 h 392"/>
                <a:gd name="T2" fmla="*/ 263 w 391"/>
                <a:gd name="T3" fmla="*/ 13 h 392"/>
                <a:gd name="T4" fmla="*/ 236 w 391"/>
                <a:gd name="T5" fmla="*/ 5 h 392"/>
                <a:gd name="T6" fmla="*/ 209 w 391"/>
                <a:gd name="T7" fmla="*/ 2 h 392"/>
                <a:gd name="T8" fmla="*/ 175 w 391"/>
                <a:gd name="T9" fmla="*/ 2 h 392"/>
                <a:gd name="T10" fmla="*/ 137 w 391"/>
                <a:gd name="T11" fmla="*/ 10 h 392"/>
                <a:gd name="T12" fmla="*/ 103 w 391"/>
                <a:gd name="T13" fmla="*/ 25 h 392"/>
                <a:gd name="T14" fmla="*/ 71 w 391"/>
                <a:gd name="T15" fmla="*/ 46 h 392"/>
                <a:gd name="T16" fmla="*/ 44 w 391"/>
                <a:gd name="T17" fmla="*/ 72 h 392"/>
                <a:gd name="T18" fmla="*/ 23 w 391"/>
                <a:gd name="T19" fmla="*/ 103 h 392"/>
                <a:gd name="T20" fmla="*/ 9 w 391"/>
                <a:gd name="T21" fmla="*/ 138 h 392"/>
                <a:gd name="T22" fmla="*/ 1 w 391"/>
                <a:gd name="T23" fmla="*/ 176 h 392"/>
                <a:gd name="T24" fmla="*/ 1 w 391"/>
                <a:gd name="T25" fmla="*/ 217 h 392"/>
                <a:gd name="T26" fmla="*/ 9 w 391"/>
                <a:gd name="T27" fmla="*/ 254 h 392"/>
                <a:gd name="T28" fmla="*/ 23 w 391"/>
                <a:gd name="T29" fmla="*/ 290 h 392"/>
                <a:gd name="T30" fmla="*/ 44 w 391"/>
                <a:gd name="T31" fmla="*/ 320 h 392"/>
                <a:gd name="T32" fmla="*/ 71 w 391"/>
                <a:gd name="T33" fmla="*/ 347 h 392"/>
                <a:gd name="T34" fmla="*/ 103 w 391"/>
                <a:gd name="T35" fmla="*/ 368 h 392"/>
                <a:gd name="T36" fmla="*/ 137 w 391"/>
                <a:gd name="T37" fmla="*/ 383 h 392"/>
                <a:gd name="T38" fmla="*/ 175 w 391"/>
                <a:gd name="T39" fmla="*/ 391 h 392"/>
                <a:gd name="T40" fmla="*/ 215 w 391"/>
                <a:gd name="T41" fmla="*/ 391 h 392"/>
                <a:gd name="T42" fmla="*/ 253 w 391"/>
                <a:gd name="T43" fmla="*/ 383 h 392"/>
                <a:gd name="T44" fmla="*/ 288 w 391"/>
                <a:gd name="T45" fmla="*/ 368 h 392"/>
                <a:gd name="T46" fmla="*/ 320 w 391"/>
                <a:gd name="T47" fmla="*/ 347 h 392"/>
                <a:gd name="T48" fmla="*/ 346 w 391"/>
                <a:gd name="T49" fmla="*/ 320 h 392"/>
                <a:gd name="T50" fmla="*/ 368 w 391"/>
                <a:gd name="T51" fmla="*/ 290 h 392"/>
                <a:gd name="T52" fmla="*/ 382 w 391"/>
                <a:gd name="T53" fmla="*/ 254 h 392"/>
                <a:gd name="T54" fmla="*/ 390 w 391"/>
                <a:gd name="T55" fmla="*/ 217 h 392"/>
                <a:gd name="T56" fmla="*/ 390 w 391"/>
                <a:gd name="T57" fmla="*/ 182 h 392"/>
                <a:gd name="T58" fmla="*/ 386 w 391"/>
                <a:gd name="T59" fmla="*/ 156 h 392"/>
                <a:gd name="T60" fmla="*/ 379 w 391"/>
                <a:gd name="T61" fmla="*/ 130 h 392"/>
                <a:gd name="T62" fmla="*/ 368 w 391"/>
                <a:gd name="T63" fmla="*/ 105 h 392"/>
                <a:gd name="T64" fmla="*/ 294 w 391"/>
                <a:gd name="T65" fmla="*/ 160 h 392"/>
                <a:gd name="T66" fmla="*/ 299 w 391"/>
                <a:gd name="T67" fmla="*/ 179 h 392"/>
                <a:gd name="T68" fmla="*/ 300 w 391"/>
                <a:gd name="T69" fmla="*/ 196 h 392"/>
                <a:gd name="T70" fmla="*/ 298 w 391"/>
                <a:gd name="T71" fmla="*/ 218 h 392"/>
                <a:gd name="T72" fmla="*/ 292 w 391"/>
                <a:gd name="T73" fmla="*/ 237 h 392"/>
                <a:gd name="T74" fmla="*/ 282 w 391"/>
                <a:gd name="T75" fmla="*/ 256 h 392"/>
                <a:gd name="T76" fmla="*/ 270 w 391"/>
                <a:gd name="T77" fmla="*/ 270 h 392"/>
                <a:gd name="T78" fmla="*/ 254 w 391"/>
                <a:gd name="T79" fmla="*/ 284 h 392"/>
                <a:gd name="T80" fmla="*/ 236 w 391"/>
                <a:gd name="T81" fmla="*/ 294 h 392"/>
                <a:gd name="T82" fmla="*/ 216 w 391"/>
                <a:gd name="T83" fmla="*/ 300 h 392"/>
                <a:gd name="T84" fmla="*/ 195 w 391"/>
                <a:gd name="T85" fmla="*/ 302 h 392"/>
                <a:gd name="T86" fmla="*/ 173 w 391"/>
                <a:gd name="T87" fmla="*/ 300 h 392"/>
                <a:gd name="T88" fmla="*/ 154 w 391"/>
                <a:gd name="T89" fmla="*/ 294 h 392"/>
                <a:gd name="T90" fmla="*/ 137 w 391"/>
                <a:gd name="T91" fmla="*/ 284 h 392"/>
                <a:gd name="T92" fmla="*/ 121 w 391"/>
                <a:gd name="T93" fmla="*/ 270 h 392"/>
                <a:gd name="T94" fmla="*/ 107 w 391"/>
                <a:gd name="T95" fmla="*/ 256 h 392"/>
                <a:gd name="T96" fmla="*/ 98 w 391"/>
                <a:gd name="T97" fmla="*/ 237 h 392"/>
                <a:gd name="T98" fmla="*/ 92 w 391"/>
                <a:gd name="T99" fmla="*/ 218 h 392"/>
                <a:gd name="T100" fmla="*/ 90 w 391"/>
                <a:gd name="T101" fmla="*/ 196 h 392"/>
                <a:gd name="T102" fmla="*/ 92 w 391"/>
                <a:gd name="T103" fmla="*/ 175 h 392"/>
                <a:gd name="T104" fmla="*/ 98 w 391"/>
                <a:gd name="T105" fmla="*/ 156 h 392"/>
                <a:gd name="T106" fmla="*/ 107 w 391"/>
                <a:gd name="T107" fmla="*/ 137 h 392"/>
                <a:gd name="T108" fmla="*/ 121 w 391"/>
                <a:gd name="T109" fmla="*/ 121 h 392"/>
                <a:gd name="T110" fmla="*/ 137 w 391"/>
                <a:gd name="T111" fmla="*/ 109 h 392"/>
                <a:gd name="T112" fmla="*/ 154 w 391"/>
                <a:gd name="T113" fmla="*/ 99 h 392"/>
                <a:gd name="T114" fmla="*/ 173 w 391"/>
                <a:gd name="T115" fmla="*/ 93 h 392"/>
                <a:gd name="T116" fmla="*/ 195 w 391"/>
                <a:gd name="T117" fmla="*/ 91 h 392"/>
                <a:gd name="T118" fmla="*/ 214 w 391"/>
                <a:gd name="T119" fmla="*/ 93 h 392"/>
                <a:gd name="T120" fmla="*/ 231 w 391"/>
                <a:gd name="T121" fmla="*/ 9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92">
                  <a:moveTo>
                    <a:pt x="298" y="30"/>
                  </a:moveTo>
                  <a:lnTo>
                    <a:pt x="286" y="24"/>
                  </a:lnTo>
                  <a:lnTo>
                    <a:pt x="275" y="18"/>
                  </a:lnTo>
                  <a:lnTo>
                    <a:pt x="263" y="13"/>
                  </a:lnTo>
                  <a:lnTo>
                    <a:pt x="249" y="9"/>
                  </a:lnTo>
                  <a:lnTo>
                    <a:pt x="236" y="5"/>
                  </a:lnTo>
                  <a:lnTo>
                    <a:pt x="222" y="3"/>
                  </a:lnTo>
                  <a:lnTo>
                    <a:pt x="209" y="2"/>
                  </a:lnTo>
                  <a:lnTo>
                    <a:pt x="195" y="0"/>
                  </a:lnTo>
                  <a:lnTo>
                    <a:pt x="175" y="2"/>
                  </a:lnTo>
                  <a:lnTo>
                    <a:pt x="156" y="5"/>
                  </a:lnTo>
                  <a:lnTo>
                    <a:pt x="137" y="10"/>
                  </a:lnTo>
                  <a:lnTo>
                    <a:pt x="120" y="16"/>
                  </a:lnTo>
                  <a:lnTo>
                    <a:pt x="103" y="25"/>
                  </a:lnTo>
                  <a:lnTo>
                    <a:pt x="85" y="35"/>
                  </a:lnTo>
                  <a:lnTo>
                    <a:pt x="71" y="46"/>
                  </a:lnTo>
                  <a:lnTo>
                    <a:pt x="57" y="58"/>
                  </a:lnTo>
                  <a:lnTo>
                    <a:pt x="44" y="72"/>
                  </a:lnTo>
                  <a:lnTo>
                    <a:pt x="33" y="87"/>
                  </a:lnTo>
                  <a:lnTo>
                    <a:pt x="23" y="103"/>
                  </a:lnTo>
                  <a:lnTo>
                    <a:pt x="15" y="120"/>
                  </a:lnTo>
                  <a:lnTo>
                    <a:pt x="9" y="138"/>
                  </a:lnTo>
                  <a:lnTo>
                    <a:pt x="4" y="157"/>
                  </a:lnTo>
                  <a:lnTo>
                    <a:pt x="1" y="176"/>
                  </a:lnTo>
                  <a:lnTo>
                    <a:pt x="0" y="196"/>
                  </a:lnTo>
                  <a:lnTo>
                    <a:pt x="1" y="217"/>
                  </a:lnTo>
                  <a:lnTo>
                    <a:pt x="4" y="236"/>
                  </a:lnTo>
                  <a:lnTo>
                    <a:pt x="9" y="254"/>
                  </a:lnTo>
                  <a:lnTo>
                    <a:pt x="15" y="273"/>
                  </a:lnTo>
                  <a:lnTo>
                    <a:pt x="23" y="290"/>
                  </a:lnTo>
                  <a:lnTo>
                    <a:pt x="33" y="306"/>
                  </a:lnTo>
                  <a:lnTo>
                    <a:pt x="44" y="320"/>
                  </a:lnTo>
                  <a:lnTo>
                    <a:pt x="57" y="335"/>
                  </a:lnTo>
                  <a:lnTo>
                    <a:pt x="71" y="347"/>
                  </a:lnTo>
                  <a:lnTo>
                    <a:pt x="85" y="358"/>
                  </a:lnTo>
                  <a:lnTo>
                    <a:pt x="103" y="368"/>
                  </a:lnTo>
                  <a:lnTo>
                    <a:pt x="120" y="377"/>
                  </a:lnTo>
                  <a:lnTo>
                    <a:pt x="137" y="383"/>
                  </a:lnTo>
                  <a:lnTo>
                    <a:pt x="156" y="388"/>
                  </a:lnTo>
                  <a:lnTo>
                    <a:pt x="175" y="391"/>
                  </a:lnTo>
                  <a:lnTo>
                    <a:pt x="195" y="392"/>
                  </a:lnTo>
                  <a:lnTo>
                    <a:pt x="215" y="391"/>
                  </a:lnTo>
                  <a:lnTo>
                    <a:pt x="234" y="388"/>
                  </a:lnTo>
                  <a:lnTo>
                    <a:pt x="253" y="383"/>
                  </a:lnTo>
                  <a:lnTo>
                    <a:pt x="271" y="377"/>
                  </a:lnTo>
                  <a:lnTo>
                    <a:pt x="288" y="368"/>
                  </a:lnTo>
                  <a:lnTo>
                    <a:pt x="304" y="358"/>
                  </a:lnTo>
                  <a:lnTo>
                    <a:pt x="320" y="347"/>
                  </a:lnTo>
                  <a:lnTo>
                    <a:pt x="333" y="335"/>
                  </a:lnTo>
                  <a:lnTo>
                    <a:pt x="346" y="320"/>
                  </a:lnTo>
                  <a:lnTo>
                    <a:pt x="358" y="306"/>
                  </a:lnTo>
                  <a:lnTo>
                    <a:pt x="368" y="290"/>
                  </a:lnTo>
                  <a:lnTo>
                    <a:pt x="375" y="273"/>
                  </a:lnTo>
                  <a:lnTo>
                    <a:pt x="382" y="254"/>
                  </a:lnTo>
                  <a:lnTo>
                    <a:pt x="387" y="236"/>
                  </a:lnTo>
                  <a:lnTo>
                    <a:pt x="390" y="217"/>
                  </a:lnTo>
                  <a:lnTo>
                    <a:pt x="391" y="196"/>
                  </a:lnTo>
                  <a:lnTo>
                    <a:pt x="390" y="182"/>
                  </a:lnTo>
                  <a:lnTo>
                    <a:pt x="388" y="169"/>
                  </a:lnTo>
                  <a:lnTo>
                    <a:pt x="386" y="156"/>
                  </a:lnTo>
                  <a:lnTo>
                    <a:pt x="383" y="142"/>
                  </a:lnTo>
                  <a:lnTo>
                    <a:pt x="379" y="130"/>
                  </a:lnTo>
                  <a:lnTo>
                    <a:pt x="374" y="118"/>
                  </a:lnTo>
                  <a:lnTo>
                    <a:pt x="368" y="105"/>
                  </a:lnTo>
                  <a:lnTo>
                    <a:pt x="361" y="94"/>
                  </a:lnTo>
                  <a:lnTo>
                    <a:pt x="294" y="160"/>
                  </a:lnTo>
                  <a:lnTo>
                    <a:pt x="297" y="169"/>
                  </a:lnTo>
                  <a:lnTo>
                    <a:pt x="299" y="179"/>
                  </a:lnTo>
                  <a:lnTo>
                    <a:pt x="300" y="187"/>
                  </a:lnTo>
                  <a:lnTo>
                    <a:pt x="300" y="196"/>
                  </a:lnTo>
                  <a:lnTo>
                    <a:pt x="300" y="207"/>
                  </a:lnTo>
                  <a:lnTo>
                    <a:pt x="298" y="218"/>
                  </a:lnTo>
                  <a:lnTo>
                    <a:pt x="296" y="228"/>
                  </a:lnTo>
                  <a:lnTo>
                    <a:pt x="292" y="237"/>
                  </a:lnTo>
                  <a:lnTo>
                    <a:pt x="288" y="246"/>
                  </a:lnTo>
                  <a:lnTo>
                    <a:pt x="282" y="256"/>
                  </a:lnTo>
                  <a:lnTo>
                    <a:pt x="276" y="263"/>
                  </a:lnTo>
                  <a:lnTo>
                    <a:pt x="270" y="270"/>
                  </a:lnTo>
                  <a:lnTo>
                    <a:pt x="263" y="278"/>
                  </a:lnTo>
                  <a:lnTo>
                    <a:pt x="254" y="284"/>
                  </a:lnTo>
                  <a:lnTo>
                    <a:pt x="245" y="289"/>
                  </a:lnTo>
                  <a:lnTo>
                    <a:pt x="236" y="294"/>
                  </a:lnTo>
                  <a:lnTo>
                    <a:pt x="226" y="297"/>
                  </a:lnTo>
                  <a:lnTo>
                    <a:pt x="216" y="300"/>
                  </a:lnTo>
                  <a:lnTo>
                    <a:pt x="206" y="301"/>
                  </a:lnTo>
                  <a:lnTo>
                    <a:pt x="195" y="302"/>
                  </a:lnTo>
                  <a:lnTo>
                    <a:pt x="184" y="301"/>
                  </a:lnTo>
                  <a:lnTo>
                    <a:pt x="173" y="300"/>
                  </a:lnTo>
                  <a:lnTo>
                    <a:pt x="164" y="297"/>
                  </a:lnTo>
                  <a:lnTo>
                    <a:pt x="154" y="294"/>
                  </a:lnTo>
                  <a:lnTo>
                    <a:pt x="145" y="289"/>
                  </a:lnTo>
                  <a:lnTo>
                    <a:pt x="137" y="284"/>
                  </a:lnTo>
                  <a:lnTo>
                    <a:pt x="128" y="278"/>
                  </a:lnTo>
                  <a:lnTo>
                    <a:pt x="121" y="270"/>
                  </a:lnTo>
                  <a:lnTo>
                    <a:pt x="114" y="263"/>
                  </a:lnTo>
                  <a:lnTo>
                    <a:pt x="107" y="256"/>
                  </a:lnTo>
                  <a:lnTo>
                    <a:pt x="103" y="246"/>
                  </a:lnTo>
                  <a:lnTo>
                    <a:pt x="98" y="237"/>
                  </a:lnTo>
                  <a:lnTo>
                    <a:pt x="94" y="228"/>
                  </a:lnTo>
                  <a:lnTo>
                    <a:pt x="92" y="218"/>
                  </a:lnTo>
                  <a:lnTo>
                    <a:pt x="90" y="207"/>
                  </a:lnTo>
                  <a:lnTo>
                    <a:pt x="90" y="196"/>
                  </a:lnTo>
                  <a:lnTo>
                    <a:pt x="90" y="186"/>
                  </a:lnTo>
                  <a:lnTo>
                    <a:pt x="92" y="175"/>
                  </a:lnTo>
                  <a:lnTo>
                    <a:pt x="94" y="165"/>
                  </a:lnTo>
                  <a:lnTo>
                    <a:pt x="98" y="156"/>
                  </a:lnTo>
                  <a:lnTo>
                    <a:pt x="103" y="146"/>
                  </a:lnTo>
                  <a:lnTo>
                    <a:pt x="107" y="137"/>
                  </a:lnTo>
                  <a:lnTo>
                    <a:pt x="114" y="130"/>
                  </a:lnTo>
                  <a:lnTo>
                    <a:pt x="121" y="121"/>
                  </a:lnTo>
                  <a:lnTo>
                    <a:pt x="128" y="115"/>
                  </a:lnTo>
                  <a:lnTo>
                    <a:pt x="137" y="109"/>
                  </a:lnTo>
                  <a:lnTo>
                    <a:pt x="145" y="104"/>
                  </a:lnTo>
                  <a:lnTo>
                    <a:pt x="154" y="99"/>
                  </a:lnTo>
                  <a:lnTo>
                    <a:pt x="164" y="96"/>
                  </a:lnTo>
                  <a:lnTo>
                    <a:pt x="173" y="93"/>
                  </a:lnTo>
                  <a:lnTo>
                    <a:pt x="184" y="92"/>
                  </a:lnTo>
                  <a:lnTo>
                    <a:pt x="195" y="91"/>
                  </a:lnTo>
                  <a:lnTo>
                    <a:pt x="204" y="92"/>
                  </a:lnTo>
                  <a:lnTo>
                    <a:pt x="214" y="93"/>
                  </a:lnTo>
                  <a:lnTo>
                    <a:pt x="222" y="94"/>
                  </a:lnTo>
                  <a:lnTo>
                    <a:pt x="231" y="97"/>
                  </a:lnTo>
                  <a:lnTo>
                    <a:pt x="29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oldman Sans"/>
                <a:ea typeface="微軟正黑體 Light"/>
                <a:cs typeface="+mn-cs"/>
              </a:endParaRPr>
            </a:p>
          </p:txBody>
        </p:sp>
        <p:sp>
          <p:nvSpPr>
            <p:cNvPr id="11" name="Freeform 2286">
              <a:extLst>
                <a:ext uri="{FF2B5EF4-FFF2-40B4-BE49-F238E27FC236}">
                  <a16:creationId xmlns:a16="http://schemas.microsoft.com/office/drawing/2014/main" id="{06300FBB-58FE-4A0F-AEFD-D737B317A1B1}"/>
                </a:ext>
              </a:extLst>
            </p:cNvPr>
            <p:cNvSpPr>
              <a:spLocks/>
            </p:cNvSpPr>
            <p:nvPr/>
          </p:nvSpPr>
          <p:spPr bwMode="auto">
            <a:xfrm>
              <a:off x="9967913" y="3260725"/>
              <a:ext cx="47625" cy="49213"/>
            </a:xfrm>
            <a:custGeom>
              <a:avLst/>
              <a:gdLst>
                <a:gd name="T0" fmla="*/ 80 w 150"/>
                <a:gd name="T1" fmla="*/ 0 h 151"/>
                <a:gd name="T2" fmla="*/ 68 w 150"/>
                <a:gd name="T3" fmla="*/ 0 h 151"/>
                <a:gd name="T4" fmla="*/ 52 w 150"/>
                <a:gd name="T5" fmla="*/ 4 h 151"/>
                <a:gd name="T6" fmla="*/ 39 w 150"/>
                <a:gd name="T7" fmla="*/ 9 h 151"/>
                <a:gd name="T8" fmla="*/ 28 w 150"/>
                <a:gd name="T9" fmla="*/ 17 h 151"/>
                <a:gd name="T10" fmla="*/ 17 w 150"/>
                <a:gd name="T11" fmla="*/ 27 h 151"/>
                <a:gd name="T12" fmla="*/ 9 w 150"/>
                <a:gd name="T13" fmla="*/ 39 h 151"/>
                <a:gd name="T14" fmla="*/ 3 w 150"/>
                <a:gd name="T15" fmla="*/ 53 h 151"/>
                <a:gd name="T16" fmla="*/ 1 w 150"/>
                <a:gd name="T17" fmla="*/ 68 h 151"/>
                <a:gd name="T18" fmla="*/ 1 w 150"/>
                <a:gd name="T19" fmla="*/ 83 h 151"/>
                <a:gd name="T20" fmla="*/ 3 w 150"/>
                <a:gd name="T21" fmla="*/ 98 h 151"/>
                <a:gd name="T22" fmla="*/ 9 w 150"/>
                <a:gd name="T23" fmla="*/ 111 h 151"/>
                <a:gd name="T24" fmla="*/ 17 w 150"/>
                <a:gd name="T25" fmla="*/ 124 h 151"/>
                <a:gd name="T26" fmla="*/ 28 w 150"/>
                <a:gd name="T27" fmla="*/ 133 h 151"/>
                <a:gd name="T28" fmla="*/ 39 w 150"/>
                <a:gd name="T29" fmla="*/ 142 h 151"/>
                <a:gd name="T30" fmla="*/ 52 w 150"/>
                <a:gd name="T31" fmla="*/ 147 h 151"/>
                <a:gd name="T32" fmla="*/ 68 w 150"/>
                <a:gd name="T33" fmla="*/ 151 h 151"/>
                <a:gd name="T34" fmla="*/ 83 w 150"/>
                <a:gd name="T35" fmla="*/ 151 h 151"/>
                <a:gd name="T36" fmla="*/ 97 w 150"/>
                <a:gd name="T37" fmla="*/ 147 h 151"/>
                <a:gd name="T38" fmla="*/ 111 w 150"/>
                <a:gd name="T39" fmla="*/ 142 h 151"/>
                <a:gd name="T40" fmla="*/ 123 w 150"/>
                <a:gd name="T41" fmla="*/ 133 h 151"/>
                <a:gd name="T42" fmla="*/ 133 w 150"/>
                <a:gd name="T43" fmla="*/ 124 h 151"/>
                <a:gd name="T44" fmla="*/ 141 w 150"/>
                <a:gd name="T45" fmla="*/ 111 h 151"/>
                <a:gd name="T46" fmla="*/ 147 w 150"/>
                <a:gd name="T47" fmla="*/ 98 h 151"/>
                <a:gd name="T48" fmla="*/ 150 w 150"/>
                <a:gd name="T49" fmla="*/ 83 h 151"/>
                <a:gd name="T50" fmla="*/ 150 w 150"/>
                <a:gd name="T51" fmla="*/ 70 h 151"/>
                <a:gd name="T52" fmla="*/ 107 w 150"/>
                <a:gd name="T53" fmla="*/ 108 h 151"/>
                <a:gd name="T54" fmla="*/ 92 w 150"/>
                <a:gd name="T55" fmla="*/ 118 h 151"/>
                <a:gd name="T56" fmla="*/ 75 w 150"/>
                <a:gd name="T57" fmla="*/ 120 h 151"/>
                <a:gd name="T58" fmla="*/ 58 w 150"/>
                <a:gd name="T59" fmla="*/ 118 h 151"/>
                <a:gd name="T60" fmla="*/ 44 w 150"/>
                <a:gd name="T61" fmla="*/ 108 h 151"/>
                <a:gd name="T62" fmla="*/ 34 w 150"/>
                <a:gd name="T63" fmla="*/ 93 h 151"/>
                <a:gd name="T64" fmla="*/ 30 w 150"/>
                <a:gd name="T65" fmla="*/ 75 h 151"/>
                <a:gd name="T66" fmla="*/ 34 w 150"/>
                <a:gd name="T67" fmla="*/ 58 h 151"/>
                <a:gd name="T68" fmla="*/ 44 w 150"/>
                <a:gd name="T69" fmla="*/ 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51">
                  <a:moveTo>
                    <a:pt x="85" y="2"/>
                  </a:moveTo>
                  <a:lnTo>
                    <a:pt x="80" y="0"/>
                  </a:lnTo>
                  <a:lnTo>
                    <a:pt x="75" y="0"/>
                  </a:lnTo>
                  <a:lnTo>
                    <a:pt x="68" y="0"/>
                  </a:lnTo>
                  <a:lnTo>
                    <a:pt x="60" y="2"/>
                  </a:lnTo>
                  <a:lnTo>
                    <a:pt x="52" y="4"/>
                  </a:lnTo>
                  <a:lnTo>
                    <a:pt x="46" y="6"/>
                  </a:lnTo>
                  <a:lnTo>
                    <a:pt x="39" y="9"/>
                  </a:lnTo>
                  <a:lnTo>
                    <a:pt x="33" y="13"/>
                  </a:lnTo>
                  <a:lnTo>
                    <a:pt x="28" y="17"/>
                  </a:lnTo>
                  <a:lnTo>
                    <a:pt x="22" y="22"/>
                  </a:lnTo>
                  <a:lnTo>
                    <a:pt x="17" y="27"/>
                  </a:lnTo>
                  <a:lnTo>
                    <a:pt x="13" y="33"/>
                  </a:lnTo>
                  <a:lnTo>
                    <a:pt x="9" y="39"/>
                  </a:lnTo>
                  <a:lnTo>
                    <a:pt x="6" y="46"/>
                  </a:lnTo>
                  <a:lnTo>
                    <a:pt x="3" y="53"/>
                  </a:lnTo>
                  <a:lnTo>
                    <a:pt x="1" y="60"/>
                  </a:lnTo>
                  <a:lnTo>
                    <a:pt x="1" y="68"/>
                  </a:lnTo>
                  <a:lnTo>
                    <a:pt x="0" y="75"/>
                  </a:lnTo>
                  <a:lnTo>
                    <a:pt x="1" y="83"/>
                  </a:lnTo>
                  <a:lnTo>
                    <a:pt x="1" y="91"/>
                  </a:lnTo>
                  <a:lnTo>
                    <a:pt x="3" y="98"/>
                  </a:lnTo>
                  <a:lnTo>
                    <a:pt x="6" y="104"/>
                  </a:lnTo>
                  <a:lnTo>
                    <a:pt x="9" y="111"/>
                  </a:lnTo>
                  <a:lnTo>
                    <a:pt x="13" y="118"/>
                  </a:lnTo>
                  <a:lnTo>
                    <a:pt x="17" y="124"/>
                  </a:lnTo>
                  <a:lnTo>
                    <a:pt x="22" y="129"/>
                  </a:lnTo>
                  <a:lnTo>
                    <a:pt x="28" y="133"/>
                  </a:lnTo>
                  <a:lnTo>
                    <a:pt x="33" y="137"/>
                  </a:lnTo>
                  <a:lnTo>
                    <a:pt x="39" y="142"/>
                  </a:lnTo>
                  <a:lnTo>
                    <a:pt x="46" y="144"/>
                  </a:lnTo>
                  <a:lnTo>
                    <a:pt x="52" y="147"/>
                  </a:lnTo>
                  <a:lnTo>
                    <a:pt x="60" y="149"/>
                  </a:lnTo>
                  <a:lnTo>
                    <a:pt x="68" y="151"/>
                  </a:lnTo>
                  <a:lnTo>
                    <a:pt x="75" y="151"/>
                  </a:lnTo>
                  <a:lnTo>
                    <a:pt x="83" y="151"/>
                  </a:lnTo>
                  <a:lnTo>
                    <a:pt x="90" y="149"/>
                  </a:lnTo>
                  <a:lnTo>
                    <a:pt x="97" y="147"/>
                  </a:lnTo>
                  <a:lnTo>
                    <a:pt x="105" y="144"/>
                  </a:lnTo>
                  <a:lnTo>
                    <a:pt x="111" y="142"/>
                  </a:lnTo>
                  <a:lnTo>
                    <a:pt x="117" y="137"/>
                  </a:lnTo>
                  <a:lnTo>
                    <a:pt x="123" y="133"/>
                  </a:lnTo>
                  <a:lnTo>
                    <a:pt x="128" y="129"/>
                  </a:lnTo>
                  <a:lnTo>
                    <a:pt x="133" y="124"/>
                  </a:lnTo>
                  <a:lnTo>
                    <a:pt x="138" y="118"/>
                  </a:lnTo>
                  <a:lnTo>
                    <a:pt x="141" y="111"/>
                  </a:lnTo>
                  <a:lnTo>
                    <a:pt x="145" y="104"/>
                  </a:lnTo>
                  <a:lnTo>
                    <a:pt x="147" y="98"/>
                  </a:lnTo>
                  <a:lnTo>
                    <a:pt x="149" y="91"/>
                  </a:lnTo>
                  <a:lnTo>
                    <a:pt x="150" y="83"/>
                  </a:lnTo>
                  <a:lnTo>
                    <a:pt x="150" y="75"/>
                  </a:lnTo>
                  <a:lnTo>
                    <a:pt x="150" y="70"/>
                  </a:lnTo>
                  <a:lnTo>
                    <a:pt x="150" y="65"/>
                  </a:lnTo>
                  <a:lnTo>
                    <a:pt x="107" y="108"/>
                  </a:lnTo>
                  <a:lnTo>
                    <a:pt x="100" y="113"/>
                  </a:lnTo>
                  <a:lnTo>
                    <a:pt x="92" y="118"/>
                  </a:lnTo>
                  <a:lnTo>
                    <a:pt x="84" y="120"/>
                  </a:lnTo>
                  <a:lnTo>
                    <a:pt x="75" y="120"/>
                  </a:lnTo>
                  <a:lnTo>
                    <a:pt x="67" y="120"/>
                  </a:lnTo>
                  <a:lnTo>
                    <a:pt x="58" y="118"/>
                  </a:lnTo>
                  <a:lnTo>
                    <a:pt x="50" y="113"/>
                  </a:lnTo>
                  <a:lnTo>
                    <a:pt x="44" y="108"/>
                  </a:lnTo>
                  <a:lnTo>
                    <a:pt x="38" y="100"/>
                  </a:lnTo>
                  <a:lnTo>
                    <a:pt x="34" y="93"/>
                  </a:lnTo>
                  <a:lnTo>
                    <a:pt x="31" y="85"/>
                  </a:lnTo>
                  <a:lnTo>
                    <a:pt x="30" y="75"/>
                  </a:lnTo>
                  <a:lnTo>
                    <a:pt x="31" y="66"/>
                  </a:lnTo>
                  <a:lnTo>
                    <a:pt x="34" y="58"/>
                  </a:lnTo>
                  <a:lnTo>
                    <a:pt x="38" y="50"/>
                  </a:lnTo>
                  <a:lnTo>
                    <a:pt x="44" y="43"/>
                  </a:lnTo>
                  <a:lnTo>
                    <a:pt x="8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oldman Sans"/>
                <a:ea typeface="微軟正黑體 Light"/>
                <a:cs typeface="+mn-cs"/>
              </a:endParaRPr>
            </a:p>
          </p:txBody>
        </p:sp>
        <p:sp>
          <p:nvSpPr>
            <p:cNvPr id="12" name="Freeform 2287">
              <a:extLst>
                <a:ext uri="{FF2B5EF4-FFF2-40B4-BE49-F238E27FC236}">
                  <a16:creationId xmlns:a16="http://schemas.microsoft.com/office/drawing/2014/main" id="{BAF26179-7205-4D1D-B8E4-185C5E068E0A}"/>
                </a:ext>
              </a:extLst>
            </p:cNvPr>
            <p:cNvSpPr>
              <a:spLocks/>
            </p:cNvSpPr>
            <p:nvPr/>
          </p:nvSpPr>
          <p:spPr bwMode="auto">
            <a:xfrm>
              <a:off x="9986963" y="3108325"/>
              <a:ext cx="180975" cy="182563"/>
            </a:xfrm>
            <a:custGeom>
              <a:avLst/>
              <a:gdLst>
                <a:gd name="T0" fmla="*/ 566 w 571"/>
                <a:gd name="T1" fmla="*/ 94 h 572"/>
                <a:gd name="T2" fmla="*/ 560 w 571"/>
                <a:gd name="T3" fmla="*/ 91 h 572"/>
                <a:gd name="T4" fmla="*/ 509 w 571"/>
                <a:gd name="T5" fmla="*/ 91 h 572"/>
                <a:gd name="T6" fmla="*/ 482 w 571"/>
                <a:gd name="T7" fmla="*/ 62 h 572"/>
                <a:gd name="T8" fmla="*/ 481 w 571"/>
                <a:gd name="T9" fmla="*/ 11 h 572"/>
                <a:gd name="T10" fmla="*/ 478 w 571"/>
                <a:gd name="T11" fmla="*/ 5 h 572"/>
                <a:gd name="T12" fmla="*/ 472 w 571"/>
                <a:gd name="T13" fmla="*/ 1 h 572"/>
                <a:gd name="T14" fmla="*/ 465 w 571"/>
                <a:gd name="T15" fmla="*/ 0 h 572"/>
                <a:gd name="T16" fmla="*/ 455 w 571"/>
                <a:gd name="T17" fmla="*/ 3 h 572"/>
                <a:gd name="T18" fmla="*/ 417 w 571"/>
                <a:gd name="T19" fmla="*/ 17 h 572"/>
                <a:gd name="T20" fmla="*/ 392 w 571"/>
                <a:gd name="T21" fmla="*/ 29 h 572"/>
                <a:gd name="T22" fmla="*/ 390 w 571"/>
                <a:gd name="T23" fmla="*/ 171 h 572"/>
                <a:gd name="T24" fmla="*/ 382 w 571"/>
                <a:gd name="T25" fmla="*/ 180 h 572"/>
                <a:gd name="T26" fmla="*/ 371 w 571"/>
                <a:gd name="T27" fmla="*/ 180 h 572"/>
                <a:gd name="T28" fmla="*/ 362 w 571"/>
                <a:gd name="T29" fmla="*/ 171 h 572"/>
                <a:gd name="T30" fmla="*/ 361 w 571"/>
                <a:gd name="T31" fmla="*/ 45 h 572"/>
                <a:gd name="T32" fmla="*/ 324 w 571"/>
                <a:gd name="T33" fmla="*/ 70 h 572"/>
                <a:gd name="T34" fmla="*/ 290 w 571"/>
                <a:gd name="T35" fmla="*/ 97 h 572"/>
                <a:gd name="T36" fmla="*/ 263 w 571"/>
                <a:gd name="T37" fmla="*/ 130 h 572"/>
                <a:gd name="T38" fmla="*/ 254 w 571"/>
                <a:gd name="T39" fmla="*/ 147 h 572"/>
                <a:gd name="T40" fmla="*/ 247 w 571"/>
                <a:gd name="T41" fmla="*/ 165 h 572"/>
                <a:gd name="T42" fmla="*/ 245 w 571"/>
                <a:gd name="T43" fmla="*/ 186 h 572"/>
                <a:gd name="T44" fmla="*/ 246 w 571"/>
                <a:gd name="T45" fmla="*/ 205 h 572"/>
                <a:gd name="T46" fmla="*/ 252 w 571"/>
                <a:gd name="T47" fmla="*/ 226 h 572"/>
                <a:gd name="T48" fmla="*/ 262 w 571"/>
                <a:gd name="T49" fmla="*/ 246 h 572"/>
                <a:gd name="T50" fmla="*/ 280 w 571"/>
                <a:gd name="T51" fmla="*/ 270 h 572"/>
                <a:gd name="T52" fmla="*/ 249 w 571"/>
                <a:gd name="T53" fmla="*/ 302 h 572"/>
                <a:gd name="T54" fmla="*/ 142 w 571"/>
                <a:gd name="T55" fmla="*/ 408 h 572"/>
                <a:gd name="T56" fmla="*/ 57 w 571"/>
                <a:gd name="T57" fmla="*/ 494 h 572"/>
                <a:gd name="T58" fmla="*/ 4 w 571"/>
                <a:gd name="T59" fmla="*/ 546 h 572"/>
                <a:gd name="T60" fmla="*/ 1 w 571"/>
                <a:gd name="T61" fmla="*/ 551 h 572"/>
                <a:gd name="T62" fmla="*/ 0 w 571"/>
                <a:gd name="T63" fmla="*/ 556 h 572"/>
                <a:gd name="T64" fmla="*/ 1 w 571"/>
                <a:gd name="T65" fmla="*/ 562 h 572"/>
                <a:gd name="T66" fmla="*/ 4 w 571"/>
                <a:gd name="T67" fmla="*/ 567 h 572"/>
                <a:gd name="T68" fmla="*/ 4 w 571"/>
                <a:gd name="T69" fmla="*/ 567 h 572"/>
                <a:gd name="T70" fmla="*/ 15 w 571"/>
                <a:gd name="T71" fmla="*/ 572 h 572"/>
                <a:gd name="T72" fmla="*/ 25 w 571"/>
                <a:gd name="T73" fmla="*/ 567 h 572"/>
                <a:gd name="T74" fmla="*/ 26 w 571"/>
                <a:gd name="T75" fmla="*/ 567 h 572"/>
                <a:gd name="T76" fmla="*/ 78 w 571"/>
                <a:gd name="T77" fmla="*/ 514 h 572"/>
                <a:gd name="T78" fmla="*/ 163 w 571"/>
                <a:gd name="T79" fmla="*/ 429 h 572"/>
                <a:gd name="T80" fmla="*/ 271 w 571"/>
                <a:gd name="T81" fmla="*/ 323 h 572"/>
                <a:gd name="T82" fmla="*/ 313 w 571"/>
                <a:gd name="T83" fmla="*/ 302 h 572"/>
                <a:gd name="T84" fmla="*/ 340 w 571"/>
                <a:gd name="T85" fmla="*/ 316 h 572"/>
                <a:gd name="T86" fmla="*/ 368 w 571"/>
                <a:gd name="T87" fmla="*/ 325 h 572"/>
                <a:gd name="T88" fmla="*/ 394 w 571"/>
                <a:gd name="T89" fmla="*/ 326 h 572"/>
                <a:gd name="T90" fmla="*/ 415 w 571"/>
                <a:gd name="T91" fmla="*/ 321 h 572"/>
                <a:gd name="T92" fmla="*/ 434 w 571"/>
                <a:gd name="T93" fmla="*/ 313 h 572"/>
                <a:gd name="T94" fmla="*/ 451 w 571"/>
                <a:gd name="T95" fmla="*/ 301 h 572"/>
                <a:gd name="T96" fmla="*/ 477 w 571"/>
                <a:gd name="T97" fmla="*/ 279 h 572"/>
                <a:gd name="T98" fmla="*/ 506 w 571"/>
                <a:gd name="T99" fmla="*/ 241 h 572"/>
                <a:gd name="T100" fmla="*/ 531 w 571"/>
                <a:gd name="T101" fmla="*/ 202 h 572"/>
                <a:gd name="T102" fmla="*/ 549 w 571"/>
                <a:gd name="T103" fmla="*/ 164 h 572"/>
                <a:gd name="T104" fmla="*/ 566 w 571"/>
                <a:gd name="T105" fmla="*/ 121 h 572"/>
                <a:gd name="T106" fmla="*/ 571 w 571"/>
                <a:gd name="T107" fmla="*/ 106 h 572"/>
                <a:gd name="T108" fmla="*/ 571 w 571"/>
                <a:gd name="T109" fmla="*/ 99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1" h="572">
                  <a:moveTo>
                    <a:pt x="569" y="97"/>
                  </a:moveTo>
                  <a:lnTo>
                    <a:pt x="566" y="94"/>
                  </a:lnTo>
                  <a:lnTo>
                    <a:pt x="564" y="92"/>
                  </a:lnTo>
                  <a:lnTo>
                    <a:pt x="560" y="91"/>
                  </a:lnTo>
                  <a:lnTo>
                    <a:pt x="556" y="91"/>
                  </a:lnTo>
                  <a:lnTo>
                    <a:pt x="509" y="91"/>
                  </a:lnTo>
                  <a:lnTo>
                    <a:pt x="482" y="91"/>
                  </a:lnTo>
                  <a:lnTo>
                    <a:pt x="482" y="62"/>
                  </a:lnTo>
                  <a:lnTo>
                    <a:pt x="482" y="15"/>
                  </a:lnTo>
                  <a:lnTo>
                    <a:pt x="481" y="11"/>
                  </a:lnTo>
                  <a:lnTo>
                    <a:pt x="480" y="8"/>
                  </a:lnTo>
                  <a:lnTo>
                    <a:pt x="478" y="5"/>
                  </a:lnTo>
                  <a:lnTo>
                    <a:pt x="476" y="3"/>
                  </a:lnTo>
                  <a:lnTo>
                    <a:pt x="472" y="1"/>
                  </a:lnTo>
                  <a:lnTo>
                    <a:pt x="469" y="0"/>
                  </a:lnTo>
                  <a:lnTo>
                    <a:pt x="465" y="0"/>
                  </a:lnTo>
                  <a:lnTo>
                    <a:pt x="461" y="0"/>
                  </a:lnTo>
                  <a:lnTo>
                    <a:pt x="455" y="3"/>
                  </a:lnTo>
                  <a:lnTo>
                    <a:pt x="439" y="9"/>
                  </a:lnTo>
                  <a:lnTo>
                    <a:pt x="417" y="17"/>
                  </a:lnTo>
                  <a:lnTo>
                    <a:pt x="392" y="29"/>
                  </a:lnTo>
                  <a:lnTo>
                    <a:pt x="392" y="29"/>
                  </a:lnTo>
                  <a:lnTo>
                    <a:pt x="392" y="165"/>
                  </a:lnTo>
                  <a:lnTo>
                    <a:pt x="390" y="171"/>
                  </a:lnTo>
                  <a:lnTo>
                    <a:pt x="387" y="176"/>
                  </a:lnTo>
                  <a:lnTo>
                    <a:pt x="382" y="180"/>
                  </a:lnTo>
                  <a:lnTo>
                    <a:pt x="376" y="181"/>
                  </a:lnTo>
                  <a:lnTo>
                    <a:pt x="371" y="180"/>
                  </a:lnTo>
                  <a:lnTo>
                    <a:pt x="366" y="176"/>
                  </a:lnTo>
                  <a:lnTo>
                    <a:pt x="362" y="171"/>
                  </a:lnTo>
                  <a:lnTo>
                    <a:pt x="361" y="165"/>
                  </a:lnTo>
                  <a:lnTo>
                    <a:pt x="361" y="45"/>
                  </a:lnTo>
                  <a:lnTo>
                    <a:pt x="343" y="56"/>
                  </a:lnTo>
                  <a:lnTo>
                    <a:pt x="324" y="70"/>
                  </a:lnTo>
                  <a:lnTo>
                    <a:pt x="306" y="83"/>
                  </a:lnTo>
                  <a:lnTo>
                    <a:pt x="290" y="97"/>
                  </a:lnTo>
                  <a:lnTo>
                    <a:pt x="276" y="113"/>
                  </a:lnTo>
                  <a:lnTo>
                    <a:pt x="263" y="130"/>
                  </a:lnTo>
                  <a:lnTo>
                    <a:pt x="258" y="138"/>
                  </a:lnTo>
                  <a:lnTo>
                    <a:pt x="254" y="147"/>
                  </a:lnTo>
                  <a:lnTo>
                    <a:pt x="250" y="156"/>
                  </a:lnTo>
                  <a:lnTo>
                    <a:pt x="247" y="165"/>
                  </a:lnTo>
                  <a:lnTo>
                    <a:pt x="246" y="176"/>
                  </a:lnTo>
                  <a:lnTo>
                    <a:pt x="245" y="186"/>
                  </a:lnTo>
                  <a:lnTo>
                    <a:pt x="245" y="196"/>
                  </a:lnTo>
                  <a:lnTo>
                    <a:pt x="246" y="205"/>
                  </a:lnTo>
                  <a:lnTo>
                    <a:pt x="249" y="216"/>
                  </a:lnTo>
                  <a:lnTo>
                    <a:pt x="252" y="226"/>
                  </a:lnTo>
                  <a:lnTo>
                    <a:pt x="257" y="236"/>
                  </a:lnTo>
                  <a:lnTo>
                    <a:pt x="262" y="246"/>
                  </a:lnTo>
                  <a:lnTo>
                    <a:pt x="271" y="258"/>
                  </a:lnTo>
                  <a:lnTo>
                    <a:pt x="280" y="270"/>
                  </a:lnTo>
                  <a:lnTo>
                    <a:pt x="280" y="270"/>
                  </a:lnTo>
                  <a:lnTo>
                    <a:pt x="249" y="302"/>
                  </a:lnTo>
                  <a:lnTo>
                    <a:pt x="163" y="386"/>
                  </a:lnTo>
                  <a:lnTo>
                    <a:pt x="142" y="408"/>
                  </a:lnTo>
                  <a:lnTo>
                    <a:pt x="78" y="472"/>
                  </a:lnTo>
                  <a:lnTo>
                    <a:pt x="57" y="494"/>
                  </a:lnTo>
                  <a:lnTo>
                    <a:pt x="23" y="528"/>
                  </a:lnTo>
                  <a:lnTo>
                    <a:pt x="4" y="546"/>
                  </a:lnTo>
                  <a:lnTo>
                    <a:pt x="2" y="549"/>
                  </a:lnTo>
                  <a:lnTo>
                    <a:pt x="1" y="551"/>
                  </a:lnTo>
                  <a:lnTo>
                    <a:pt x="1" y="553"/>
                  </a:lnTo>
                  <a:lnTo>
                    <a:pt x="0" y="556"/>
                  </a:lnTo>
                  <a:lnTo>
                    <a:pt x="1" y="560"/>
                  </a:lnTo>
                  <a:lnTo>
                    <a:pt x="1" y="562"/>
                  </a:lnTo>
                  <a:lnTo>
                    <a:pt x="2" y="564"/>
                  </a:lnTo>
                  <a:lnTo>
                    <a:pt x="4" y="567"/>
                  </a:lnTo>
                  <a:lnTo>
                    <a:pt x="4" y="567"/>
                  </a:lnTo>
                  <a:lnTo>
                    <a:pt x="4" y="567"/>
                  </a:lnTo>
                  <a:lnTo>
                    <a:pt x="9" y="571"/>
                  </a:lnTo>
                  <a:lnTo>
                    <a:pt x="15" y="572"/>
                  </a:lnTo>
                  <a:lnTo>
                    <a:pt x="20" y="571"/>
                  </a:lnTo>
                  <a:lnTo>
                    <a:pt x="25" y="567"/>
                  </a:lnTo>
                  <a:lnTo>
                    <a:pt x="25" y="567"/>
                  </a:lnTo>
                  <a:lnTo>
                    <a:pt x="26" y="567"/>
                  </a:lnTo>
                  <a:lnTo>
                    <a:pt x="43" y="549"/>
                  </a:lnTo>
                  <a:lnTo>
                    <a:pt x="78" y="514"/>
                  </a:lnTo>
                  <a:lnTo>
                    <a:pt x="100" y="494"/>
                  </a:lnTo>
                  <a:lnTo>
                    <a:pt x="163" y="429"/>
                  </a:lnTo>
                  <a:lnTo>
                    <a:pt x="185" y="408"/>
                  </a:lnTo>
                  <a:lnTo>
                    <a:pt x="271" y="323"/>
                  </a:lnTo>
                  <a:lnTo>
                    <a:pt x="301" y="291"/>
                  </a:lnTo>
                  <a:lnTo>
                    <a:pt x="313" y="302"/>
                  </a:lnTo>
                  <a:lnTo>
                    <a:pt x="326" y="309"/>
                  </a:lnTo>
                  <a:lnTo>
                    <a:pt x="340" y="316"/>
                  </a:lnTo>
                  <a:lnTo>
                    <a:pt x="354" y="323"/>
                  </a:lnTo>
                  <a:lnTo>
                    <a:pt x="368" y="325"/>
                  </a:lnTo>
                  <a:lnTo>
                    <a:pt x="383" y="326"/>
                  </a:lnTo>
                  <a:lnTo>
                    <a:pt x="394" y="326"/>
                  </a:lnTo>
                  <a:lnTo>
                    <a:pt x="404" y="324"/>
                  </a:lnTo>
                  <a:lnTo>
                    <a:pt x="415" y="321"/>
                  </a:lnTo>
                  <a:lnTo>
                    <a:pt x="425" y="318"/>
                  </a:lnTo>
                  <a:lnTo>
                    <a:pt x="434" y="313"/>
                  </a:lnTo>
                  <a:lnTo>
                    <a:pt x="443" y="308"/>
                  </a:lnTo>
                  <a:lnTo>
                    <a:pt x="451" y="301"/>
                  </a:lnTo>
                  <a:lnTo>
                    <a:pt x="461" y="294"/>
                  </a:lnTo>
                  <a:lnTo>
                    <a:pt x="477" y="279"/>
                  </a:lnTo>
                  <a:lnTo>
                    <a:pt x="493" y="260"/>
                  </a:lnTo>
                  <a:lnTo>
                    <a:pt x="506" y="241"/>
                  </a:lnTo>
                  <a:lnTo>
                    <a:pt x="519" y="221"/>
                  </a:lnTo>
                  <a:lnTo>
                    <a:pt x="531" y="202"/>
                  </a:lnTo>
                  <a:lnTo>
                    <a:pt x="541" y="182"/>
                  </a:lnTo>
                  <a:lnTo>
                    <a:pt x="549" y="164"/>
                  </a:lnTo>
                  <a:lnTo>
                    <a:pt x="556" y="148"/>
                  </a:lnTo>
                  <a:lnTo>
                    <a:pt x="566" y="121"/>
                  </a:lnTo>
                  <a:lnTo>
                    <a:pt x="571" y="110"/>
                  </a:lnTo>
                  <a:lnTo>
                    <a:pt x="571" y="106"/>
                  </a:lnTo>
                  <a:lnTo>
                    <a:pt x="571" y="103"/>
                  </a:lnTo>
                  <a:lnTo>
                    <a:pt x="571" y="99"/>
                  </a:lnTo>
                  <a:lnTo>
                    <a:pt x="569"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oldman Sans"/>
                <a:ea typeface="微軟正黑體 Light"/>
                <a:cs typeface="+mn-cs"/>
              </a:endParaRPr>
            </a:p>
          </p:txBody>
        </p:sp>
      </p:grpSp>
      <p:sp>
        <p:nvSpPr>
          <p:cNvPr id="13" name="Subtitle 8">
            <a:extLst>
              <a:ext uri="{FF2B5EF4-FFF2-40B4-BE49-F238E27FC236}">
                <a16:creationId xmlns:a16="http://schemas.microsoft.com/office/drawing/2014/main" id="{2BCA8119-362F-4B76-B65D-BA0B800FBFEB}"/>
              </a:ext>
            </a:extLst>
          </p:cNvPr>
          <p:cNvSpPr txBox="1">
            <a:spLocks/>
          </p:cNvSpPr>
          <p:nvPr/>
        </p:nvSpPr>
        <p:spPr>
          <a:xfrm>
            <a:off x="2379224" y="5141014"/>
            <a:ext cx="2348639" cy="4431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FF5050"/>
                </a:solidFill>
                <a:effectLst/>
                <a:uLnTx/>
                <a:uFillTx/>
                <a:latin typeface="微軟正黑體"/>
                <a:ea typeface="微軟正黑體"/>
                <a:cs typeface="+mn-cs"/>
              </a:rPr>
              <a:t>潛在賣壓？</a:t>
            </a:r>
            <a:endParaRPr kumimoji="0" lang="en-US" sz="3200" b="1" i="0" u="none" strike="noStrike" kern="1200" cap="none" spc="0" normalizeH="0" baseline="0" noProof="0" dirty="0">
              <a:ln>
                <a:noFill/>
              </a:ln>
              <a:solidFill>
                <a:srgbClr val="FF5050"/>
              </a:solidFill>
              <a:effectLst/>
              <a:uLnTx/>
              <a:uFillTx/>
              <a:latin typeface="微軟正黑體"/>
              <a:ea typeface="微軟正黑體"/>
              <a:cs typeface="+mn-cs"/>
            </a:endParaRPr>
          </a:p>
        </p:txBody>
      </p:sp>
      <p:graphicFrame>
        <p:nvGraphicFramePr>
          <p:cNvPr id="2" name="圖表 1">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872391588"/>
              </p:ext>
            </p:extLst>
          </p:nvPr>
        </p:nvGraphicFramePr>
        <p:xfrm>
          <a:off x="3370949" y="407162"/>
          <a:ext cx="8877819" cy="57051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123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概念介紹</a:t>
            </a:r>
          </a:p>
        </p:txBody>
      </p:sp>
      <p:sp>
        <p:nvSpPr>
          <p:cNvPr id="6" name="矩形 5"/>
          <p:cNvSpPr/>
          <p:nvPr/>
        </p:nvSpPr>
        <p:spPr>
          <a:xfrm>
            <a:off x="410198" y="1207501"/>
            <a:ext cx="11438902" cy="5195099"/>
          </a:xfrm>
          <a:prstGeom prst="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7" name="Content Placeholder 7"/>
          <p:cNvSpPr txBox="1">
            <a:spLocks/>
          </p:cNvSpPr>
          <p:nvPr/>
        </p:nvSpPr>
        <p:spPr>
          <a:xfrm>
            <a:off x="4279087" y="1319323"/>
            <a:ext cx="3633826" cy="616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000" b="1" i="0" u="none" strike="noStrike" kern="1200" cap="none" spc="0" normalizeH="0" baseline="0" noProof="0" dirty="0">
                <a:ln>
                  <a:noFill/>
                </a:ln>
                <a:solidFill>
                  <a:srgbClr val="C00000"/>
                </a:solidFill>
                <a:effectLst/>
                <a:uLnTx/>
                <a:uFillTx/>
                <a:latin typeface="微軟正黑體 Light"/>
                <a:ea typeface="微軟正黑體 Light"/>
                <a:cs typeface="+mn-cs"/>
              </a:rPr>
              <a:t>台灣借券市場</a:t>
            </a:r>
            <a:endParaRPr kumimoji="0" lang="en-US" sz="4000" b="1" i="0" u="none" strike="noStrike" kern="1200" cap="none" spc="0" normalizeH="0" baseline="0" noProof="0" dirty="0">
              <a:ln>
                <a:noFill/>
              </a:ln>
              <a:solidFill>
                <a:srgbClr val="C00000"/>
              </a:solidFill>
              <a:effectLst/>
              <a:uLnTx/>
              <a:uFillTx/>
              <a:latin typeface="微軟正黑體 Light"/>
              <a:ea typeface="微軟正黑體 Light"/>
              <a:cs typeface="+mn-cs"/>
            </a:endParaRPr>
          </a:p>
        </p:txBody>
      </p:sp>
      <p:sp>
        <p:nvSpPr>
          <p:cNvPr id="8" name="Content Placeholder 7"/>
          <p:cNvSpPr txBox="1">
            <a:spLocks/>
          </p:cNvSpPr>
          <p:nvPr/>
        </p:nvSpPr>
        <p:spPr>
          <a:xfrm>
            <a:off x="899592" y="2131446"/>
            <a:ext cx="3168352" cy="554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證交所借券系統</a:t>
            </a:r>
            <a:endPar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endParaRPr>
          </a:p>
        </p:txBody>
      </p:sp>
      <p:pic>
        <p:nvPicPr>
          <p:cNvPr id="9" name="圖片 8" descr="Image vectorielle gratuite: Banque, Bâtiment, Société - Image gratuite sur Pixabay - 28313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310" y="2706353"/>
            <a:ext cx="1176037" cy="1099479"/>
          </a:xfrm>
          <a:prstGeom prst="rect">
            <a:avLst/>
          </a:prstGeom>
        </p:spPr>
      </p:pic>
      <p:sp>
        <p:nvSpPr>
          <p:cNvPr id="10" name="Content Placeholder 7"/>
          <p:cNvSpPr txBox="1">
            <a:spLocks/>
          </p:cNvSpPr>
          <p:nvPr/>
        </p:nvSpPr>
        <p:spPr>
          <a:xfrm>
            <a:off x="969956" y="4278183"/>
            <a:ext cx="3747769" cy="9903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僅供法人或基金</a:t>
            </a:r>
            <a:endPar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於平台參與證券借貸</a:t>
            </a:r>
            <a:endPar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a:t>
            </a: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出借人</a:t>
            </a:r>
            <a:r>
              <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a:t>
            </a: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借券人</a:t>
            </a:r>
            <a:r>
              <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a:t>
            </a:r>
            <a:endPar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endParaRPr>
          </a:p>
        </p:txBody>
      </p:sp>
      <p:sp>
        <p:nvSpPr>
          <p:cNvPr id="14" name="流程圖: 人工輸入 4"/>
          <p:cNvSpPr/>
          <p:nvPr/>
        </p:nvSpPr>
        <p:spPr>
          <a:xfrm rot="16200000" flipH="1">
            <a:off x="5570858" y="229809"/>
            <a:ext cx="5195101" cy="73632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3676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3676 h 10000"/>
              <a:gd name="connsiteX0" fmla="*/ 18 w 10000"/>
              <a:gd name="connsiteY0" fmla="*/ 4871 h 11195"/>
              <a:gd name="connsiteX1" fmla="*/ 9982 w 10000"/>
              <a:gd name="connsiteY1" fmla="*/ 0 h 11195"/>
              <a:gd name="connsiteX2" fmla="*/ 10000 w 10000"/>
              <a:gd name="connsiteY2" fmla="*/ 11195 h 11195"/>
              <a:gd name="connsiteX3" fmla="*/ 0 w 10000"/>
              <a:gd name="connsiteY3" fmla="*/ 11195 h 11195"/>
              <a:gd name="connsiteX4" fmla="*/ 18 w 10000"/>
              <a:gd name="connsiteY4" fmla="*/ 4871 h 1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195">
                <a:moveTo>
                  <a:pt x="18" y="4871"/>
                </a:moveTo>
                <a:lnTo>
                  <a:pt x="9982" y="0"/>
                </a:lnTo>
                <a:cubicBezTo>
                  <a:pt x="9988" y="3732"/>
                  <a:pt x="9994" y="7463"/>
                  <a:pt x="10000" y="11195"/>
                </a:cubicBezTo>
                <a:lnTo>
                  <a:pt x="0" y="11195"/>
                </a:lnTo>
                <a:lnTo>
                  <a:pt x="18" y="4871"/>
                </a:lnTo>
                <a:close/>
              </a:path>
            </a:pathLst>
          </a:cu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6" name="右彎箭號 15"/>
          <p:cNvSpPr/>
          <p:nvPr/>
        </p:nvSpPr>
        <p:spPr>
          <a:xfrm>
            <a:off x="4871699" y="3338830"/>
            <a:ext cx="1980000" cy="720000"/>
          </a:xfrm>
          <a:prstGeom prst="bentArrow">
            <a:avLst>
              <a:gd name="adj1" fmla="val 25000"/>
              <a:gd name="adj2" fmla="val 25833"/>
              <a:gd name="adj3" fmla="val 25000"/>
              <a:gd name="adj4" fmla="val 43750"/>
            </a:avLst>
          </a:prstGeom>
          <a:solidFill>
            <a:srgbClr val="FF4B4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a:ea typeface="微軟正黑體"/>
              <a:cs typeface="+mn-cs"/>
            </a:endParaRPr>
          </a:p>
        </p:txBody>
      </p:sp>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15" y="3783712"/>
            <a:ext cx="668452" cy="550234"/>
          </a:xfrm>
          <a:prstGeom prst="rect">
            <a:avLst/>
          </a:prstGeom>
        </p:spPr>
      </p:pic>
      <p:sp>
        <p:nvSpPr>
          <p:cNvPr id="18" name="右彎箭號 17"/>
          <p:cNvSpPr/>
          <p:nvPr/>
        </p:nvSpPr>
        <p:spPr>
          <a:xfrm flipH="1" flipV="1">
            <a:off x="5098223" y="4058830"/>
            <a:ext cx="1980000" cy="720000"/>
          </a:xfrm>
          <a:prstGeom prst="bentArrow">
            <a:avLst>
              <a:gd name="adj1" fmla="val 25000"/>
              <a:gd name="adj2" fmla="val 25833"/>
              <a:gd name="adj3" fmla="val 25000"/>
              <a:gd name="adj4" fmla="val 43750"/>
            </a:avLst>
          </a:prstGeom>
          <a:solidFill>
            <a:srgbClr val="FF4B4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21" name="流程圖: 人工輸入 4"/>
          <p:cNvSpPr/>
          <p:nvPr/>
        </p:nvSpPr>
        <p:spPr>
          <a:xfrm rot="16200000" flipH="1">
            <a:off x="7116376" y="1580153"/>
            <a:ext cx="4921098" cy="454435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3676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3676 h 10000"/>
              <a:gd name="connsiteX0" fmla="*/ 18 w 10000"/>
              <a:gd name="connsiteY0" fmla="*/ 4871 h 11195"/>
              <a:gd name="connsiteX1" fmla="*/ 9982 w 10000"/>
              <a:gd name="connsiteY1" fmla="*/ 0 h 11195"/>
              <a:gd name="connsiteX2" fmla="*/ 10000 w 10000"/>
              <a:gd name="connsiteY2" fmla="*/ 11195 h 11195"/>
              <a:gd name="connsiteX3" fmla="*/ 0 w 10000"/>
              <a:gd name="connsiteY3" fmla="*/ 11195 h 11195"/>
              <a:gd name="connsiteX4" fmla="*/ 18 w 10000"/>
              <a:gd name="connsiteY4" fmla="*/ 4871 h 1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195">
                <a:moveTo>
                  <a:pt x="18" y="4871"/>
                </a:moveTo>
                <a:lnTo>
                  <a:pt x="9982" y="0"/>
                </a:lnTo>
                <a:cubicBezTo>
                  <a:pt x="9988" y="3732"/>
                  <a:pt x="9994" y="7463"/>
                  <a:pt x="10000" y="11195"/>
                </a:cubicBezTo>
                <a:lnTo>
                  <a:pt x="0" y="11195"/>
                </a:lnTo>
                <a:lnTo>
                  <a:pt x="18" y="4871"/>
                </a:lnTo>
                <a:close/>
              </a:path>
            </a:pathLst>
          </a:cu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23" name="Content Placeholder 7"/>
          <p:cNvSpPr txBox="1">
            <a:spLocks/>
          </p:cNvSpPr>
          <p:nvPr/>
        </p:nvSpPr>
        <p:spPr>
          <a:xfrm>
            <a:off x="7590523" y="2370450"/>
            <a:ext cx="4258577" cy="122068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供證券商之客戶</a:t>
            </a:r>
            <a:endParaRPr kumimoji="1"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n-cs"/>
              </a:rPr>
              <a:t>於營業處所參與證券借貸</a:t>
            </a:r>
          </a:p>
        </p:txBody>
      </p:sp>
      <p:sp>
        <p:nvSpPr>
          <p:cNvPr id="24" name="Content Placeholder 7"/>
          <p:cNvSpPr txBox="1">
            <a:spLocks/>
          </p:cNvSpPr>
          <p:nvPr/>
        </p:nvSpPr>
        <p:spPr>
          <a:xfrm>
            <a:off x="8051111" y="3868100"/>
            <a:ext cx="3312368" cy="1004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證券商</a:t>
            </a:r>
            <a:r>
              <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a:t>
            </a: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證金辦理</a:t>
            </a:r>
            <a:r>
              <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   </a:t>
            </a: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有價證券借貸</a:t>
            </a:r>
            <a:endPar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endParaRPr>
          </a:p>
        </p:txBody>
      </p:sp>
      <p:pic>
        <p:nvPicPr>
          <p:cNvPr id="25" name="圖片 24" descr="DDoS Attack Protection &amp; Mitigation Services | Corer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451" y="5092460"/>
            <a:ext cx="1132670" cy="1139577"/>
          </a:xfrm>
          <a:prstGeom prst="rect">
            <a:avLst/>
          </a:prstGeom>
        </p:spPr>
      </p:pic>
      <p:pic>
        <p:nvPicPr>
          <p:cNvPr id="26" name="圖片 25" descr="DDoS Attack Protection &amp; Mitigation Services | Corer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721" y="5092459"/>
            <a:ext cx="1132670" cy="1139577"/>
          </a:xfrm>
          <a:prstGeom prst="rect">
            <a:avLst/>
          </a:prstGeom>
        </p:spPr>
      </p:pic>
    </p:spTree>
    <p:extLst>
      <p:ext uri="{BB962C8B-B14F-4D97-AF65-F5344CB8AC3E}">
        <p14:creationId xmlns:p14="http://schemas.microsoft.com/office/powerpoint/2010/main" val="3427659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概念介紹</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8" y="1451002"/>
            <a:ext cx="3357088"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自然人參與管道</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extBox 58">
            <a:extLst>
              <a:ext uri="{FF2B5EF4-FFF2-40B4-BE49-F238E27FC236}">
                <a16:creationId xmlns:a16="http://schemas.microsoft.com/office/drawing/2014/main" id="{B7E62B51-35EB-4753-8C6C-F61FE882A59E}"/>
              </a:ext>
            </a:extLst>
          </p:cNvPr>
          <p:cNvSpPr txBox="1"/>
          <p:nvPr/>
        </p:nvSpPr>
        <p:spPr>
          <a:xfrm>
            <a:off x="1263744" y="2292294"/>
            <a:ext cx="2540776" cy="438695"/>
          </a:xfrm>
          <a:prstGeom prst="rect">
            <a:avLst/>
          </a:prstGeom>
          <a:no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p"/>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  參與出借</a:t>
            </a:r>
            <a:endParaRPr kumimoji="0" lang="en-US" altLang="en-US" sz="2800" b="1" i="0" u="none" strike="noStrike" kern="1200" cap="none" spc="0" normalizeH="0" baseline="0" noProof="0" dirty="0">
              <a:ln>
                <a:noFill/>
              </a:ln>
              <a:solidFill>
                <a:prstClr val="black">
                  <a:lumMod val="75000"/>
                  <a:lumOff val="25000"/>
                </a:prstClr>
              </a:solidFill>
              <a:effectLst/>
              <a:uLnTx/>
              <a:uFillTx/>
              <a:latin typeface="Calibri"/>
              <a:ea typeface="微軟正黑體"/>
              <a:cs typeface="+mn-cs"/>
            </a:endParaRPr>
          </a:p>
        </p:txBody>
      </p:sp>
      <p:grpSp>
        <p:nvGrpSpPr>
          <p:cNvPr id="10" name="Group 51">
            <a:extLst>
              <a:ext uri="{FF2B5EF4-FFF2-40B4-BE49-F238E27FC236}">
                <a16:creationId xmlns:a16="http://schemas.microsoft.com/office/drawing/2014/main" id="{4BE7310E-D3C1-4C38-A8D9-24083A34C68F}"/>
              </a:ext>
            </a:extLst>
          </p:cNvPr>
          <p:cNvGrpSpPr/>
          <p:nvPr/>
        </p:nvGrpSpPr>
        <p:grpSpPr>
          <a:xfrm>
            <a:off x="1840500" y="3105133"/>
            <a:ext cx="501529" cy="533596"/>
            <a:chOff x="2670175" y="2527300"/>
            <a:chExt cx="346076" cy="360363"/>
          </a:xfrm>
          <a:solidFill>
            <a:srgbClr val="48B8A8"/>
          </a:solidFill>
        </p:grpSpPr>
        <p:sp>
          <p:nvSpPr>
            <p:cNvPr id="11" name="Freeform 96">
              <a:extLst>
                <a:ext uri="{FF2B5EF4-FFF2-40B4-BE49-F238E27FC236}">
                  <a16:creationId xmlns:a16="http://schemas.microsoft.com/office/drawing/2014/main" id="{D0E14AA6-4622-48B1-807E-E2A6A0E48DC0}"/>
                </a:ext>
              </a:extLst>
            </p:cNvPr>
            <p:cNvSpPr>
              <a:spLocks/>
            </p:cNvSpPr>
            <p:nvPr/>
          </p:nvSpPr>
          <p:spPr bwMode="auto">
            <a:xfrm>
              <a:off x="2741613" y="2527300"/>
              <a:ext cx="161925" cy="85725"/>
            </a:xfrm>
            <a:custGeom>
              <a:avLst/>
              <a:gdLst>
                <a:gd name="T0" fmla="*/ 2 w 43"/>
                <a:gd name="T1" fmla="*/ 20 h 23"/>
                <a:gd name="T2" fmla="*/ 9 w 43"/>
                <a:gd name="T3" fmla="*/ 22 h 23"/>
                <a:gd name="T4" fmla="*/ 22 w 43"/>
                <a:gd name="T5" fmla="*/ 15 h 23"/>
                <a:gd name="T6" fmla="*/ 24 w 43"/>
                <a:gd name="T7" fmla="*/ 12 h 23"/>
                <a:gd name="T8" fmla="*/ 26 w 43"/>
                <a:gd name="T9" fmla="*/ 15 h 23"/>
                <a:gd name="T10" fmla="*/ 39 w 43"/>
                <a:gd name="T11" fmla="*/ 22 h 23"/>
                <a:gd name="T12" fmla="*/ 43 w 43"/>
                <a:gd name="T13" fmla="*/ 21 h 23"/>
                <a:gd name="T14" fmla="*/ 21 w 43"/>
                <a:gd name="T15" fmla="*/ 0 h 23"/>
                <a:gd name="T16" fmla="*/ 0 w 43"/>
                <a:gd name="T17" fmla="*/ 19 h 23"/>
                <a:gd name="T18" fmla="*/ 2 w 43"/>
                <a:gd name="T19"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3">
                  <a:moveTo>
                    <a:pt x="2" y="20"/>
                  </a:moveTo>
                  <a:cubicBezTo>
                    <a:pt x="4" y="21"/>
                    <a:pt x="7" y="22"/>
                    <a:pt x="9" y="22"/>
                  </a:cubicBezTo>
                  <a:cubicBezTo>
                    <a:pt x="14" y="22"/>
                    <a:pt x="20" y="19"/>
                    <a:pt x="22" y="15"/>
                  </a:cubicBezTo>
                  <a:cubicBezTo>
                    <a:pt x="24" y="12"/>
                    <a:pt x="24" y="12"/>
                    <a:pt x="24" y="12"/>
                  </a:cubicBezTo>
                  <a:cubicBezTo>
                    <a:pt x="26" y="15"/>
                    <a:pt x="26" y="15"/>
                    <a:pt x="26" y="15"/>
                  </a:cubicBezTo>
                  <a:cubicBezTo>
                    <a:pt x="29" y="21"/>
                    <a:pt x="33" y="23"/>
                    <a:pt x="39" y="22"/>
                  </a:cubicBezTo>
                  <a:cubicBezTo>
                    <a:pt x="39" y="22"/>
                    <a:pt x="41" y="22"/>
                    <a:pt x="43" y="21"/>
                  </a:cubicBezTo>
                  <a:cubicBezTo>
                    <a:pt x="41" y="9"/>
                    <a:pt x="32" y="0"/>
                    <a:pt x="21" y="0"/>
                  </a:cubicBezTo>
                  <a:cubicBezTo>
                    <a:pt x="11" y="0"/>
                    <a:pt x="2" y="8"/>
                    <a:pt x="0" y="19"/>
                  </a:cubicBezTo>
                  <a:lnTo>
                    <a:pt x="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2" name="Freeform 97">
              <a:extLst>
                <a:ext uri="{FF2B5EF4-FFF2-40B4-BE49-F238E27FC236}">
                  <a16:creationId xmlns:a16="http://schemas.microsoft.com/office/drawing/2014/main" id="{CF1208C8-A3A2-4A8C-998F-6DFCD3E4FF42}"/>
                </a:ext>
              </a:extLst>
            </p:cNvPr>
            <p:cNvSpPr>
              <a:spLocks/>
            </p:cNvSpPr>
            <p:nvPr/>
          </p:nvSpPr>
          <p:spPr bwMode="auto">
            <a:xfrm>
              <a:off x="2670175" y="2601913"/>
              <a:ext cx="233363" cy="255588"/>
            </a:xfrm>
            <a:custGeom>
              <a:avLst/>
              <a:gdLst>
                <a:gd name="T0" fmla="*/ 52 w 62"/>
                <a:gd name="T1" fmla="*/ 38 h 68"/>
                <a:gd name="T2" fmla="*/ 52 w 62"/>
                <a:gd name="T3" fmla="*/ 62 h 68"/>
                <a:gd name="T4" fmla="*/ 52 w 62"/>
                <a:gd name="T5" fmla="*/ 63 h 68"/>
                <a:gd name="T6" fmla="*/ 55 w 62"/>
                <a:gd name="T7" fmla="*/ 68 h 68"/>
                <a:gd name="T8" fmla="*/ 0 w 62"/>
                <a:gd name="T9" fmla="*/ 68 h 68"/>
                <a:gd name="T10" fmla="*/ 0 w 62"/>
                <a:gd name="T11" fmla="*/ 56 h 68"/>
                <a:gd name="T12" fmla="*/ 9 w 62"/>
                <a:gd name="T13" fmla="*/ 43 h 68"/>
                <a:gd name="T14" fmla="*/ 28 w 62"/>
                <a:gd name="T15" fmla="*/ 37 h 68"/>
                <a:gd name="T16" fmla="*/ 28 w 62"/>
                <a:gd name="T17" fmla="*/ 28 h 68"/>
                <a:gd name="T18" fmla="*/ 18 w 62"/>
                <a:gd name="T19" fmla="*/ 6 h 68"/>
                <a:gd name="T20" fmla="*/ 18 w 62"/>
                <a:gd name="T21" fmla="*/ 3 h 68"/>
                <a:gd name="T22" fmla="*/ 19 w 62"/>
                <a:gd name="T23" fmla="*/ 4 h 68"/>
                <a:gd name="T24" fmla="*/ 28 w 62"/>
                <a:gd name="T25" fmla="*/ 6 h 68"/>
                <a:gd name="T26" fmla="*/ 43 w 62"/>
                <a:gd name="T27" fmla="*/ 0 h 68"/>
                <a:gd name="T28" fmla="*/ 55 w 62"/>
                <a:gd name="T29" fmla="*/ 6 h 68"/>
                <a:gd name="T30" fmla="*/ 58 w 62"/>
                <a:gd name="T31" fmla="*/ 6 h 68"/>
                <a:gd name="T32" fmla="*/ 62 w 62"/>
                <a:gd name="T33" fmla="*/ 5 h 68"/>
                <a:gd name="T34" fmla="*/ 62 w 62"/>
                <a:gd name="T35" fmla="*/ 6 h 68"/>
                <a:gd name="T36" fmla="*/ 52 w 62"/>
                <a:gd name="T37" fmla="*/ 28 h 68"/>
                <a:gd name="T38" fmla="*/ 52 w 62"/>
                <a:gd name="T39" fmla="*/ 37 h 68"/>
                <a:gd name="T40" fmla="*/ 52 w 62"/>
                <a:gd name="T41" fmla="*/ 3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68">
                  <a:moveTo>
                    <a:pt x="52" y="38"/>
                  </a:moveTo>
                  <a:cubicBezTo>
                    <a:pt x="52" y="62"/>
                    <a:pt x="52" y="62"/>
                    <a:pt x="52" y="62"/>
                  </a:cubicBezTo>
                  <a:cubicBezTo>
                    <a:pt x="52" y="62"/>
                    <a:pt x="52" y="63"/>
                    <a:pt x="52" y="63"/>
                  </a:cubicBezTo>
                  <a:cubicBezTo>
                    <a:pt x="52" y="64"/>
                    <a:pt x="53" y="66"/>
                    <a:pt x="55" y="68"/>
                  </a:cubicBezTo>
                  <a:cubicBezTo>
                    <a:pt x="0" y="68"/>
                    <a:pt x="0" y="68"/>
                    <a:pt x="0" y="68"/>
                  </a:cubicBezTo>
                  <a:cubicBezTo>
                    <a:pt x="0" y="56"/>
                    <a:pt x="0" y="56"/>
                    <a:pt x="0" y="56"/>
                  </a:cubicBezTo>
                  <a:cubicBezTo>
                    <a:pt x="0" y="51"/>
                    <a:pt x="4" y="45"/>
                    <a:pt x="9" y="43"/>
                  </a:cubicBezTo>
                  <a:cubicBezTo>
                    <a:pt x="28" y="37"/>
                    <a:pt x="28" y="37"/>
                    <a:pt x="28" y="37"/>
                  </a:cubicBezTo>
                  <a:cubicBezTo>
                    <a:pt x="28" y="28"/>
                    <a:pt x="28" y="28"/>
                    <a:pt x="28" y="28"/>
                  </a:cubicBezTo>
                  <a:cubicBezTo>
                    <a:pt x="22" y="23"/>
                    <a:pt x="18" y="15"/>
                    <a:pt x="18" y="6"/>
                  </a:cubicBezTo>
                  <a:cubicBezTo>
                    <a:pt x="18" y="5"/>
                    <a:pt x="18" y="4"/>
                    <a:pt x="18" y="3"/>
                  </a:cubicBezTo>
                  <a:cubicBezTo>
                    <a:pt x="19" y="4"/>
                    <a:pt x="19" y="4"/>
                    <a:pt x="19" y="4"/>
                  </a:cubicBezTo>
                  <a:cubicBezTo>
                    <a:pt x="22" y="5"/>
                    <a:pt x="25" y="6"/>
                    <a:pt x="28" y="6"/>
                  </a:cubicBezTo>
                  <a:cubicBezTo>
                    <a:pt x="33" y="6"/>
                    <a:pt x="39" y="3"/>
                    <a:pt x="43" y="0"/>
                  </a:cubicBezTo>
                  <a:cubicBezTo>
                    <a:pt x="46" y="4"/>
                    <a:pt x="50" y="6"/>
                    <a:pt x="55" y="6"/>
                  </a:cubicBezTo>
                  <a:cubicBezTo>
                    <a:pt x="56" y="6"/>
                    <a:pt x="57" y="6"/>
                    <a:pt x="58" y="6"/>
                  </a:cubicBezTo>
                  <a:cubicBezTo>
                    <a:pt x="59" y="6"/>
                    <a:pt x="61" y="6"/>
                    <a:pt x="62" y="5"/>
                  </a:cubicBezTo>
                  <a:cubicBezTo>
                    <a:pt x="62" y="6"/>
                    <a:pt x="62" y="6"/>
                    <a:pt x="62" y="6"/>
                  </a:cubicBezTo>
                  <a:cubicBezTo>
                    <a:pt x="62" y="15"/>
                    <a:pt x="58" y="23"/>
                    <a:pt x="52" y="28"/>
                  </a:cubicBezTo>
                  <a:cubicBezTo>
                    <a:pt x="52" y="37"/>
                    <a:pt x="52" y="37"/>
                    <a:pt x="52" y="37"/>
                  </a:cubicBezTo>
                  <a:lnTo>
                    <a:pt x="5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3" name="Freeform 98">
              <a:extLst>
                <a:ext uri="{FF2B5EF4-FFF2-40B4-BE49-F238E27FC236}">
                  <a16:creationId xmlns:a16="http://schemas.microsoft.com/office/drawing/2014/main" id="{629E6D49-83E4-45D7-9743-0318BAF4EDDE}"/>
                </a:ext>
              </a:extLst>
            </p:cNvPr>
            <p:cNvSpPr>
              <a:spLocks noEditPoints="1"/>
            </p:cNvSpPr>
            <p:nvPr/>
          </p:nvSpPr>
          <p:spPr bwMode="auto">
            <a:xfrm>
              <a:off x="2881313" y="2733675"/>
              <a:ext cx="134938" cy="153988"/>
            </a:xfrm>
            <a:custGeom>
              <a:avLst/>
              <a:gdLst>
                <a:gd name="T0" fmla="*/ 35 w 36"/>
                <a:gd name="T1" fmla="*/ 1 h 41"/>
                <a:gd name="T2" fmla="*/ 33 w 36"/>
                <a:gd name="T3" fmla="*/ 1 h 41"/>
                <a:gd name="T4" fmla="*/ 26 w 36"/>
                <a:gd name="T5" fmla="*/ 4 h 41"/>
                <a:gd name="T6" fmla="*/ 20 w 36"/>
                <a:gd name="T7" fmla="*/ 1 h 41"/>
                <a:gd name="T8" fmla="*/ 16 w 36"/>
                <a:gd name="T9" fmla="*/ 1 h 41"/>
                <a:gd name="T10" fmla="*/ 10 w 36"/>
                <a:gd name="T11" fmla="*/ 4 h 41"/>
                <a:gd name="T12" fmla="*/ 3 w 36"/>
                <a:gd name="T13" fmla="*/ 1 h 41"/>
                <a:gd name="T14" fmla="*/ 1 w 36"/>
                <a:gd name="T15" fmla="*/ 1 h 41"/>
                <a:gd name="T16" fmla="*/ 0 w 36"/>
                <a:gd name="T17" fmla="*/ 3 h 41"/>
                <a:gd name="T18" fmla="*/ 0 w 36"/>
                <a:gd name="T19" fmla="*/ 27 h 41"/>
                <a:gd name="T20" fmla="*/ 0 w 36"/>
                <a:gd name="T21" fmla="*/ 27 h 41"/>
                <a:gd name="T22" fmla="*/ 17 w 36"/>
                <a:gd name="T23" fmla="*/ 41 h 41"/>
                <a:gd name="T24" fmla="*/ 18 w 36"/>
                <a:gd name="T25" fmla="*/ 41 h 41"/>
                <a:gd name="T26" fmla="*/ 19 w 36"/>
                <a:gd name="T27" fmla="*/ 41 h 41"/>
                <a:gd name="T28" fmla="*/ 36 w 36"/>
                <a:gd name="T29" fmla="*/ 27 h 41"/>
                <a:gd name="T30" fmla="*/ 36 w 36"/>
                <a:gd name="T31" fmla="*/ 27 h 41"/>
                <a:gd name="T32" fmla="*/ 36 w 36"/>
                <a:gd name="T33" fmla="*/ 3 h 41"/>
                <a:gd name="T34" fmla="*/ 35 w 36"/>
                <a:gd name="T35" fmla="*/ 1 h 41"/>
                <a:gd name="T36" fmla="*/ 26 w 36"/>
                <a:gd name="T37" fmla="*/ 21 h 41"/>
                <a:gd name="T38" fmla="*/ 20 w 36"/>
                <a:gd name="T39" fmla="*/ 21 h 41"/>
                <a:gd name="T40" fmla="*/ 20 w 36"/>
                <a:gd name="T41" fmla="*/ 27 h 41"/>
                <a:gd name="T42" fmla="*/ 18 w 36"/>
                <a:gd name="T43" fmla="*/ 29 h 41"/>
                <a:gd name="T44" fmla="*/ 16 w 36"/>
                <a:gd name="T45" fmla="*/ 27 h 41"/>
                <a:gd name="T46" fmla="*/ 16 w 36"/>
                <a:gd name="T47" fmla="*/ 21 h 41"/>
                <a:gd name="T48" fmla="*/ 10 w 36"/>
                <a:gd name="T49" fmla="*/ 21 h 41"/>
                <a:gd name="T50" fmla="*/ 8 w 36"/>
                <a:gd name="T51" fmla="*/ 19 h 41"/>
                <a:gd name="T52" fmla="*/ 10 w 36"/>
                <a:gd name="T53" fmla="*/ 17 h 41"/>
                <a:gd name="T54" fmla="*/ 16 w 36"/>
                <a:gd name="T55" fmla="*/ 17 h 41"/>
                <a:gd name="T56" fmla="*/ 16 w 36"/>
                <a:gd name="T57" fmla="*/ 11 h 41"/>
                <a:gd name="T58" fmla="*/ 18 w 36"/>
                <a:gd name="T59" fmla="*/ 9 h 41"/>
                <a:gd name="T60" fmla="*/ 20 w 36"/>
                <a:gd name="T61" fmla="*/ 11 h 41"/>
                <a:gd name="T62" fmla="*/ 20 w 36"/>
                <a:gd name="T63" fmla="*/ 17 h 41"/>
                <a:gd name="T64" fmla="*/ 26 w 36"/>
                <a:gd name="T65" fmla="*/ 17 h 41"/>
                <a:gd name="T66" fmla="*/ 28 w 36"/>
                <a:gd name="T67" fmla="*/ 19 h 41"/>
                <a:gd name="T68" fmla="*/ 26 w 36"/>
                <a:gd name="T69"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1">
                  <a:moveTo>
                    <a:pt x="35" y="1"/>
                  </a:moveTo>
                  <a:cubicBezTo>
                    <a:pt x="34" y="1"/>
                    <a:pt x="33" y="1"/>
                    <a:pt x="33" y="1"/>
                  </a:cubicBezTo>
                  <a:cubicBezTo>
                    <a:pt x="30" y="3"/>
                    <a:pt x="28" y="4"/>
                    <a:pt x="26" y="4"/>
                  </a:cubicBezTo>
                  <a:cubicBezTo>
                    <a:pt x="23" y="4"/>
                    <a:pt x="21" y="3"/>
                    <a:pt x="20" y="1"/>
                  </a:cubicBezTo>
                  <a:cubicBezTo>
                    <a:pt x="19" y="0"/>
                    <a:pt x="17" y="0"/>
                    <a:pt x="16" y="1"/>
                  </a:cubicBezTo>
                  <a:cubicBezTo>
                    <a:pt x="15" y="3"/>
                    <a:pt x="13" y="4"/>
                    <a:pt x="10" y="4"/>
                  </a:cubicBezTo>
                  <a:cubicBezTo>
                    <a:pt x="8" y="4"/>
                    <a:pt x="6" y="3"/>
                    <a:pt x="3" y="1"/>
                  </a:cubicBezTo>
                  <a:cubicBezTo>
                    <a:pt x="3" y="1"/>
                    <a:pt x="2" y="1"/>
                    <a:pt x="1" y="1"/>
                  </a:cubicBezTo>
                  <a:cubicBezTo>
                    <a:pt x="0" y="2"/>
                    <a:pt x="0" y="2"/>
                    <a:pt x="0" y="3"/>
                  </a:cubicBezTo>
                  <a:cubicBezTo>
                    <a:pt x="0" y="27"/>
                    <a:pt x="0" y="27"/>
                    <a:pt x="0" y="27"/>
                  </a:cubicBezTo>
                  <a:cubicBezTo>
                    <a:pt x="0" y="27"/>
                    <a:pt x="0" y="27"/>
                    <a:pt x="0" y="27"/>
                  </a:cubicBezTo>
                  <a:cubicBezTo>
                    <a:pt x="0" y="28"/>
                    <a:pt x="3" y="37"/>
                    <a:pt x="17" y="41"/>
                  </a:cubicBezTo>
                  <a:cubicBezTo>
                    <a:pt x="18" y="41"/>
                    <a:pt x="18" y="41"/>
                    <a:pt x="18" y="41"/>
                  </a:cubicBezTo>
                  <a:cubicBezTo>
                    <a:pt x="18" y="41"/>
                    <a:pt x="18" y="41"/>
                    <a:pt x="19" y="41"/>
                  </a:cubicBezTo>
                  <a:cubicBezTo>
                    <a:pt x="33" y="37"/>
                    <a:pt x="36" y="28"/>
                    <a:pt x="36" y="27"/>
                  </a:cubicBezTo>
                  <a:cubicBezTo>
                    <a:pt x="36" y="27"/>
                    <a:pt x="36" y="27"/>
                    <a:pt x="36" y="27"/>
                  </a:cubicBezTo>
                  <a:cubicBezTo>
                    <a:pt x="36" y="3"/>
                    <a:pt x="36" y="3"/>
                    <a:pt x="36" y="3"/>
                  </a:cubicBezTo>
                  <a:cubicBezTo>
                    <a:pt x="36" y="2"/>
                    <a:pt x="36" y="2"/>
                    <a:pt x="35" y="1"/>
                  </a:cubicBezTo>
                  <a:close/>
                  <a:moveTo>
                    <a:pt x="26" y="21"/>
                  </a:moveTo>
                  <a:cubicBezTo>
                    <a:pt x="20" y="21"/>
                    <a:pt x="20" y="21"/>
                    <a:pt x="20" y="21"/>
                  </a:cubicBezTo>
                  <a:cubicBezTo>
                    <a:pt x="20" y="27"/>
                    <a:pt x="20" y="27"/>
                    <a:pt x="20" y="27"/>
                  </a:cubicBezTo>
                  <a:cubicBezTo>
                    <a:pt x="20" y="28"/>
                    <a:pt x="19" y="29"/>
                    <a:pt x="18" y="29"/>
                  </a:cubicBezTo>
                  <a:cubicBezTo>
                    <a:pt x="17" y="29"/>
                    <a:pt x="16" y="28"/>
                    <a:pt x="16" y="27"/>
                  </a:cubicBezTo>
                  <a:cubicBezTo>
                    <a:pt x="16" y="21"/>
                    <a:pt x="16" y="21"/>
                    <a:pt x="16" y="21"/>
                  </a:cubicBezTo>
                  <a:cubicBezTo>
                    <a:pt x="10" y="21"/>
                    <a:pt x="10" y="21"/>
                    <a:pt x="10" y="21"/>
                  </a:cubicBezTo>
                  <a:cubicBezTo>
                    <a:pt x="9" y="21"/>
                    <a:pt x="8" y="20"/>
                    <a:pt x="8" y="19"/>
                  </a:cubicBezTo>
                  <a:cubicBezTo>
                    <a:pt x="8" y="18"/>
                    <a:pt x="9" y="17"/>
                    <a:pt x="10" y="17"/>
                  </a:cubicBezTo>
                  <a:cubicBezTo>
                    <a:pt x="16" y="17"/>
                    <a:pt x="16" y="17"/>
                    <a:pt x="16" y="17"/>
                  </a:cubicBezTo>
                  <a:cubicBezTo>
                    <a:pt x="16" y="11"/>
                    <a:pt x="16" y="11"/>
                    <a:pt x="16" y="11"/>
                  </a:cubicBezTo>
                  <a:cubicBezTo>
                    <a:pt x="16" y="10"/>
                    <a:pt x="17" y="9"/>
                    <a:pt x="18" y="9"/>
                  </a:cubicBezTo>
                  <a:cubicBezTo>
                    <a:pt x="19" y="9"/>
                    <a:pt x="20" y="10"/>
                    <a:pt x="20" y="11"/>
                  </a:cubicBezTo>
                  <a:cubicBezTo>
                    <a:pt x="20" y="17"/>
                    <a:pt x="20" y="17"/>
                    <a:pt x="20" y="17"/>
                  </a:cubicBezTo>
                  <a:cubicBezTo>
                    <a:pt x="26" y="17"/>
                    <a:pt x="26" y="17"/>
                    <a:pt x="26" y="17"/>
                  </a:cubicBezTo>
                  <a:cubicBezTo>
                    <a:pt x="27" y="17"/>
                    <a:pt x="28" y="18"/>
                    <a:pt x="28" y="19"/>
                  </a:cubicBezTo>
                  <a:cubicBezTo>
                    <a:pt x="28" y="20"/>
                    <a:pt x="27" y="21"/>
                    <a:pt x="2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14" name="Title 1">
            <a:extLst>
              <a:ext uri="{FF2B5EF4-FFF2-40B4-BE49-F238E27FC236}">
                <a16:creationId xmlns:a16="http://schemas.microsoft.com/office/drawing/2014/main" id="{ABA6E09F-C3C1-4C1B-8131-E123DA41E1C8}"/>
              </a:ext>
            </a:extLst>
          </p:cNvPr>
          <p:cNvSpPr txBox="1">
            <a:spLocks/>
          </p:cNvSpPr>
          <p:nvPr/>
        </p:nvSpPr>
        <p:spPr>
          <a:xfrm>
            <a:off x="2714257" y="2965442"/>
            <a:ext cx="4840933" cy="8129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將持股交付信託，以信託名義</a:t>
            </a:r>
            <a:br>
              <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b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參與證交所借券系統出借</a:t>
            </a:r>
            <a:endPar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endParaRPr>
          </a:p>
        </p:txBody>
      </p:sp>
      <p:grpSp>
        <p:nvGrpSpPr>
          <p:cNvPr id="15" name="Group 83">
            <a:extLst>
              <a:ext uri="{FF2B5EF4-FFF2-40B4-BE49-F238E27FC236}">
                <a16:creationId xmlns:a16="http://schemas.microsoft.com/office/drawing/2014/main" id="{6C58ADA9-4ED8-4F0D-BE7D-523BF878CBE4}"/>
              </a:ext>
            </a:extLst>
          </p:cNvPr>
          <p:cNvGrpSpPr/>
          <p:nvPr/>
        </p:nvGrpSpPr>
        <p:grpSpPr>
          <a:xfrm>
            <a:off x="1863824" y="4079647"/>
            <a:ext cx="510729" cy="533594"/>
            <a:chOff x="2678113" y="5054601"/>
            <a:chExt cx="352425" cy="360362"/>
          </a:xfrm>
          <a:solidFill>
            <a:srgbClr val="48B8A8"/>
          </a:solidFill>
        </p:grpSpPr>
        <p:sp>
          <p:nvSpPr>
            <p:cNvPr id="16" name="Freeform 109">
              <a:extLst>
                <a:ext uri="{FF2B5EF4-FFF2-40B4-BE49-F238E27FC236}">
                  <a16:creationId xmlns:a16="http://schemas.microsoft.com/office/drawing/2014/main" id="{D43253F1-6F25-453A-A036-E6DC4505F254}"/>
                </a:ext>
              </a:extLst>
            </p:cNvPr>
            <p:cNvSpPr>
              <a:spLocks/>
            </p:cNvSpPr>
            <p:nvPr/>
          </p:nvSpPr>
          <p:spPr bwMode="auto">
            <a:xfrm>
              <a:off x="2832100" y="5084763"/>
              <a:ext cx="168275" cy="165100"/>
            </a:xfrm>
            <a:custGeom>
              <a:avLst/>
              <a:gdLst>
                <a:gd name="T0" fmla="*/ 32 w 45"/>
                <a:gd name="T1" fmla="*/ 22 h 44"/>
                <a:gd name="T2" fmla="*/ 36 w 45"/>
                <a:gd name="T3" fmla="*/ 18 h 44"/>
                <a:gd name="T4" fmla="*/ 45 w 45"/>
                <a:gd name="T5" fmla="*/ 18 h 44"/>
                <a:gd name="T6" fmla="*/ 27 w 45"/>
                <a:gd name="T7" fmla="*/ 0 h 44"/>
                <a:gd name="T8" fmla="*/ 27 w 45"/>
                <a:gd name="T9" fmla="*/ 9 h 44"/>
                <a:gd name="T10" fmla="*/ 23 w 45"/>
                <a:gd name="T11" fmla="*/ 13 h 44"/>
                <a:gd name="T12" fmla="*/ 19 w 45"/>
                <a:gd name="T13" fmla="*/ 9 h 44"/>
                <a:gd name="T14" fmla="*/ 19 w 45"/>
                <a:gd name="T15" fmla="*/ 0 h 44"/>
                <a:gd name="T16" fmla="*/ 2 w 45"/>
                <a:gd name="T17" fmla="*/ 13 h 44"/>
                <a:gd name="T18" fmla="*/ 1 w 45"/>
                <a:gd name="T19" fmla="*/ 16 h 44"/>
                <a:gd name="T20" fmla="*/ 0 w 45"/>
                <a:gd name="T21" fmla="*/ 22 h 44"/>
                <a:gd name="T22" fmla="*/ 0 w 45"/>
                <a:gd name="T23" fmla="*/ 24 h 44"/>
                <a:gd name="T24" fmla="*/ 11 w 45"/>
                <a:gd name="T25" fmla="*/ 24 h 44"/>
                <a:gd name="T26" fmla="*/ 11 w 45"/>
                <a:gd name="T27" fmla="*/ 30 h 44"/>
                <a:gd name="T28" fmla="*/ 10 w 45"/>
                <a:gd name="T29" fmla="*/ 41 h 44"/>
                <a:gd name="T30" fmla="*/ 19 w 45"/>
                <a:gd name="T31" fmla="*/ 44 h 44"/>
                <a:gd name="T32" fmla="*/ 19 w 45"/>
                <a:gd name="T33" fmla="*/ 35 h 44"/>
                <a:gd name="T34" fmla="*/ 23 w 45"/>
                <a:gd name="T35" fmla="*/ 31 h 44"/>
                <a:gd name="T36" fmla="*/ 27 w 45"/>
                <a:gd name="T37" fmla="*/ 35 h 44"/>
                <a:gd name="T38" fmla="*/ 27 w 45"/>
                <a:gd name="T39" fmla="*/ 44 h 44"/>
                <a:gd name="T40" fmla="*/ 45 w 45"/>
                <a:gd name="T41" fmla="*/ 26 h 44"/>
                <a:gd name="T42" fmla="*/ 36 w 45"/>
                <a:gd name="T43" fmla="*/ 26 h 44"/>
                <a:gd name="T44" fmla="*/ 32 w 45"/>
                <a:gd name="T4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4">
                  <a:moveTo>
                    <a:pt x="32" y="22"/>
                  </a:moveTo>
                  <a:cubicBezTo>
                    <a:pt x="32" y="20"/>
                    <a:pt x="34" y="18"/>
                    <a:pt x="36" y="18"/>
                  </a:cubicBezTo>
                  <a:cubicBezTo>
                    <a:pt x="45" y="18"/>
                    <a:pt x="45" y="18"/>
                    <a:pt x="45" y="18"/>
                  </a:cubicBezTo>
                  <a:cubicBezTo>
                    <a:pt x="44" y="9"/>
                    <a:pt x="36" y="1"/>
                    <a:pt x="27" y="0"/>
                  </a:cubicBezTo>
                  <a:cubicBezTo>
                    <a:pt x="27" y="9"/>
                    <a:pt x="27" y="9"/>
                    <a:pt x="27" y="9"/>
                  </a:cubicBezTo>
                  <a:cubicBezTo>
                    <a:pt x="27" y="11"/>
                    <a:pt x="25" y="13"/>
                    <a:pt x="23" y="13"/>
                  </a:cubicBezTo>
                  <a:cubicBezTo>
                    <a:pt x="21" y="13"/>
                    <a:pt x="19" y="11"/>
                    <a:pt x="19" y="9"/>
                  </a:cubicBezTo>
                  <a:cubicBezTo>
                    <a:pt x="19" y="0"/>
                    <a:pt x="19" y="0"/>
                    <a:pt x="19" y="0"/>
                  </a:cubicBezTo>
                  <a:cubicBezTo>
                    <a:pt x="12" y="1"/>
                    <a:pt x="6" y="6"/>
                    <a:pt x="2" y="13"/>
                  </a:cubicBezTo>
                  <a:cubicBezTo>
                    <a:pt x="2" y="14"/>
                    <a:pt x="2" y="15"/>
                    <a:pt x="1" y="16"/>
                  </a:cubicBezTo>
                  <a:cubicBezTo>
                    <a:pt x="1" y="18"/>
                    <a:pt x="0" y="20"/>
                    <a:pt x="0" y="22"/>
                  </a:cubicBezTo>
                  <a:cubicBezTo>
                    <a:pt x="0" y="23"/>
                    <a:pt x="0" y="23"/>
                    <a:pt x="0" y="24"/>
                  </a:cubicBezTo>
                  <a:cubicBezTo>
                    <a:pt x="11" y="24"/>
                    <a:pt x="11" y="24"/>
                    <a:pt x="11" y="24"/>
                  </a:cubicBezTo>
                  <a:cubicBezTo>
                    <a:pt x="11" y="30"/>
                    <a:pt x="11" y="30"/>
                    <a:pt x="11" y="30"/>
                  </a:cubicBezTo>
                  <a:cubicBezTo>
                    <a:pt x="11" y="34"/>
                    <a:pt x="11" y="37"/>
                    <a:pt x="10" y="41"/>
                  </a:cubicBezTo>
                  <a:cubicBezTo>
                    <a:pt x="13" y="42"/>
                    <a:pt x="16" y="44"/>
                    <a:pt x="19" y="44"/>
                  </a:cubicBezTo>
                  <a:cubicBezTo>
                    <a:pt x="19" y="35"/>
                    <a:pt x="19" y="35"/>
                    <a:pt x="19" y="35"/>
                  </a:cubicBezTo>
                  <a:cubicBezTo>
                    <a:pt x="19" y="33"/>
                    <a:pt x="21" y="31"/>
                    <a:pt x="23" y="31"/>
                  </a:cubicBezTo>
                  <a:cubicBezTo>
                    <a:pt x="25" y="31"/>
                    <a:pt x="27" y="33"/>
                    <a:pt x="27" y="35"/>
                  </a:cubicBezTo>
                  <a:cubicBezTo>
                    <a:pt x="27" y="44"/>
                    <a:pt x="27" y="44"/>
                    <a:pt x="27" y="44"/>
                  </a:cubicBezTo>
                  <a:cubicBezTo>
                    <a:pt x="36" y="43"/>
                    <a:pt x="44" y="35"/>
                    <a:pt x="45" y="26"/>
                  </a:cubicBezTo>
                  <a:cubicBezTo>
                    <a:pt x="36" y="26"/>
                    <a:pt x="36" y="26"/>
                    <a:pt x="36" y="26"/>
                  </a:cubicBezTo>
                  <a:cubicBezTo>
                    <a:pt x="34" y="26"/>
                    <a:pt x="32" y="24"/>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7" name="Oval 110">
              <a:extLst>
                <a:ext uri="{FF2B5EF4-FFF2-40B4-BE49-F238E27FC236}">
                  <a16:creationId xmlns:a16="http://schemas.microsoft.com/office/drawing/2014/main" id="{04373E8A-DF12-49B6-B3F0-E7F11D7FC07F}"/>
                </a:ext>
              </a:extLst>
            </p:cNvPr>
            <p:cNvSpPr>
              <a:spLocks noChangeArrowheads="1"/>
            </p:cNvSpPr>
            <p:nvPr/>
          </p:nvSpPr>
          <p:spPr bwMode="auto">
            <a:xfrm>
              <a:off x="2708275" y="5054601"/>
              <a:ext cx="119063"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8" name="Freeform 111">
              <a:extLst>
                <a:ext uri="{FF2B5EF4-FFF2-40B4-BE49-F238E27FC236}">
                  <a16:creationId xmlns:a16="http://schemas.microsoft.com/office/drawing/2014/main" id="{632D001E-AF22-473E-A5DB-4F41259F1918}"/>
                </a:ext>
              </a:extLst>
            </p:cNvPr>
            <p:cNvSpPr>
              <a:spLocks/>
            </p:cNvSpPr>
            <p:nvPr/>
          </p:nvSpPr>
          <p:spPr bwMode="auto">
            <a:xfrm>
              <a:off x="2678113" y="5189538"/>
              <a:ext cx="179388"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9" name="Freeform 112">
              <a:extLst>
                <a:ext uri="{FF2B5EF4-FFF2-40B4-BE49-F238E27FC236}">
                  <a16:creationId xmlns:a16="http://schemas.microsoft.com/office/drawing/2014/main" id="{CDE48941-3960-4070-AE7D-DB40ABDAB6AD}"/>
                </a:ext>
              </a:extLst>
            </p:cNvPr>
            <p:cNvSpPr>
              <a:spLocks/>
            </p:cNvSpPr>
            <p:nvPr/>
          </p:nvSpPr>
          <p:spPr bwMode="auto">
            <a:xfrm>
              <a:off x="2911475" y="5054601"/>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0" name="Freeform 113">
              <a:extLst>
                <a:ext uri="{FF2B5EF4-FFF2-40B4-BE49-F238E27FC236}">
                  <a16:creationId xmlns:a16="http://schemas.microsoft.com/office/drawing/2014/main" id="{E5BE0509-9352-496F-AF91-CD63960A6D4D}"/>
                </a:ext>
              </a:extLst>
            </p:cNvPr>
            <p:cNvSpPr>
              <a:spLocks/>
            </p:cNvSpPr>
            <p:nvPr/>
          </p:nvSpPr>
          <p:spPr bwMode="auto">
            <a:xfrm>
              <a:off x="2911475" y="5208588"/>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1" name="Freeform 114">
              <a:extLst>
                <a:ext uri="{FF2B5EF4-FFF2-40B4-BE49-F238E27FC236}">
                  <a16:creationId xmlns:a16="http://schemas.microsoft.com/office/drawing/2014/main" id="{C1E67799-47DE-4901-A8E7-5837523C0816}"/>
                </a:ext>
              </a:extLst>
            </p:cNvPr>
            <p:cNvSpPr>
              <a:spLocks/>
            </p:cNvSpPr>
            <p:nvPr/>
          </p:nvSpPr>
          <p:spPr bwMode="auto">
            <a:xfrm>
              <a:off x="2959100" y="5159376"/>
              <a:ext cx="71438" cy="14288"/>
            </a:xfrm>
            <a:custGeom>
              <a:avLst/>
              <a:gdLst>
                <a:gd name="T0" fmla="*/ 17 w 19"/>
                <a:gd name="T1" fmla="*/ 4 h 4"/>
                <a:gd name="T2" fmla="*/ 2 w 19"/>
                <a:gd name="T3" fmla="*/ 4 h 4"/>
                <a:gd name="T4" fmla="*/ 0 w 19"/>
                <a:gd name="T5" fmla="*/ 2 h 4"/>
                <a:gd name="T6" fmla="*/ 2 w 19"/>
                <a:gd name="T7" fmla="*/ 0 h 4"/>
                <a:gd name="T8" fmla="*/ 17 w 19"/>
                <a:gd name="T9" fmla="*/ 0 h 4"/>
                <a:gd name="T10" fmla="*/ 19 w 19"/>
                <a:gd name="T11" fmla="*/ 2 h 4"/>
                <a:gd name="T12" fmla="*/ 17 w 1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4"/>
                  </a:moveTo>
                  <a:cubicBezTo>
                    <a:pt x="2" y="4"/>
                    <a:pt x="2" y="4"/>
                    <a:pt x="2" y="4"/>
                  </a:cubicBezTo>
                  <a:cubicBezTo>
                    <a:pt x="1" y="4"/>
                    <a:pt x="0" y="3"/>
                    <a:pt x="0" y="2"/>
                  </a:cubicBezTo>
                  <a:cubicBezTo>
                    <a:pt x="0" y="1"/>
                    <a:pt x="1" y="0"/>
                    <a:pt x="2" y="0"/>
                  </a:cubicBezTo>
                  <a:cubicBezTo>
                    <a:pt x="17" y="0"/>
                    <a:pt x="17" y="0"/>
                    <a:pt x="17" y="0"/>
                  </a:cubicBezTo>
                  <a:cubicBezTo>
                    <a:pt x="18" y="0"/>
                    <a:pt x="19" y="1"/>
                    <a:pt x="19" y="2"/>
                  </a:cubicBezTo>
                  <a:cubicBezTo>
                    <a:pt x="19" y="3"/>
                    <a:pt x="18"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22" name="Title 1">
            <a:extLst>
              <a:ext uri="{FF2B5EF4-FFF2-40B4-BE49-F238E27FC236}">
                <a16:creationId xmlns:a16="http://schemas.microsoft.com/office/drawing/2014/main" id="{ABA6E09F-C3C1-4C1B-8131-E123DA41E1C8}"/>
              </a:ext>
            </a:extLst>
          </p:cNvPr>
          <p:cNvSpPr txBox="1">
            <a:spLocks/>
          </p:cNvSpPr>
          <p:nvPr/>
        </p:nvSpPr>
        <p:spPr>
          <a:xfrm>
            <a:off x="2714257" y="4014266"/>
            <a:ext cx="4840933" cy="84638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向自辦有價證券借貸業務之券商</a:t>
            </a:r>
            <a:r>
              <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a:t>
            </a: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證金辦理</a:t>
            </a:r>
            <a:endPar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endParaRPr>
          </a:p>
        </p:txBody>
      </p:sp>
      <p:sp>
        <p:nvSpPr>
          <p:cNvPr id="23" name="TextBox 58">
            <a:extLst>
              <a:ext uri="{FF2B5EF4-FFF2-40B4-BE49-F238E27FC236}">
                <a16:creationId xmlns:a16="http://schemas.microsoft.com/office/drawing/2014/main" id="{B7E62B51-35EB-4753-8C6C-F61FE882A59E}"/>
              </a:ext>
            </a:extLst>
          </p:cNvPr>
          <p:cNvSpPr txBox="1"/>
          <p:nvPr/>
        </p:nvSpPr>
        <p:spPr>
          <a:xfrm>
            <a:off x="1213720" y="5027350"/>
            <a:ext cx="2540776" cy="438695"/>
          </a:xfrm>
          <a:prstGeom prst="rect">
            <a:avLst/>
          </a:prstGeom>
          <a:noFill/>
        </p:spPr>
        <p:txBody>
          <a:bodyPr wrap="square"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 typeface="Wingdings" pitchFamily="2" charset="2"/>
              <a:buChar char="p"/>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Calibri"/>
                <a:ea typeface="微軟正黑體"/>
                <a:cs typeface="+mn-cs"/>
              </a:rPr>
              <a:t>  參與借券</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Calibri"/>
              <a:ea typeface="微軟正黑體"/>
              <a:cs typeface="+mn-cs"/>
            </a:endParaRPr>
          </a:p>
        </p:txBody>
      </p:sp>
      <p:grpSp>
        <p:nvGrpSpPr>
          <p:cNvPr id="24" name="Group 83">
            <a:extLst>
              <a:ext uri="{FF2B5EF4-FFF2-40B4-BE49-F238E27FC236}">
                <a16:creationId xmlns:a16="http://schemas.microsoft.com/office/drawing/2014/main" id="{6C58ADA9-4ED8-4F0D-BE7D-523BF878CBE4}"/>
              </a:ext>
            </a:extLst>
          </p:cNvPr>
          <p:cNvGrpSpPr/>
          <p:nvPr/>
        </p:nvGrpSpPr>
        <p:grpSpPr>
          <a:xfrm>
            <a:off x="1862662" y="5725768"/>
            <a:ext cx="510729" cy="533594"/>
            <a:chOff x="2678113" y="5054601"/>
            <a:chExt cx="352425" cy="360362"/>
          </a:xfrm>
          <a:solidFill>
            <a:srgbClr val="48B8A8"/>
          </a:solidFill>
        </p:grpSpPr>
        <p:sp>
          <p:nvSpPr>
            <p:cNvPr id="25" name="Freeform 109">
              <a:extLst>
                <a:ext uri="{FF2B5EF4-FFF2-40B4-BE49-F238E27FC236}">
                  <a16:creationId xmlns:a16="http://schemas.microsoft.com/office/drawing/2014/main" id="{D43253F1-6F25-453A-A036-E6DC4505F254}"/>
                </a:ext>
              </a:extLst>
            </p:cNvPr>
            <p:cNvSpPr>
              <a:spLocks/>
            </p:cNvSpPr>
            <p:nvPr/>
          </p:nvSpPr>
          <p:spPr bwMode="auto">
            <a:xfrm>
              <a:off x="2832100" y="5084763"/>
              <a:ext cx="168275" cy="165100"/>
            </a:xfrm>
            <a:custGeom>
              <a:avLst/>
              <a:gdLst>
                <a:gd name="T0" fmla="*/ 32 w 45"/>
                <a:gd name="T1" fmla="*/ 22 h 44"/>
                <a:gd name="T2" fmla="*/ 36 w 45"/>
                <a:gd name="T3" fmla="*/ 18 h 44"/>
                <a:gd name="T4" fmla="*/ 45 w 45"/>
                <a:gd name="T5" fmla="*/ 18 h 44"/>
                <a:gd name="T6" fmla="*/ 27 w 45"/>
                <a:gd name="T7" fmla="*/ 0 h 44"/>
                <a:gd name="T8" fmla="*/ 27 w 45"/>
                <a:gd name="T9" fmla="*/ 9 h 44"/>
                <a:gd name="T10" fmla="*/ 23 w 45"/>
                <a:gd name="T11" fmla="*/ 13 h 44"/>
                <a:gd name="T12" fmla="*/ 19 w 45"/>
                <a:gd name="T13" fmla="*/ 9 h 44"/>
                <a:gd name="T14" fmla="*/ 19 w 45"/>
                <a:gd name="T15" fmla="*/ 0 h 44"/>
                <a:gd name="T16" fmla="*/ 2 w 45"/>
                <a:gd name="T17" fmla="*/ 13 h 44"/>
                <a:gd name="T18" fmla="*/ 1 w 45"/>
                <a:gd name="T19" fmla="*/ 16 h 44"/>
                <a:gd name="T20" fmla="*/ 0 w 45"/>
                <a:gd name="T21" fmla="*/ 22 h 44"/>
                <a:gd name="T22" fmla="*/ 0 w 45"/>
                <a:gd name="T23" fmla="*/ 24 h 44"/>
                <a:gd name="T24" fmla="*/ 11 w 45"/>
                <a:gd name="T25" fmla="*/ 24 h 44"/>
                <a:gd name="T26" fmla="*/ 11 w 45"/>
                <a:gd name="T27" fmla="*/ 30 h 44"/>
                <a:gd name="T28" fmla="*/ 10 w 45"/>
                <a:gd name="T29" fmla="*/ 41 h 44"/>
                <a:gd name="T30" fmla="*/ 19 w 45"/>
                <a:gd name="T31" fmla="*/ 44 h 44"/>
                <a:gd name="T32" fmla="*/ 19 w 45"/>
                <a:gd name="T33" fmla="*/ 35 h 44"/>
                <a:gd name="T34" fmla="*/ 23 w 45"/>
                <a:gd name="T35" fmla="*/ 31 h 44"/>
                <a:gd name="T36" fmla="*/ 27 w 45"/>
                <a:gd name="T37" fmla="*/ 35 h 44"/>
                <a:gd name="T38" fmla="*/ 27 w 45"/>
                <a:gd name="T39" fmla="*/ 44 h 44"/>
                <a:gd name="T40" fmla="*/ 45 w 45"/>
                <a:gd name="T41" fmla="*/ 26 h 44"/>
                <a:gd name="T42" fmla="*/ 36 w 45"/>
                <a:gd name="T43" fmla="*/ 26 h 44"/>
                <a:gd name="T44" fmla="*/ 32 w 45"/>
                <a:gd name="T4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44">
                  <a:moveTo>
                    <a:pt x="32" y="22"/>
                  </a:moveTo>
                  <a:cubicBezTo>
                    <a:pt x="32" y="20"/>
                    <a:pt x="34" y="18"/>
                    <a:pt x="36" y="18"/>
                  </a:cubicBezTo>
                  <a:cubicBezTo>
                    <a:pt x="45" y="18"/>
                    <a:pt x="45" y="18"/>
                    <a:pt x="45" y="18"/>
                  </a:cubicBezTo>
                  <a:cubicBezTo>
                    <a:pt x="44" y="9"/>
                    <a:pt x="36" y="1"/>
                    <a:pt x="27" y="0"/>
                  </a:cubicBezTo>
                  <a:cubicBezTo>
                    <a:pt x="27" y="9"/>
                    <a:pt x="27" y="9"/>
                    <a:pt x="27" y="9"/>
                  </a:cubicBezTo>
                  <a:cubicBezTo>
                    <a:pt x="27" y="11"/>
                    <a:pt x="25" y="13"/>
                    <a:pt x="23" y="13"/>
                  </a:cubicBezTo>
                  <a:cubicBezTo>
                    <a:pt x="21" y="13"/>
                    <a:pt x="19" y="11"/>
                    <a:pt x="19" y="9"/>
                  </a:cubicBezTo>
                  <a:cubicBezTo>
                    <a:pt x="19" y="0"/>
                    <a:pt x="19" y="0"/>
                    <a:pt x="19" y="0"/>
                  </a:cubicBezTo>
                  <a:cubicBezTo>
                    <a:pt x="12" y="1"/>
                    <a:pt x="6" y="6"/>
                    <a:pt x="2" y="13"/>
                  </a:cubicBezTo>
                  <a:cubicBezTo>
                    <a:pt x="2" y="14"/>
                    <a:pt x="2" y="15"/>
                    <a:pt x="1" y="16"/>
                  </a:cubicBezTo>
                  <a:cubicBezTo>
                    <a:pt x="1" y="18"/>
                    <a:pt x="0" y="20"/>
                    <a:pt x="0" y="22"/>
                  </a:cubicBezTo>
                  <a:cubicBezTo>
                    <a:pt x="0" y="23"/>
                    <a:pt x="0" y="23"/>
                    <a:pt x="0" y="24"/>
                  </a:cubicBezTo>
                  <a:cubicBezTo>
                    <a:pt x="11" y="24"/>
                    <a:pt x="11" y="24"/>
                    <a:pt x="11" y="24"/>
                  </a:cubicBezTo>
                  <a:cubicBezTo>
                    <a:pt x="11" y="30"/>
                    <a:pt x="11" y="30"/>
                    <a:pt x="11" y="30"/>
                  </a:cubicBezTo>
                  <a:cubicBezTo>
                    <a:pt x="11" y="34"/>
                    <a:pt x="11" y="37"/>
                    <a:pt x="10" y="41"/>
                  </a:cubicBezTo>
                  <a:cubicBezTo>
                    <a:pt x="13" y="42"/>
                    <a:pt x="16" y="44"/>
                    <a:pt x="19" y="44"/>
                  </a:cubicBezTo>
                  <a:cubicBezTo>
                    <a:pt x="19" y="35"/>
                    <a:pt x="19" y="35"/>
                    <a:pt x="19" y="35"/>
                  </a:cubicBezTo>
                  <a:cubicBezTo>
                    <a:pt x="19" y="33"/>
                    <a:pt x="21" y="31"/>
                    <a:pt x="23" y="31"/>
                  </a:cubicBezTo>
                  <a:cubicBezTo>
                    <a:pt x="25" y="31"/>
                    <a:pt x="27" y="33"/>
                    <a:pt x="27" y="35"/>
                  </a:cubicBezTo>
                  <a:cubicBezTo>
                    <a:pt x="27" y="44"/>
                    <a:pt x="27" y="44"/>
                    <a:pt x="27" y="44"/>
                  </a:cubicBezTo>
                  <a:cubicBezTo>
                    <a:pt x="36" y="43"/>
                    <a:pt x="44" y="35"/>
                    <a:pt x="45" y="26"/>
                  </a:cubicBezTo>
                  <a:cubicBezTo>
                    <a:pt x="36" y="26"/>
                    <a:pt x="36" y="26"/>
                    <a:pt x="36" y="26"/>
                  </a:cubicBezTo>
                  <a:cubicBezTo>
                    <a:pt x="34" y="26"/>
                    <a:pt x="32" y="24"/>
                    <a:pt x="3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6" name="Oval 110">
              <a:extLst>
                <a:ext uri="{FF2B5EF4-FFF2-40B4-BE49-F238E27FC236}">
                  <a16:creationId xmlns:a16="http://schemas.microsoft.com/office/drawing/2014/main" id="{04373E8A-DF12-49B6-B3F0-E7F11D7FC07F}"/>
                </a:ext>
              </a:extLst>
            </p:cNvPr>
            <p:cNvSpPr>
              <a:spLocks noChangeArrowheads="1"/>
            </p:cNvSpPr>
            <p:nvPr/>
          </p:nvSpPr>
          <p:spPr bwMode="auto">
            <a:xfrm>
              <a:off x="2708275" y="5054601"/>
              <a:ext cx="119063" cy="119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7" name="Freeform 111">
              <a:extLst>
                <a:ext uri="{FF2B5EF4-FFF2-40B4-BE49-F238E27FC236}">
                  <a16:creationId xmlns:a16="http://schemas.microsoft.com/office/drawing/2014/main" id="{632D001E-AF22-473E-A5DB-4F41259F1918}"/>
                </a:ext>
              </a:extLst>
            </p:cNvPr>
            <p:cNvSpPr>
              <a:spLocks/>
            </p:cNvSpPr>
            <p:nvPr/>
          </p:nvSpPr>
          <p:spPr bwMode="auto">
            <a:xfrm>
              <a:off x="2678113" y="5189538"/>
              <a:ext cx="179388"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8" name="Freeform 112">
              <a:extLst>
                <a:ext uri="{FF2B5EF4-FFF2-40B4-BE49-F238E27FC236}">
                  <a16:creationId xmlns:a16="http://schemas.microsoft.com/office/drawing/2014/main" id="{CDE48941-3960-4070-AE7D-DB40ABDAB6AD}"/>
                </a:ext>
              </a:extLst>
            </p:cNvPr>
            <p:cNvSpPr>
              <a:spLocks/>
            </p:cNvSpPr>
            <p:nvPr/>
          </p:nvSpPr>
          <p:spPr bwMode="auto">
            <a:xfrm>
              <a:off x="2911475" y="5054601"/>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9" name="Freeform 113">
              <a:extLst>
                <a:ext uri="{FF2B5EF4-FFF2-40B4-BE49-F238E27FC236}">
                  <a16:creationId xmlns:a16="http://schemas.microsoft.com/office/drawing/2014/main" id="{E5BE0509-9352-496F-AF91-CD63960A6D4D}"/>
                </a:ext>
              </a:extLst>
            </p:cNvPr>
            <p:cNvSpPr>
              <a:spLocks/>
            </p:cNvSpPr>
            <p:nvPr/>
          </p:nvSpPr>
          <p:spPr bwMode="auto">
            <a:xfrm>
              <a:off x="2911475" y="5208588"/>
              <a:ext cx="14288" cy="71438"/>
            </a:xfrm>
            <a:custGeom>
              <a:avLst/>
              <a:gdLst>
                <a:gd name="T0" fmla="*/ 2 w 4"/>
                <a:gd name="T1" fmla="*/ 19 h 19"/>
                <a:gd name="T2" fmla="*/ 0 w 4"/>
                <a:gd name="T3" fmla="*/ 17 h 19"/>
                <a:gd name="T4" fmla="*/ 0 w 4"/>
                <a:gd name="T5" fmla="*/ 2 h 19"/>
                <a:gd name="T6" fmla="*/ 2 w 4"/>
                <a:gd name="T7" fmla="*/ 0 h 19"/>
                <a:gd name="T8" fmla="*/ 4 w 4"/>
                <a:gd name="T9" fmla="*/ 2 h 19"/>
                <a:gd name="T10" fmla="*/ 4 w 4"/>
                <a:gd name="T11" fmla="*/ 17 h 19"/>
                <a:gd name="T12" fmla="*/ 2 w 4"/>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4" h="19">
                  <a:moveTo>
                    <a:pt x="2" y="19"/>
                  </a:moveTo>
                  <a:cubicBezTo>
                    <a:pt x="1" y="19"/>
                    <a:pt x="0" y="18"/>
                    <a:pt x="0" y="17"/>
                  </a:cubicBezTo>
                  <a:cubicBezTo>
                    <a:pt x="0" y="2"/>
                    <a:pt x="0" y="2"/>
                    <a:pt x="0" y="2"/>
                  </a:cubicBezTo>
                  <a:cubicBezTo>
                    <a:pt x="0" y="1"/>
                    <a:pt x="1" y="0"/>
                    <a:pt x="2" y="0"/>
                  </a:cubicBezTo>
                  <a:cubicBezTo>
                    <a:pt x="3" y="0"/>
                    <a:pt x="4" y="1"/>
                    <a:pt x="4" y="2"/>
                  </a:cubicBezTo>
                  <a:cubicBezTo>
                    <a:pt x="4" y="17"/>
                    <a:pt x="4" y="17"/>
                    <a:pt x="4" y="17"/>
                  </a:cubicBezTo>
                  <a:cubicBezTo>
                    <a:pt x="4" y="18"/>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30" name="Freeform 114">
              <a:extLst>
                <a:ext uri="{FF2B5EF4-FFF2-40B4-BE49-F238E27FC236}">
                  <a16:creationId xmlns:a16="http://schemas.microsoft.com/office/drawing/2014/main" id="{C1E67799-47DE-4901-A8E7-5837523C0816}"/>
                </a:ext>
              </a:extLst>
            </p:cNvPr>
            <p:cNvSpPr>
              <a:spLocks/>
            </p:cNvSpPr>
            <p:nvPr/>
          </p:nvSpPr>
          <p:spPr bwMode="auto">
            <a:xfrm>
              <a:off x="2959100" y="5159376"/>
              <a:ext cx="71438" cy="14288"/>
            </a:xfrm>
            <a:custGeom>
              <a:avLst/>
              <a:gdLst>
                <a:gd name="T0" fmla="*/ 17 w 19"/>
                <a:gd name="T1" fmla="*/ 4 h 4"/>
                <a:gd name="T2" fmla="*/ 2 w 19"/>
                <a:gd name="T3" fmla="*/ 4 h 4"/>
                <a:gd name="T4" fmla="*/ 0 w 19"/>
                <a:gd name="T5" fmla="*/ 2 h 4"/>
                <a:gd name="T6" fmla="*/ 2 w 19"/>
                <a:gd name="T7" fmla="*/ 0 h 4"/>
                <a:gd name="T8" fmla="*/ 17 w 19"/>
                <a:gd name="T9" fmla="*/ 0 h 4"/>
                <a:gd name="T10" fmla="*/ 19 w 19"/>
                <a:gd name="T11" fmla="*/ 2 h 4"/>
                <a:gd name="T12" fmla="*/ 17 w 1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17" y="4"/>
                  </a:moveTo>
                  <a:cubicBezTo>
                    <a:pt x="2" y="4"/>
                    <a:pt x="2" y="4"/>
                    <a:pt x="2" y="4"/>
                  </a:cubicBezTo>
                  <a:cubicBezTo>
                    <a:pt x="1" y="4"/>
                    <a:pt x="0" y="3"/>
                    <a:pt x="0" y="2"/>
                  </a:cubicBezTo>
                  <a:cubicBezTo>
                    <a:pt x="0" y="1"/>
                    <a:pt x="1" y="0"/>
                    <a:pt x="2" y="0"/>
                  </a:cubicBezTo>
                  <a:cubicBezTo>
                    <a:pt x="17" y="0"/>
                    <a:pt x="17" y="0"/>
                    <a:pt x="17" y="0"/>
                  </a:cubicBezTo>
                  <a:cubicBezTo>
                    <a:pt x="18" y="0"/>
                    <a:pt x="19" y="1"/>
                    <a:pt x="19" y="2"/>
                  </a:cubicBezTo>
                  <a:cubicBezTo>
                    <a:pt x="19" y="3"/>
                    <a:pt x="18"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31" name="Title 1">
            <a:extLst>
              <a:ext uri="{FF2B5EF4-FFF2-40B4-BE49-F238E27FC236}">
                <a16:creationId xmlns:a16="http://schemas.microsoft.com/office/drawing/2014/main" id="{ABA6E09F-C3C1-4C1B-8131-E123DA41E1C8}"/>
              </a:ext>
            </a:extLst>
          </p:cNvPr>
          <p:cNvSpPr txBox="1">
            <a:spLocks/>
          </p:cNvSpPr>
          <p:nvPr/>
        </p:nvSpPr>
        <p:spPr>
          <a:xfrm>
            <a:off x="2714256" y="5651589"/>
            <a:ext cx="4840933" cy="84638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向自辦有價證券借貸業務之券商</a:t>
            </a:r>
            <a:r>
              <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a:t>
            </a:r>
            <a:r>
              <a:rPr kumimoji="0" lang="zh-TW" altLang="en-US"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rPr>
              <a:t>證金辦理</a:t>
            </a:r>
            <a:endParaRPr kumimoji="0" lang="en-US" altLang="zh-TW" sz="2200" b="0" i="0" u="none" strike="noStrike" kern="1200" cap="none" spc="0" normalizeH="0" baseline="0" noProof="0" dirty="0">
              <a:ln>
                <a:noFill/>
              </a:ln>
              <a:solidFill>
                <a:prstClr val="black">
                  <a:lumMod val="75000"/>
                  <a:lumOff val="25000"/>
                </a:prstClr>
              </a:solidFill>
              <a:effectLst/>
              <a:uLnTx/>
              <a:uFillTx/>
              <a:latin typeface="Calibri"/>
              <a:ea typeface="微軟正黑體"/>
              <a:cs typeface="+mj-cs"/>
            </a:endParaRPr>
          </a:p>
        </p:txBody>
      </p:sp>
      <p:grpSp>
        <p:nvGrpSpPr>
          <p:cNvPr id="32" name="Group 30">
            <a:extLst>
              <a:ext uri="{FF2B5EF4-FFF2-40B4-BE49-F238E27FC236}">
                <a16:creationId xmlns:a16="http://schemas.microsoft.com/office/drawing/2014/main" id="{D7AE9E7E-C786-4009-8167-84D95664C915}"/>
              </a:ext>
            </a:extLst>
          </p:cNvPr>
          <p:cNvGrpSpPr/>
          <p:nvPr/>
        </p:nvGrpSpPr>
        <p:grpSpPr>
          <a:xfrm>
            <a:off x="7817771" y="3301613"/>
            <a:ext cx="3308589" cy="2929378"/>
            <a:chOff x="449263" y="2471737"/>
            <a:chExt cx="4371976" cy="3990976"/>
          </a:xfrm>
        </p:grpSpPr>
        <p:sp>
          <p:nvSpPr>
            <p:cNvPr id="33" name="Freeform 5">
              <a:extLst>
                <a:ext uri="{FF2B5EF4-FFF2-40B4-BE49-F238E27FC236}">
                  <a16:creationId xmlns:a16="http://schemas.microsoft.com/office/drawing/2014/main" id="{FDD5A7AC-2B73-4237-A56C-26E6041735F2}"/>
                </a:ext>
              </a:extLst>
            </p:cNvPr>
            <p:cNvSpPr>
              <a:spLocks/>
            </p:cNvSpPr>
            <p:nvPr/>
          </p:nvSpPr>
          <p:spPr bwMode="auto">
            <a:xfrm>
              <a:off x="1895476" y="3187700"/>
              <a:ext cx="539750" cy="1333500"/>
            </a:xfrm>
            <a:custGeom>
              <a:avLst/>
              <a:gdLst>
                <a:gd name="T0" fmla="*/ 340 w 340"/>
                <a:gd name="T1" fmla="*/ 468 h 840"/>
                <a:gd name="T2" fmla="*/ 0 w 340"/>
                <a:gd name="T3" fmla="*/ 840 h 840"/>
                <a:gd name="T4" fmla="*/ 45 w 340"/>
                <a:gd name="T5" fmla="*/ 84 h 840"/>
                <a:gd name="T6" fmla="*/ 321 w 340"/>
                <a:gd name="T7" fmla="*/ 0 h 840"/>
                <a:gd name="T8" fmla="*/ 340 w 340"/>
                <a:gd name="T9" fmla="*/ 468 h 840"/>
                <a:gd name="T10" fmla="*/ 340 w 340"/>
                <a:gd name="T11" fmla="*/ 468 h 840"/>
              </a:gdLst>
              <a:ahLst/>
              <a:cxnLst>
                <a:cxn ang="0">
                  <a:pos x="T0" y="T1"/>
                </a:cxn>
                <a:cxn ang="0">
                  <a:pos x="T2" y="T3"/>
                </a:cxn>
                <a:cxn ang="0">
                  <a:pos x="T4" y="T5"/>
                </a:cxn>
                <a:cxn ang="0">
                  <a:pos x="T6" y="T7"/>
                </a:cxn>
                <a:cxn ang="0">
                  <a:pos x="T8" y="T9"/>
                </a:cxn>
                <a:cxn ang="0">
                  <a:pos x="T10" y="T11"/>
                </a:cxn>
              </a:cxnLst>
              <a:rect l="0" t="0" r="r" b="b"/>
              <a:pathLst>
                <a:path w="340" h="840">
                  <a:moveTo>
                    <a:pt x="340" y="468"/>
                  </a:moveTo>
                  <a:lnTo>
                    <a:pt x="0" y="840"/>
                  </a:lnTo>
                  <a:lnTo>
                    <a:pt x="45" y="84"/>
                  </a:lnTo>
                  <a:lnTo>
                    <a:pt x="321" y="0"/>
                  </a:lnTo>
                  <a:lnTo>
                    <a:pt x="340" y="468"/>
                  </a:lnTo>
                  <a:lnTo>
                    <a:pt x="340" y="468"/>
                  </a:lnTo>
                  <a:close/>
                </a:path>
              </a:pathLst>
            </a:custGeom>
            <a:solidFill>
              <a:srgbClr val="0217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4" name="Freeform 6">
              <a:extLst>
                <a:ext uri="{FF2B5EF4-FFF2-40B4-BE49-F238E27FC236}">
                  <a16:creationId xmlns:a16="http://schemas.microsoft.com/office/drawing/2014/main" id="{217D443F-3AA0-4CAA-8DB5-3E424D60EC9D}"/>
                </a:ext>
              </a:extLst>
            </p:cNvPr>
            <p:cNvSpPr>
              <a:spLocks/>
            </p:cNvSpPr>
            <p:nvPr/>
          </p:nvSpPr>
          <p:spPr bwMode="auto">
            <a:xfrm>
              <a:off x="2073276" y="2670175"/>
              <a:ext cx="346075" cy="401638"/>
            </a:xfrm>
            <a:custGeom>
              <a:avLst/>
              <a:gdLst>
                <a:gd name="T0" fmla="*/ 68 w 68"/>
                <a:gd name="T1" fmla="*/ 79 h 79"/>
                <a:gd name="T2" fmla="*/ 36 w 68"/>
                <a:gd name="T3" fmla="*/ 69 h 79"/>
                <a:gd name="T4" fmla="*/ 3 w 68"/>
                <a:gd name="T5" fmla="*/ 70 h 79"/>
                <a:gd name="T6" fmla="*/ 0 w 68"/>
                <a:gd name="T7" fmla="*/ 35 h 79"/>
                <a:gd name="T8" fmla="*/ 9 w 68"/>
                <a:gd name="T9" fmla="*/ 0 h 79"/>
                <a:gd name="T10" fmla="*/ 59 w 68"/>
                <a:gd name="T11" fmla="*/ 9 h 79"/>
                <a:gd name="T12" fmla="*/ 68 w 68"/>
                <a:gd name="T13" fmla="*/ 46 h 79"/>
                <a:gd name="T14" fmla="*/ 68 w 6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9">
                  <a:moveTo>
                    <a:pt x="68" y="79"/>
                  </a:moveTo>
                  <a:cubicBezTo>
                    <a:pt x="68" y="79"/>
                    <a:pt x="58" y="71"/>
                    <a:pt x="36" y="69"/>
                  </a:cubicBezTo>
                  <a:cubicBezTo>
                    <a:pt x="14" y="67"/>
                    <a:pt x="3" y="70"/>
                    <a:pt x="3" y="70"/>
                  </a:cubicBezTo>
                  <a:cubicBezTo>
                    <a:pt x="0" y="35"/>
                    <a:pt x="0" y="35"/>
                    <a:pt x="0" y="35"/>
                  </a:cubicBezTo>
                  <a:cubicBezTo>
                    <a:pt x="9" y="0"/>
                    <a:pt x="9" y="0"/>
                    <a:pt x="9" y="0"/>
                  </a:cubicBezTo>
                  <a:cubicBezTo>
                    <a:pt x="59" y="9"/>
                    <a:pt x="59" y="9"/>
                    <a:pt x="59" y="9"/>
                  </a:cubicBezTo>
                  <a:cubicBezTo>
                    <a:pt x="68" y="46"/>
                    <a:pt x="68" y="46"/>
                    <a:pt x="68" y="46"/>
                  </a:cubicBezTo>
                  <a:cubicBezTo>
                    <a:pt x="68" y="79"/>
                    <a:pt x="68" y="79"/>
                    <a:pt x="68" y="79"/>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5" name="Freeform 7">
              <a:extLst>
                <a:ext uri="{FF2B5EF4-FFF2-40B4-BE49-F238E27FC236}">
                  <a16:creationId xmlns:a16="http://schemas.microsoft.com/office/drawing/2014/main" id="{6B0AD8F7-CB41-4D7D-9B40-735226B1FC82}"/>
                </a:ext>
              </a:extLst>
            </p:cNvPr>
            <p:cNvSpPr>
              <a:spLocks/>
            </p:cNvSpPr>
            <p:nvPr/>
          </p:nvSpPr>
          <p:spPr bwMode="auto">
            <a:xfrm>
              <a:off x="2063751" y="5740400"/>
              <a:ext cx="300038" cy="285750"/>
            </a:xfrm>
            <a:custGeom>
              <a:avLst/>
              <a:gdLst>
                <a:gd name="T0" fmla="*/ 8 w 59"/>
                <a:gd name="T1" fmla="*/ 1 h 56"/>
                <a:gd name="T2" fmla="*/ 2 w 59"/>
                <a:gd name="T3" fmla="*/ 17 h 56"/>
                <a:gd name="T4" fmla="*/ 2 w 59"/>
                <a:gd name="T5" fmla="*/ 29 h 56"/>
                <a:gd name="T6" fmla="*/ 19 w 59"/>
                <a:gd name="T7" fmla="*/ 36 h 56"/>
                <a:gd name="T8" fmla="*/ 40 w 59"/>
                <a:gd name="T9" fmla="*/ 55 h 56"/>
                <a:gd name="T10" fmla="*/ 58 w 59"/>
                <a:gd name="T11" fmla="*/ 53 h 56"/>
                <a:gd name="T12" fmla="*/ 46 w 59"/>
                <a:gd name="T13" fmla="*/ 42 h 56"/>
                <a:gd name="T14" fmla="*/ 25 w 59"/>
                <a:gd name="T15" fmla="*/ 6 h 56"/>
                <a:gd name="T16" fmla="*/ 8 w 59"/>
                <a:gd name="T1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6">
                  <a:moveTo>
                    <a:pt x="8" y="1"/>
                  </a:moveTo>
                  <a:cubicBezTo>
                    <a:pt x="7" y="8"/>
                    <a:pt x="3" y="14"/>
                    <a:pt x="2" y="17"/>
                  </a:cubicBezTo>
                  <a:cubicBezTo>
                    <a:pt x="0" y="21"/>
                    <a:pt x="0" y="27"/>
                    <a:pt x="2" y="29"/>
                  </a:cubicBezTo>
                  <a:cubicBezTo>
                    <a:pt x="7" y="34"/>
                    <a:pt x="13" y="32"/>
                    <a:pt x="19" y="36"/>
                  </a:cubicBezTo>
                  <a:cubicBezTo>
                    <a:pt x="25" y="40"/>
                    <a:pt x="35" y="54"/>
                    <a:pt x="40" y="55"/>
                  </a:cubicBezTo>
                  <a:cubicBezTo>
                    <a:pt x="45" y="56"/>
                    <a:pt x="57" y="56"/>
                    <a:pt x="58" y="53"/>
                  </a:cubicBezTo>
                  <a:cubicBezTo>
                    <a:pt x="59" y="51"/>
                    <a:pt x="46" y="42"/>
                    <a:pt x="46" y="42"/>
                  </a:cubicBezTo>
                  <a:cubicBezTo>
                    <a:pt x="27" y="18"/>
                    <a:pt x="25" y="6"/>
                    <a:pt x="25" y="6"/>
                  </a:cubicBezTo>
                  <a:cubicBezTo>
                    <a:pt x="25" y="6"/>
                    <a:pt x="8" y="0"/>
                    <a:pt x="8"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6" name="Freeform 8">
              <a:extLst>
                <a:ext uri="{FF2B5EF4-FFF2-40B4-BE49-F238E27FC236}">
                  <a16:creationId xmlns:a16="http://schemas.microsoft.com/office/drawing/2014/main" id="{04372ACC-E26C-4FEA-8931-DF053F170DCC}"/>
                </a:ext>
              </a:extLst>
            </p:cNvPr>
            <p:cNvSpPr>
              <a:spLocks/>
            </p:cNvSpPr>
            <p:nvPr/>
          </p:nvSpPr>
          <p:spPr bwMode="auto">
            <a:xfrm>
              <a:off x="2058988" y="5802313"/>
              <a:ext cx="320675" cy="233363"/>
            </a:xfrm>
            <a:custGeom>
              <a:avLst/>
              <a:gdLst>
                <a:gd name="T0" fmla="*/ 47 w 63"/>
                <a:gd name="T1" fmla="*/ 30 h 46"/>
                <a:gd name="T2" fmla="*/ 50 w 63"/>
                <a:gd name="T3" fmla="*/ 33 h 46"/>
                <a:gd name="T4" fmla="*/ 42 w 63"/>
                <a:gd name="T5" fmla="*/ 34 h 46"/>
                <a:gd name="T6" fmla="*/ 9 w 63"/>
                <a:gd name="T7" fmla="*/ 9 h 46"/>
                <a:gd name="T8" fmla="*/ 5 w 63"/>
                <a:gd name="T9" fmla="*/ 0 h 46"/>
                <a:gd name="T10" fmla="*/ 1 w 63"/>
                <a:gd name="T11" fmla="*/ 12 h 46"/>
                <a:gd name="T12" fmla="*/ 3 w 63"/>
                <a:gd name="T13" fmla="*/ 17 h 46"/>
                <a:gd name="T14" fmla="*/ 18 w 63"/>
                <a:gd name="T15" fmla="*/ 26 h 46"/>
                <a:gd name="T16" fmla="*/ 38 w 63"/>
                <a:gd name="T17" fmla="*/ 45 h 46"/>
                <a:gd name="T18" fmla="*/ 62 w 63"/>
                <a:gd name="T19" fmla="*/ 44 h 46"/>
                <a:gd name="T20" fmla="*/ 47 w 63"/>
                <a:gd name="T2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46">
                  <a:moveTo>
                    <a:pt x="47" y="30"/>
                  </a:moveTo>
                  <a:cubicBezTo>
                    <a:pt x="47" y="30"/>
                    <a:pt x="51" y="33"/>
                    <a:pt x="50" y="33"/>
                  </a:cubicBezTo>
                  <a:cubicBezTo>
                    <a:pt x="49" y="35"/>
                    <a:pt x="44" y="34"/>
                    <a:pt x="42" y="34"/>
                  </a:cubicBezTo>
                  <a:cubicBezTo>
                    <a:pt x="30" y="27"/>
                    <a:pt x="13" y="13"/>
                    <a:pt x="9" y="9"/>
                  </a:cubicBezTo>
                  <a:cubicBezTo>
                    <a:pt x="6" y="4"/>
                    <a:pt x="5" y="0"/>
                    <a:pt x="5" y="0"/>
                  </a:cubicBezTo>
                  <a:cubicBezTo>
                    <a:pt x="4" y="0"/>
                    <a:pt x="0" y="7"/>
                    <a:pt x="1" y="12"/>
                  </a:cubicBezTo>
                  <a:cubicBezTo>
                    <a:pt x="1" y="13"/>
                    <a:pt x="2" y="16"/>
                    <a:pt x="3" y="17"/>
                  </a:cubicBezTo>
                  <a:cubicBezTo>
                    <a:pt x="6" y="20"/>
                    <a:pt x="16" y="24"/>
                    <a:pt x="18" y="26"/>
                  </a:cubicBezTo>
                  <a:cubicBezTo>
                    <a:pt x="25" y="30"/>
                    <a:pt x="33" y="44"/>
                    <a:pt x="38" y="45"/>
                  </a:cubicBezTo>
                  <a:cubicBezTo>
                    <a:pt x="44" y="46"/>
                    <a:pt x="61" y="46"/>
                    <a:pt x="62" y="44"/>
                  </a:cubicBezTo>
                  <a:cubicBezTo>
                    <a:pt x="63" y="42"/>
                    <a:pt x="53" y="34"/>
                    <a:pt x="47" y="30"/>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7" name="Freeform 9">
              <a:extLst>
                <a:ext uri="{FF2B5EF4-FFF2-40B4-BE49-F238E27FC236}">
                  <a16:creationId xmlns:a16="http://schemas.microsoft.com/office/drawing/2014/main" id="{08AE47E8-07BE-49B3-96B7-BB02908409A8}"/>
                </a:ext>
              </a:extLst>
            </p:cNvPr>
            <p:cNvSpPr>
              <a:spLocks/>
            </p:cNvSpPr>
            <p:nvPr/>
          </p:nvSpPr>
          <p:spPr bwMode="auto">
            <a:xfrm>
              <a:off x="2063751" y="5857875"/>
              <a:ext cx="106363" cy="152400"/>
            </a:xfrm>
            <a:custGeom>
              <a:avLst/>
              <a:gdLst>
                <a:gd name="T0" fmla="*/ 0 w 21"/>
                <a:gd name="T1" fmla="*/ 0 h 30"/>
                <a:gd name="T2" fmla="*/ 4 w 21"/>
                <a:gd name="T3" fmla="*/ 14 h 30"/>
                <a:gd name="T4" fmla="*/ 7 w 21"/>
                <a:gd name="T5" fmla="*/ 30 h 30"/>
                <a:gd name="T6" fmla="*/ 10 w 21"/>
                <a:gd name="T7" fmla="*/ 29 h 30"/>
                <a:gd name="T8" fmla="*/ 17 w 21"/>
                <a:gd name="T9" fmla="*/ 15 h 30"/>
                <a:gd name="T10" fmla="*/ 0 w 21"/>
                <a:gd name="T11" fmla="*/ 0 h 30"/>
              </a:gdLst>
              <a:ahLst/>
              <a:cxnLst>
                <a:cxn ang="0">
                  <a:pos x="T0" y="T1"/>
                </a:cxn>
                <a:cxn ang="0">
                  <a:pos x="T2" y="T3"/>
                </a:cxn>
                <a:cxn ang="0">
                  <a:pos x="T4" y="T5"/>
                </a:cxn>
                <a:cxn ang="0">
                  <a:pos x="T6" y="T7"/>
                </a:cxn>
                <a:cxn ang="0">
                  <a:pos x="T8" y="T9"/>
                </a:cxn>
                <a:cxn ang="0">
                  <a:pos x="T10" y="T11"/>
                </a:cxn>
              </a:cxnLst>
              <a:rect l="0" t="0" r="r" b="b"/>
              <a:pathLst>
                <a:path w="21" h="30">
                  <a:moveTo>
                    <a:pt x="0" y="0"/>
                  </a:moveTo>
                  <a:cubicBezTo>
                    <a:pt x="0" y="0"/>
                    <a:pt x="3" y="10"/>
                    <a:pt x="4" y="14"/>
                  </a:cubicBezTo>
                  <a:cubicBezTo>
                    <a:pt x="6" y="19"/>
                    <a:pt x="7" y="30"/>
                    <a:pt x="7" y="30"/>
                  </a:cubicBezTo>
                  <a:cubicBezTo>
                    <a:pt x="10" y="29"/>
                    <a:pt x="10" y="29"/>
                    <a:pt x="10" y="29"/>
                  </a:cubicBezTo>
                  <a:cubicBezTo>
                    <a:pt x="10" y="29"/>
                    <a:pt x="7" y="9"/>
                    <a:pt x="17" y="15"/>
                  </a:cubicBezTo>
                  <a:cubicBezTo>
                    <a:pt x="21" y="17"/>
                    <a:pt x="0" y="0"/>
                    <a:pt x="0" y="0"/>
                  </a:cubicBezTo>
                  <a:close/>
                </a:path>
              </a:pathLst>
            </a:custGeom>
            <a:solidFill>
              <a:srgbClr val="03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8" name="Freeform 10">
              <a:extLst>
                <a:ext uri="{FF2B5EF4-FFF2-40B4-BE49-F238E27FC236}">
                  <a16:creationId xmlns:a16="http://schemas.microsoft.com/office/drawing/2014/main" id="{B05C0679-DDF3-48CE-9E32-0C39460A62F3}"/>
                </a:ext>
              </a:extLst>
            </p:cNvPr>
            <p:cNvSpPr>
              <a:spLocks/>
            </p:cNvSpPr>
            <p:nvPr/>
          </p:nvSpPr>
          <p:spPr bwMode="auto">
            <a:xfrm>
              <a:off x="2089151" y="4973638"/>
              <a:ext cx="417513" cy="819150"/>
            </a:xfrm>
            <a:custGeom>
              <a:avLst/>
              <a:gdLst>
                <a:gd name="T0" fmla="*/ 47 w 82"/>
                <a:gd name="T1" fmla="*/ 6 h 161"/>
                <a:gd name="T2" fmla="*/ 13 w 82"/>
                <a:gd name="T3" fmla="*/ 63 h 161"/>
                <a:gd name="T4" fmla="*/ 2 w 82"/>
                <a:gd name="T5" fmla="*/ 157 h 161"/>
                <a:gd name="T6" fmla="*/ 20 w 82"/>
                <a:gd name="T7" fmla="*/ 159 h 161"/>
                <a:gd name="T8" fmla="*/ 59 w 82"/>
                <a:gd name="T9" fmla="*/ 57 h 161"/>
                <a:gd name="T10" fmla="*/ 77 w 82"/>
                <a:gd name="T11" fmla="*/ 16 h 161"/>
                <a:gd name="T12" fmla="*/ 47 w 82"/>
                <a:gd name="T13" fmla="*/ 6 h 161"/>
              </a:gdLst>
              <a:ahLst/>
              <a:cxnLst>
                <a:cxn ang="0">
                  <a:pos x="T0" y="T1"/>
                </a:cxn>
                <a:cxn ang="0">
                  <a:pos x="T2" y="T3"/>
                </a:cxn>
                <a:cxn ang="0">
                  <a:pos x="T4" y="T5"/>
                </a:cxn>
                <a:cxn ang="0">
                  <a:pos x="T6" y="T7"/>
                </a:cxn>
                <a:cxn ang="0">
                  <a:pos x="T8" y="T9"/>
                </a:cxn>
                <a:cxn ang="0">
                  <a:pos x="T10" y="T11"/>
                </a:cxn>
                <a:cxn ang="0">
                  <a:pos x="T12" y="T13"/>
                </a:cxn>
              </a:cxnLst>
              <a:rect l="0" t="0" r="r" b="b"/>
              <a:pathLst>
                <a:path w="82" h="161">
                  <a:moveTo>
                    <a:pt x="47" y="6"/>
                  </a:moveTo>
                  <a:cubicBezTo>
                    <a:pt x="30" y="16"/>
                    <a:pt x="16" y="49"/>
                    <a:pt x="13" y="63"/>
                  </a:cubicBezTo>
                  <a:cubicBezTo>
                    <a:pt x="10" y="76"/>
                    <a:pt x="4" y="152"/>
                    <a:pt x="2" y="157"/>
                  </a:cubicBezTo>
                  <a:cubicBezTo>
                    <a:pt x="0" y="161"/>
                    <a:pt x="19" y="161"/>
                    <a:pt x="20" y="159"/>
                  </a:cubicBezTo>
                  <a:cubicBezTo>
                    <a:pt x="27" y="132"/>
                    <a:pt x="56" y="63"/>
                    <a:pt x="59" y="57"/>
                  </a:cubicBezTo>
                  <a:cubicBezTo>
                    <a:pt x="62" y="50"/>
                    <a:pt x="76" y="19"/>
                    <a:pt x="77" y="16"/>
                  </a:cubicBezTo>
                  <a:cubicBezTo>
                    <a:pt x="82" y="0"/>
                    <a:pt x="57" y="1"/>
                    <a:pt x="47" y="6"/>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39" name="Freeform 11">
              <a:extLst>
                <a:ext uri="{FF2B5EF4-FFF2-40B4-BE49-F238E27FC236}">
                  <a16:creationId xmlns:a16="http://schemas.microsoft.com/office/drawing/2014/main" id="{9AC51062-30D9-4350-8C07-F414EDB6FEAB}"/>
                </a:ext>
              </a:extLst>
            </p:cNvPr>
            <p:cNvSpPr>
              <a:spLocks/>
            </p:cNvSpPr>
            <p:nvPr/>
          </p:nvSpPr>
          <p:spPr bwMode="auto">
            <a:xfrm>
              <a:off x="2836863" y="4362450"/>
              <a:ext cx="41275" cy="107950"/>
            </a:xfrm>
            <a:custGeom>
              <a:avLst/>
              <a:gdLst>
                <a:gd name="T0" fmla="*/ 3 w 8"/>
                <a:gd name="T1" fmla="*/ 0 h 21"/>
                <a:gd name="T2" fmla="*/ 3 w 8"/>
                <a:gd name="T3" fmla="*/ 9 h 21"/>
                <a:gd name="T4" fmla="*/ 0 w 8"/>
                <a:gd name="T5" fmla="*/ 15 h 21"/>
                <a:gd name="T6" fmla="*/ 0 w 8"/>
                <a:gd name="T7" fmla="*/ 20 h 21"/>
                <a:gd name="T8" fmla="*/ 4 w 8"/>
                <a:gd name="T9" fmla="*/ 17 h 21"/>
                <a:gd name="T10" fmla="*/ 7 w 8"/>
                <a:gd name="T11" fmla="*/ 11 h 21"/>
                <a:gd name="T12" fmla="*/ 8 w 8"/>
                <a:gd name="T13" fmla="*/ 2 h 21"/>
                <a:gd name="T14" fmla="*/ 3 w 8"/>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1">
                  <a:moveTo>
                    <a:pt x="3" y="0"/>
                  </a:moveTo>
                  <a:cubicBezTo>
                    <a:pt x="3" y="0"/>
                    <a:pt x="3" y="7"/>
                    <a:pt x="3" y="9"/>
                  </a:cubicBezTo>
                  <a:cubicBezTo>
                    <a:pt x="3" y="11"/>
                    <a:pt x="1" y="13"/>
                    <a:pt x="0" y="15"/>
                  </a:cubicBezTo>
                  <a:cubicBezTo>
                    <a:pt x="0" y="17"/>
                    <a:pt x="0" y="20"/>
                    <a:pt x="0" y="20"/>
                  </a:cubicBezTo>
                  <a:cubicBezTo>
                    <a:pt x="2" y="21"/>
                    <a:pt x="3" y="19"/>
                    <a:pt x="4" y="17"/>
                  </a:cubicBezTo>
                  <a:cubicBezTo>
                    <a:pt x="5" y="16"/>
                    <a:pt x="6" y="13"/>
                    <a:pt x="7" y="11"/>
                  </a:cubicBezTo>
                  <a:cubicBezTo>
                    <a:pt x="7" y="8"/>
                    <a:pt x="8" y="3"/>
                    <a:pt x="8" y="2"/>
                  </a:cubicBezTo>
                  <a:cubicBezTo>
                    <a:pt x="8" y="0"/>
                    <a:pt x="3" y="0"/>
                    <a:pt x="3"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0" name="Freeform 12">
              <a:extLst>
                <a:ext uri="{FF2B5EF4-FFF2-40B4-BE49-F238E27FC236}">
                  <a16:creationId xmlns:a16="http://schemas.microsoft.com/office/drawing/2014/main" id="{F337FB32-3A68-4241-BA0A-B15DE5D8F7BF}"/>
                </a:ext>
              </a:extLst>
            </p:cNvPr>
            <p:cNvSpPr>
              <a:spLocks/>
            </p:cNvSpPr>
            <p:nvPr/>
          </p:nvSpPr>
          <p:spPr bwMode="auto">
            <a:xfrm>
              <a:off x="2806701" y="4352925"/>
              <a:ext cx="71438" cy="85725"/>
            </a:xfrm>
            <a:custGeom>
              <a:avLst/>
              <a:gdLst>
                <a:gd name="T0" fmla="*/ 9 w 14"/>
                <a:gd name="T1" fmla="*/ 0 h 17"/>
                <a:gd name="T2" fmla="*/ 7 w 14"/>
                <a:gd name="T3" fmla="*/ 8 h 17"/>
                <a:gd name="T4" fmla="*/ 3 w 14"/>
                <a:gd name="T5" fmla="*/ 11 h 17"/>
                <a:gd name="T6" fmla="*/ 0 w 14"/>
                <a:gd name="T7" fmla="*/ 15 h 17"/>
                <a:gd name="T8" fmla="*/ 4 w 14"/>
                <a:gd name="T9" fmla="*/ 15 h 17"/>
                <a:gd name="T10" fmla="*/ 10 w 14"/>
                <a:gd name="T11" fmla="*/ 10 h 17"/>
                <a:gd name="T12" fmla="*/ 14 w 14"/>
                <a:gd name="T13" fmla="*/ 3 h 17"/>
                <a:gd name="T14" fmla="*/ 9 w 1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9" y="0"/>
                  </a:moveTo>
                  <a:cubicBezTo>
                    <a:pt x="9" y="0"/>
                    <a:pt x="8" y="6"/>
                    <a:pt x="7" y="8"/>
                  </a:cubicBezTo>
                  <a:cubicBezTo>
                    <a:pt x="6" y="9"/>
                    <a:pt x="5" y="10"/>
                    <a:pt x="3" y="11"/>
                  </a:cubicBezTo>
                  <a:cubicBezTo>
                    <a:pt x="2" y="12"/>
                    <a:pt x="0" y="14"/>
                    <a:pt x="0" y="15"/>
                  </a:cubicBezTo>
                  <a:cubicBezTo>
                    <a:pt x="1" y="17"/>
                    <a:pt x="3" y="15"/>
                    <a:pt x="4" y="15"/>
                  </a:cubicBezTo>
                  <a:cubicBezTo>
                    <a:pt x="6" y="14"/>
                    <a:pt x="9" y="12"/>
                    <a:pt x="10" y="10"/>
                  </a:cubicBezTo>
                  <a:cubicBezTo>
                    <a:pt x="11" y="8"/>
                    <a:pt x="13" y="4"/>
                    <a:pt x="14" y="3"/>
                  </a:cubicBezTo>
                  <a:cubicBezTo>
                    <a:pt x="14" y="1"/>
                    <a:pt x="9" y="0"/>
                    <a:pt x="9"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1" name="Freeform 13">
              <a:extLst>
                <a:ext uri="{FF2B5EF4-FFF2-40B4-BE49-F238E27FC236}">
                  <a16:creationId xmlns:a16="http://schemas.microsoft.com/office/drawing/2014/main" id="{A14C9C75-2CE2-47AB-8234-0336A771F2DB}"/>
                </a:ext>
              </a:extLst>
            </p:cNvPr>
            <p:cNvSpPr>
              <a:spLocks/>
            </p:cNvSpPr>
            <p:nvPr/>
          </p:nvSpPr>
          <p:spPr bwMode="auto">
            <a:xfrm>
              <a:off x="2801938" y="4348163"/>
              <a:ext cx="65088" cy="65088"/>
            </a:xfrm>
            <a:custGeom>
              <a:avLst/>
              <a:gdLst>
                <a:gd name="T0" fmla="*/ 10 w 13"/>
                <a:gd name="T1" fmla="*/ 0 h 13"/>
                <a:gd name="T2" fmla="*/ 7 w 13"/>
                <a:gd name="T3" fmla="*/ 6 h 13"/>
                <a:gd name="T4" fmla="*/ 3 w 13"/>
                <a:gd name="T5" fmla="*/ 8 h 13"/>
                <a:gd name="T6" fmla="*/ 0 w 13"/>
                <a:gd name="T7" fmla="*/ 11 h 13"/>
                <a:gd name="T8" fmla="*/ 4 w 13"/>
                <a:gd name="T9" fmla="*/ 11 h 13"/>
                <a:gd name="T10" fmla="*/ 9 w 13"/>
                <a:gd name="T11" fmla="*/ 8 h 13"/>
                <a:gd name="T12" fmla="*/ 13 w 13"/>
                <a:gd name="T13" fmla="*/ 3 h 13"/>
                <a:gd name="T14" fmla="*/ 10 w 13"/>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10" y="0"/>
                  </a:moveTo>
                  <a:cubicBezTo>
                    <a:pt x="10" y="0"/>
                    <a:pt x="8" y="5"/>
                    <a:pt x="7" y="6"/>
                  </a:cubicBezTo>
                  <a:cubicBezTo>
                    <a:pt x="6" y="7"/>
                    <a:pt x="5" y="7"/>
                    <a:pt x="3" y="8"/>
                  </a:cubicBezTo>
                  <a:cubicBezTo>
                    <a:pt x="2" y="9"/>
                    <a:pt x="0" y="10"/>
                    <a:pt x="0" y="11"/>
                  </a:cubicBezTo>
                  <a:cubicBezTo>
                    <a:pt x="0" y="13"/>
                    <a:pt x="3" y="12"/>
                    <a:pt x="4" y="11"/>
                  </a:cubicBezTo>
                  <a:cubicBezTo>
                    <a:pt x="5" y="11"/>
                    <a:pt x="8" y="10"/>
                    <a:pt x="9" y="8"/>
                  </a:cubicBezTo>
                  <a:cubicBezTo>
                    <a:pt x="10" y="7"/>
                    <a:pt x="13" y="4"/>
                    <a:pt x="13" y="3"/>
                  </a:cubicBezTo>
                  <a:cubicBezTo>
                    <a:pt x="13" y="1"/>
                    <a:pt x="10" y="0"/>
                    <a:pt x="10" y="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2" name="Freeform 14">
              <a:extLst>
                <a:ext uri="{FF2B5EF4-FFF2-40B4-BE49-F238E27FC236}">
                  <a16:creationId xmlns:a16="http://schemas.microsoft.com/office/drawing/2014/main" id="{E52D53DC-E18F-4D19-BB26-A4074DBD41CF}"/>
                </a:ext>
              </a:extLst>
            </p:cNvPr>
            <p:cNvSpPr>
              <a:spLocks/>
            </p:cNvSpPr>
            <p:nvPr/>
          </p:nvSpPr>
          <p:spPr bwMode="auto">
            <a:xfrm>
              <a:off x="2725738" y="4175125"/>
              <a:ext cx="177800" cy="314325"/>
            </a:xfrm>
            <a:custGeom>
              <a:avLst/>
              <a:gdLst>
                <a:gd name="T0" fmla="*/ 10 w 35"/>
                <a:gd name="T1" fmla="*/ 50 h 62"/>
                <a:gd name="T2" fmla="*/ 14 w 35"/>
                <a:gd name="T3" fmla="*/ 48 h 62"/>
                <a:gd name="T4" fmla="*/ 15 w 35"/>
                <a:gd name="T5" fmla="*/ 39 h 62"/>
                <a:gd name="T6" fmla="*/ 17 w 35"/>
                <a:gd name="T7" fmla="*/ 33 h 62"/>
                <a:gd name="T8" fmla="*/ 25 w 35"/>
                <a:gd name="T9" fmla="*/ 37 h 62"/>
                <a:gd name="T10" fmla="*/ 29 w 35"/>
                <a:gd name="T11" fmla="*/ 46 h 62"/>
                <a:gd name="T12" fmla="*/ 27 w 35"/>
                <a:gd name="T13" fmla="*/ 54 h 62"/>
                <a:gd name="T14" fmla="*/ 26 w 35"/>
                <a:gd name="T15" fmla="*/ 60 h 62"/>
                <a:gd name="T16" fmla="*/ 28 w 35"/>
                <a:gd name="T17" fmla="*/ 62 h 62"/>
                <a:gd name="T18" fmla="*/ 31 w 35"/>
                <a:gd name="T19" fmla="*/ 57 h 62"/>
                <a:gd name="T20" fmla="*/ 35 w 35"/>
                <a:gd name="T21" fmla="*/ 47 h 62"/>
                <a:gd name="T22" fmla="*/ 33 w 35"/>
                <a:gd name="T23" fmla="*/ 35 h 62"/>
                <a:gd name="T24" fmla="*/ 24 w 35"/>
                <a:gd name="T25" fmla="*/ 20 h 62"/>
                <a:gd name="T26" fmla="*/ 15 w 35"/>
                <a:gd name="T27" fmla="*/ 0 h 62"/>
                <a:gd name="T28" fmla="*/ 0 w 35"/>
                <a:gd name="T29" fmla="*/ 3 h 62"/>
                <a:gd name="T30" fmla="*/ 8 w 35"/>
                <a:gd name="T31" fmla="*/ 19 h 62"/>
                <a:gd name="T32" fmla="*/ 7 w 35"/>
                <a:gd name="T33" fmla="*/ 28 h 62"/>
                <a:gd name="T34" fmla="*/ 10 w 35"/>
                <a:gd name="T35" fmla="*/ 40 h 62"/>
                <a:gd name="T36" fmla="*/ 10 w 35"/>
                <a:gd name="T37" fmla="*/ 5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62">
                  <a:moveTo>
                    <a:pt x="10" y="50"/>
                  </a:moveTo>
                  <a:cubicBezTo>
                    <a:pt x="11" y="51"/>
                    <a:pt x="13" y="50"/>
                    <a:pt x="14" y="48"/>
                  </a:cubicBezTo>
                  <a:cubicBezTo>
                    <a:pt x="16" y="46"/>
                    <a:pt x="16" y="41"/>
                    <a:pt x="15" y="39"/>
                  </a:cubicBezTo>
                  <a:cubicBezTo>
                    <a:pt x="15" y="37"/>
                    <a:pt x="15" y="34"/>
                    <a:pt x="17" y="33"/>
                  </a:cubicBezTo>
                  <a:cubicBezTo>
                    <a:pt x="18" y="33"/>
                    <a:pt x="24" y="36"/>
                    <a:pt x="25" y="37"/>
                  </a:cubicBezTo>
                  <a:cubicBezTo>
                    <a:pt x="27" y="40"/>
                    <a:pt x="29" y="44"/>
                    <a:pt x="29" y="46"/>
                  </a:cubicBezTo>
                  <a:cubicBezTo>
                    <a:pt x="29" y="48"/>
                    <a:pt x="28" y="52"/>
                    <a:pt x="27" y="54"/>
                  </a:cubicBezTo>
                  <a:cubicBezTo>
                    <a:pt x="26" y="56"/>
                    <a:pt x="25" y="59"/>
                    <a:pt x="26" y="60"/>
                  </a:cubicBezTo>
                  <a:cubicBezTo>
                    <a:pt x="26" y="62"/>
                    <a:pt x="27" y="62"/>
                    <a:pt x="28" y="62"/>
                  </a:cubicBezTo>
                  <a:cubicBezTo>
                    <a:pt x="29" y="62"/>
                    <a:pt x="29" y="59"/>
                    <a:pt x="31" y="57"/>
                  </a:cubicBezTo>
                  <a:cubicBezTo>
                    <a:pt x="32" y="54"/>
                    <a:pt x="35" y="48"/>
                    <a:pt x="35" y="47"/>
                  </a:cubicBezTo>
                  <a:cubicBezTo>
                    <a:pt x="35" y="47"/>
                    <a:pt x="34" y="38"/>
                    <a:pt x="33" y="35"/>
                  </a:cubicBezTo>
                  <a:cubicBezTo>
                    <a:pt x="33" y="32"/>
                    <a:pt x="24" y="21"/>
                    <a:pt x="24" y="20"/>
                  </a:cubicBezTo>
                  <a:cubicBezTo>
                    <a:pt x="24" y="19"/>
                    <a:pt x="15" y="0"/>
                    <a:pt x="15" y="0"/>
                  </a:cubicBezTo>
                  <a:cubicBezTo>
                    <a:pt x="0" y="3"/>
                    <a:pt x="0" y="3"/>
                    <a:pt x="0" y="3"/>
                  </a:cubicBezTo>
                  <a:cubicBezTo>
                    <a:pt x="0" y="3"/>
                    <a:pt x="8" y="17"/>
                    <a:pt x="8" y="19"/>
                  </a:cubicBezTo>
                  <a:cubicBezTo>
                    <a:pt x="9" y="22"/>
                    <a:pt x="8" y="25"/>
                    <a:pt x="7" y="28"/>
                  </a:cubicBezTo>
                  <a:cubicBezTo>
                    <a:pt x="6" y="32"/>
                    <a:pt x="9" y="38"/>
                    <a:pt x="10" y="40"/>
                  </a:cubicBezTo>
                  <a:cubicBezTo>
                    <a:pt x="11" y="44"/>
                    <a:pt x="9" y="49"/>
                    <a:pt x="10" y="50"/>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3" name="Freeform 15">
              <a:extLst>
                <a:ext uri="{FF2B5EF4-FFF2-40B4-BE49-F238E27FC236}">
                  <a16:creationId xmlns:a16="http://schemas.microsoft.com/office/drawing/2014/main" id="{A9387FA9-A192-4B0D-A4BD-832E7F61052B}"/>
                </a:ext>
              </a:extLst>
            </p:cNvPr>
            <p:cNvSpPr>
              <a:spLocks/>
            </p:cNvSpPr>
            <p:nvPr/>
          </p:nvSpPr>
          <p:spPr bwMode="auto">
            <a:xfrm>
              <a:off x="1849438" y="5624513"/>
              <a:ext cx="157163" cy="238125"/>
            </a:xfrm>
            <a:custGeom>
              <a:avLst/>
              <a:gdLst>
                <a:gd name="T0" fmla="*/ 30 w 31"/>
                <a:gd name="T1" fmla="*/ 17 h 47"/>
                <a:gd name="T2" fmla="*/ 29 w 31"/>
                <a:gd name="T3" fmla="*/ 31 h 47"/>
                <a:gd name="T4" fmla="*/ 13 w 31"/>
                <a:gd name="T5" fmla="*/ 46 h 47"/>
                <a:gd name="T6" fmla="*/ 4 w 31"/>
                <a:gd name="T7" fmla="*/ 31 h 47"/>
                <a:gd name="T8" fmla="*/ 8 w 31"/>
                <a:gd name="T9" fmla="*/ 0 h 47"/>
                <a:gd name="T10" fmla="*/ 30 w 31"/>
                <a:gd name="T11" fmla="*/ 17 h 47"/>
              </a:gdLst>
              <a:ahLst/>
              <a:cxnLst>
                <a:cxn ang="0">
                  <a:pos x="T0" y="T1"/>
                </a:cxn>
                <a:cxn ang="0">
                  <a:pos x="T2" y="T3"/>
                </a:cxn>
                <a:cxn ang="0">
                  <a:pos x="T4" y="T5"/>
                </a:cxn>
                <a:cxn ang="0">
                  <a:pos x="T6" y="T7"/>
                </a:cxn>
                <a:cxn ang="0">
                  <a:pos x="T8" y="T9"/>
                </a:cxn>
                <a:cxn ang="0">
                  <a:pos x="T10" y="T11"/>
                </a:cxn>
              </a:cxnLst>
              <a:rect l="0" t="0" r="r" b="b"/>
              <a:pathLst>
                <a:path w="31" h="47">
                  <a:moveTo>
                    <a:pt x="30" y="17"/>
                  </a:moveTo>
                  <a:cubicBezTo>
                    <a:pt x="30" y="17"/>
                    <a:pt x="31" y="26"/>
                    <a:pt x="29" y="31"/>
                  </a:cubicBezTo>
                  <a:cubicBezTo>
                    <a:pt x="26" y="36"/>
                    <a:pt x="17" y="47"/>
                    <a:pt x="13" y="46"/>
                  </a:cubicBezTo>
                  <a:cubicBezTo>
                    <a:pt x="9" y="45"/>
                    <a:pt x="4" y="33"/>
                    <a:pt x="4" y="31"/>
                  </a:cubicBezTo>
                  <a:cubicBezTo>
                    <a:pt x="0" y="19"/>
                    <a:pt x="8" y="0"/>
                    <a:pt x="8" y="0"/>
                  </a:cubicBezTo>
                  <a:cubicBezTo>
                    <a:pt x="30" y="17"/>
                    <a:pt x="30" y="17"/>
                    <a:pt x="30" y="17"/>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4" name="Freeform 16">
              <a:extLst>
                <a:ext uri="{FF2B5EF4-FFF2-40B4-BE49-F238E27FC236}">
                  <a16:creationId xmlns:a16="http://schemas.microsoft.com/office/drawing/2014/main" id="{8F0AF9E8-B623-4EF5-BD46-EF4F419B4C30}"/>
                </a:ext>
              </a:extLst>
            </p:cNvPr>
            <p:cNvSpPr>
              <a:spLocks/>
            </p:cNvSpPr>
            <p:nvPr/>
          </p:nvSpPr>
          <p:spPr bwMode="auto">
            <a:xfrm>
              <a:off x="2343151" y="3208338"/>
              <a:ext cx="295275" cy="687388"/>
            </a:xfrm>
            <a:custGeom>
              <a:avLst/>
              <a:gdLst>
                <a:gd name="T0" fmla="*/ 19 w 58"/>
                <a:gd name="T1" fmla="*/ 1 h 135"/>
                <a:gd name="T2" fmla="*/ 42 w 58"/>
                <a:gd name="T3" fmla="*/ 58 h 135"/>
                <a:gd name="T4" fmla="*/ 42 w 58"/>
                <a:gd name="T5" fmla="*/ 132 h 135"/>
                <a:gd name="T6" fmla="*/ 12 w 58"/>
                <a:gd name="T7" fmla="*/ 69 h 135"/>
                <a:gd name="T8" fmla="*/ 19 w 58"/>
                <a:gd name="T9" fmla="*/ 1 h 135"/>
              </a:gdLst>
              <a:ahLst/>
              <a:cxnLst>
                <a:cxn ang="0">
                  <a:pos x="T0" y="T1"/>
                </a:cxn>
                <a:cxn ang="0">
                  <a:pos x="T2" y="T3"/>
                </a:cxn>
                <a:cxn ang="0">
                  <a:pos x="T4" y="T5"/>
                </a:cxn>
                <a:cxn ang="0">
                  <a:pos x="T6" y="T7"/>
                </a:cxn>
                <a:cxn ang="0">
                  <a:pos x="T8" y="T9"/>
                </a:cxn>
              </a:cxnLst>
              <a:rect l="0" t="0" r="r" b="b"/>
              <a:pathLst>
                <a:path w="58" h="135">
                  <a:moveTo>
                    <a:pt x="19" y="1"/>
                  </a:moveTo>
                  <a:cubicBezTo>
                    <a:pt x="29" y="0"/>
                    <a:pt x="39" y="28"/>
                    <a:pt x="42" y="58"/>
                  </a:cubicBezTo>
                  <a:cubicBezTo>
                    <a:pt x="48" y="112"/>
                    <a:pt x="58" y="128"/>
                    <a:pt x="42" y="132"/>
                  </a:cubicBezTo>
                  <a:cubicBezTo>
                    <a:pt x="27" y="135"/>
                    <a:pt x="24" y="114"/>
                    <a:pt x="12" y="69"/>
                  </a:cubicBezTo>
                  <a:cubicBezTo>
                    <a:pt x="4" y="34"/>
                    <a:pt x="0" y="4"/>
                    <a:pt x="19"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5" name="Freeform 17">
              <a:extLst>
                <a:ext uri="{FF2B5EF4-FFF2-40B4-BE49-F238E27FC236}">
                  <a16:creationId xmlns:a16="http://schemas.microsoft.com/office/drawing/2014/main" id="{B7B136FA-D610-4835-ABD0-162F00A9D8EB}"/>
                </a:ext>
              </a:extLst>
            </p:cNvPr>
            <p:cNvSpPr>
              <a:spLocks/>
            </p:cNvSpPr>
            <p:nvPr/>
          </p:nvSpPr>
          <p:spPr bwMode="auto">
            <a:xfrm>
              <a:off x="1782763" y="3097213"/>
              <a:ext cx="758825" cy="1311275"/>
            </a:xfrm>
            <a:custGeom>
              <a:avLst/>
              <a:gdLst>
                <a:gd name="T0" fmla="*/ 8 w 149"/>
                <a:gd name="T1" fmla="*/ 9 h 258"/>
                <a:gd name="T2" fmla="*/ 44 w 149"/>
                <a:gd name="T3" fmla="*/ 1 h 258"/>
                <a:gd name="T4" fmla="*/ 77 w 149"/>
                <a:gd name="T5" fmla="*/ 4 h 258"/>
                <a:gd name="T6" fmla="*/ 109 w 149"/>
                <a:gd name="T7" fmla="*/ 13 h 258"/>
                <a:gd name="T8" fmla="*/ 141 w 149"/>
                <a:gd name="T9" fmla="*/ 33 h 258"/>
                <a:gd name="T10" fmla="*/ 112 w 149"/>
                <a:gd name="T11" fmla="*/ 145 h 258"/>
                <a:gd name="T12" fmla="*/ 148 w 149"/>
                <a:gd name="T13" fmla="*/ 209 h 258"/>
                <a:gd name="T14" fmla="*/ 96 w 149"/>
                <a:gd name="T15" fmla="*/ 252 h 258"/>
                <a:gd name="T16" fmla="*/ 93 w 149"/>
                <a:gd name="T17" fmla="*/ 253 h 258"/>
                <a:gd name="T18" fmla="*/ 89 w 149"/>
                <a:gd name="T19" fmla="*/ 253 h 258"/>
                <a:gd name="T20" fmla="*/ 23 w 149"/>
                <a:gd name="T21" fmla="*/ 242 h 258"/>
                <a:gd name="T22" fmla="*/ 28 w 149"/>
                <a:gd name="T23" fmla="*/ 149 h 258"/>
                <a:gd name="T24" fmla="*/ 8 w 149"/>
                <a:gd name="T25" fmla="*/ 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258">
                  <a:moveTo>
                    <a:pt x="8" y="9"/>
                  </a:moveTo>
                  <a:cubicBezTo>
                    <a:pt x="12" y="2"/>
                    <a:pt x="35" y="2"/>
                    <a:pt x="44" y="1"/>
                  </a:cubicBezTo>
                  <a:cubicBezTo>
                    <a:pt x="53" y="0"/>
                    <a:pt x="77" y="4"/>
                    <a:pt x="77" y="4"/>
                  </a:cubicBezTo>
                  <a:cubicBezTo>
                    <a:pt x="77" y="4"/>
                    <a:pt x="102" y="9"/>
                    <a:pt x="109" y="13"/>
                  </a:cubicBezTo>
                  <a:cubicBezTo>
                    <a:pt x="117" y="17"/>
                    <a:pt x="138" y="25"/>
                    <a:pt x="141" y="33"/>
                  </a:cubicBezTo>
                  <a:cubicBezTo>
                    <a:pt x="144" y="45"/>
                    <a:pt x="96" y="104"/>
                    <a:pt x="112" y="145"/>
                  </a:cubicBezTo>
                  <a:cubicBezTo>
                    <a:pt x="117" y="158"/>
                    <a:pt x="148" y="194"/>
                    <a:pt x="148" y="209"/>
                  </a:cubicBezTo>
                  <a:cubicBezTo>
                    <a:pt x="149" y="227"/>
                    <a:pt x="96" y="252"/>
                    <a:pt x="96" y="252"/>
                  </a:cubicBezTo>
                  <a:cubicBezTo>
                    <a:pt x="93" y="253"/>
                    <a:pt x="93" y="253"/>
                    <a:pt x="93" y="253"/>
                  </a:cubicBezTo>
                  <a:cubicBezTo>
                    <a:pt x="89" y="253"/>
                    <a:pt x="89" y="253"/>
                    <a:pt x="89" y="253"/>
                  </a:cubicBezTo>
                  <a:cubicBezTo>
                    <a:pt x="89" y="253"/>
                    <a:pt x="31" y="258"/>
                    <a:pt x="23" y="242"/>
                  </a:cubicBezTo>
                  <a:cubicBezTo>
                    <a:pt x="15" y="230"/>
                    <a:pt x="30" y="166"/>
                    <a:pt x="28" y="149"/>
                  </a:cubicBezTo>
                  <a:cubicBezTo>
                    <a:pt x="23" y="104"/>
                    <a:pt x="0" y="20"/>
                    <a:pt x="8" y="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6" name="Freeform 18">
              <a:extLst>
                <a:ext uri="{FF2B5EF4-FFF2-40B4-BE49-F238E27FC236}">
                  <a16:creationId xmlns:a16="http://schemas.microsoft.com/office/drawing/2014/main" id="{C78DA33F-8C10-4498-955D-54FD06F252AB}"/>
                </a:ext>
              </a:extLst>
            </p:cNvPr>
            <p:cNvSpPr>
              <a:spLocks/>
            </p:cNvSpPr>
            <p:nvPr/>
          </p:nvSpPr>
          <p:spPr bwMode="auto">
            <a:xfrm>
              <a:off x="2251076" y="4087813"/>
              <a:ext cx="331788" cy="1038225"/>
            </a:xfrm>
            <a:custGeom>
              <a:avLst/>
              <a:gdLst>
                <a:gd name="T0" fmla="*/ 56 w 65"/>
                <a:gd name="T1" fmla="*/ 17 h 204"/>
                <a:gd name="T2" fmla="*/ 64 w 65"/>
                <a:gd name="T3" fmla="*/ 78 h 204"/>
                <a:gd name="T4" fmla="*/ 48 w 65"/>
                <a:gd name="T5" fmla="*/ 178 h 204"/>
                <a:gd name="T6" fmla="*/ 14 w 65"/>
                <a:gd name="T7" fmla="*/ 184 h 204"/>
                <a:gd name="T8" fmla="*/ 0 w 65"/>
                <a:gd name="T9" fmla="*/ 60 h 204"/>
                <a:gd name="T10" fmla="*/ 8 w 65"/>
                <a:gd name="T11" fmla="*/ 11 h 204"/>
                <a:gd name="T12" fmla="*/ 56 w 65"/>
                <a:gd name="T13" fmla="*/ 17 h 204"/>
              </a:gdLst>
              <a:ahLst/>
              <a:cxnLst>
                <a:cxn ang="0">
                  <a:pos x="T0" y="T1"/>
                </a:cxn>
                <a:cxn ang="0">
                  <a:pos x="T2" y="T3"/>
                </a:cxn>
                <a:cxn ang="0">
                  <a:pos x="T4" y="T5"/>
                </a:cxn>
                <a:cxn ang="0">
                  <a:pos x="T6" y="T7"/>
                </a:cxn>
                <a:cxn ang="0">
                  <a:pos x="T8" y="T9"/>
                </a:cxn>
                <a:cxn ang="0">
                  <a:pos x="T10" y="T11"/>
                </a:cxn>
                <a:cxn ang="0">
                  <a:pos x="T12" y="T13"/>
                </a:cxn>
              </a:cxnLst>
              <a:rect l="0" t="0" r="r" b="b"/>
              <a:pathLst>
                <a:path w="65" h="204">
                  <a:moveTo>
                    <a:pt x="56" y="17"/>
                  </a:moveTo>
                  <a:cubicBezTo>
                    <a:pt x="64" y="28"/>
                    <a:pt x="65" y="50"/>
                    <a:pt x="64" y="78"/>
                  </a:cubicBezTo>
                  <a:cubicBezTo>
                    <a:pt x="63" y="116"/>
                    <a:pt x="50" y="172"/>
                    <a:pt x="48" y="178"/>
                  </a:cubicBezTo>
                  <a:cubicBezTo>
                    <a:pt x="43" y="203"/>
                    <a:pt x="19" y="204"/>
                    <a:pt x="14" y="184"/>
                  </a:cubicBezTo>
                  <a:cubicBezTo>
                    <a:pt x="12" y="179"/>
                    <a:pt x="0" y="72"/>
                    <a:pt x="0" y="60"/>
                  </a:cubicBezTo>
                  <a:cubicBezTo>
                    <a:pt x="1" y="47"/>
                    <a:pt x="0" y="25"/>
                    <a:pt x="8" y="11"/>
                  </a:cubicBezTo>
                  <a:cubicBezTo>
                    <a:pt x="14" y="1"/>
                    <a:pt x="45" y="0"/>
                    <a:pt x="56" y="17"/>
                  </a:cubicBezTo>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7" name="Freeform 19">
              <a:extLst>
                <a:ext uri="{FF2B5EF4-FFF2-40B4-BE49-F238E27FC236}">
                  <a16:creationId xmlns:a16="http://schemas.microsoft.com/office/drawing/2014/main" id="{E95901FB-7FC2-4FE5-968E-EEE66AB538EC}"/>
                </a:ext>
              </a:extLst>
            </p:cNvPr>
            <p:cNvSpPr>
              <a:spLocks/>
            </p:cNvSpPr>
            <p:nvPr/>
          </p:nvSpPr>
          <p:spPr bwMode="auto">
            <a:xfrm>
              <a:off x="2006601" y="2878138"/>
              <a:ext cx="331788" cy="284163"/>
            </a:xfrm>
            <a:custGeom>
              <a:avLst/>
              <a:gdLst>
                <a:gd name="T0" fmla="*/ 18 w 65"/>
                <a:gd name="T1" fmla="*/ 31 h 56"/>
                <a:gd name="T2" fmla="*/ 25 w 65"/>
                <a:gd name="T3" fmla="*/ 0 h 56"/>
                <a:gd name="T4" fmla="*/ 41 w 65"/>
                <a:gd name="T5" fmla="*/ 3 h 56"/>
                <a:gd name="T6" fmla="*/ 56 w 65"/>
                <a:gd name="T7" fmla="*/ 6 h 56"/>
                <a:gd name="T8" fmla="*/ 53 w 65"/>
                <a:gd name="T9" fmla="*/ 37 h 56"/>
                <a:gd name="T10" fmla="*/ 65 w 65"/>
                <a:gd name="T11" fmla="*/ 56 h 56"/>
                <a:gd name="T12" fmla="*/ 33 w 65"/>
                <a:gd name="T13" fmla="*/ 50 h 56"/>
                <a:gd name="T14" fmla="*/ 0 w 65"/>
                <a:gd name="T15" fmla="*/ 44 h 56"/>
                <a:gd name="T16" fmla="*/ 18 w 65"/>
                <a:gd name="T17"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6">
                  <a:moveTo>
                    <a:pt x="18" y="31"/>
                  </a:moveTo>
                  <a:cubicBezTo>
                    <a:pt x="21" y="25"/>
                    <a:pt x="25" y="0"/>
                    <a:pt x="25" y="0"/>
                  </a:cubicBezTo>
                  <a:cubicBezTo>
                    <a:pt x="41" y="3"/>
                    <a:pt x="41" y="3"/>
                    <a:pt x="41" y="3"/>
                  </a:cubicBezTo>
                  <a:cubicBezTo>
                    <a:pt x="56" y="6"/>
                    <a:pt x="56" y="6"/>
                    <a:pt x="56" y="6"/>
                  </a:cubicBezTo>
                  <a:cubicBezTo>
                    <a:pt x="56" y="6"/>
                    <a:pt x="52" y="30"/>
                    <a:pt x="53" y="37"/>
                  </a:cubicBezTo>
                  <a:cubicBezTo>
                    <a:pt x="54" y="44"/>
                    <a:pt x="65" y="56"/>
                    <a:pt x="65" y="56"/>
                  </a:cubicBezTo>
                  <a:cubicBezTo>
                    <a:pt x="33" y="50"/>
                    <a:pt x="33" y="50"/>
                    <a:pt x="33" y="50"/>
                  </a:cubicBezTo>
                  <a:cubicBezTo>
                    <a:pt x="0" y="44"/>
                    <a:pt x="0" y="44"/>
                    <a:pt x="0" y="44"/>
                  </a:cubicBezTo>
                  <a:cubicBezTo>
                    <a:pt x="0" y="44"/>
                    <a:pt x="14" y="37"/>
                    <a:pt x="18" y="3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8" name="Freeform 20">
              <a:extLst>
                <a:ext uri="{FF2B5EF4-FFF2-40B4-BE49-F238E27FC236}">
                  <a16:creationId xmlns:a16="http://schemas.microsoft.com/office/drawing/2014/main" id="{A4E75943-FDFD-41E6-BD30-80EEE9F0BF0D}"/>
                </a:ext>
              </a:extLst>
            </p:cNvPr>
            <p:cNvSpPr>
              <a:spLocks/>
            </p:cNvSpPr>
            <p:nvPr/>
          </p:nvSpPr>
          <p:spPr bwMode="auto">
            <a:xfrm>
              <a:off x="2449513" y="3752850"/>
              <a:ext cx="412750" cy="558800"/>
            </a:xfrm>
            <a:custGeom>
              <a:avLst/>
              <a:gdLst>
                <a:gd name="T0" fmla="*/ 15 w 81"/>
                <a:gd name="T1" fmla="*/ 3 h 110"/>
                <a:gd name="T2" fmla="*/ 50 w 81"/>
                <a:gd name="T3" fmla="*/ 35 h 110"/>
                <a:gd name="T4" fmla="*/ 74 w 81"/>
                <a:gd name="T5" fmla="*/ 109 h 110"/>
                <a:gd name="T6" fmla="*/ 63 w 81"/>
                <a:gd name="T7" fmla="*/ 102 h 110"/>
                <a:gd name="T8" fmla="*/ 28 w 81"/>
                <a:gd name="T9" fmla="*/ 54 h 110"/>
                <a:gd name="T10" fmla="*/ 15 w 81"/>
                <a:gd name="T11" fmla="*/ 3 h 110"/>
              </a:gdLst>
              <a:ahLst/>
              <a:cxnLst>
                <a:cxn ang="0">
                  <a:pos x="T0" y="T1"/>
                </a:cxn>
                <a:cxn ang="0">
                  <a:pos x="T2" y="T3"/>
                </a:cxn>
                <a:cxn ang="0">
                  <a:pos x="T4" y="T5"/>
                </a:cxn>
                <a:cxn ang="0">
                  <a:pos x="T6" y="T7"/>
                </a:cxn>
                <a:cxn ang="0">
                  <a:pos x="T8" y="T9"/>
                </a:cxn>
                <a:cxn ang="0">
                  <a:pos x="T10" y="T11"/>
                </a:cxn>
              </a:cxnLst>
              <a:rect l="0" t="0" r="r" b="b"/>
              <a:pathLst>
                <a:path w="81" h="110">
                  <a:moveTo>
                    <a:pt x="15" y="3"/>
                  </a:moveTo>
                  <a:cubicBezTo>
                    <a:pt x="24" y="0"/>
                    <a:pt x="39" y="10"/>
                    <a:pt x="50" y="35"/>
                  </a:cubicBezTo>
                  <a:cubicBezTo>
                    <a:pt x="62" y="64"/>
                    <a:pt x="81" y="106"/>
                    <a:pt x="74" y="109"/>
                  </a:cubicBezTo>
                  <a:cubicBezTo>
                    <a:pt x="71" y="110"/>
                    <a:pt x="66" y="108"/>
                    <a:pt x="63" y="102"/>
                  </a:cubicBezTo>
                  <a:cubicBezTo>
                    <a:pt x="57" y="89"/>
                    <a:pt x="40" y="70"/>
                    <a:pt x="28" y="54"/>
                  </a:cubicBezTo>
                  <a:cubicBezTo>
                    <a:pt x="9" y="28"/>
                    <a:pt x="0" y="9"/>
                    <a:pt x="15" y="3"/>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49" name="Freeform 21">
              <a:extLst>
                <a:ext uri="{FF2B5EF4-FFF2-40B4-BE49-F238E27FC236}">
                  <a16:creationId xmlns:a16="http://schemas.microsoft.com/office/drawing/2014/main" id="{BA9B2F01-BD8D-44C2-883B-D9E9BD1B1D62}"/>
                </a:ext>
              </a:extLst>
            </p:cNvPr>
            <p:cNvSpPr>
              <a:spLocks/>
            </p:cNvSpPr>
            <p:nvPr/>
          </p:nvSpPr>
          <p:spPr bwMode="auto">
            <a:xfrm>
              <a:off x="2098676" y="2894013"/>
              <a:ext cx="239713" cy="268288"/>
            </a:xfrm>
            <a:custGeom>
              <a:avLst/>
              <a:gdLst>
                <a:gd name="T0" fmla="*/ 0 w 47"/>
                <a:gd name="T1" fmla="*/ 28 h 53"/>
                <a:gd name="T2" fmla="*/ 4 w 47"/>
                <a:gd name="T3" fmla="*/ 14 h 53"/>
                <a:gd name="T4" fmla="*/ 7 w 47"/>
                <a:gd name="T5" fmla="*/ 2 h 53"/>
                <a:gd name="T6" fmla="*/ 7 w 47"/>
                <a:gd name="T7" fmla="*/ 2 h 53"/>
                <a:gd name="T8" fmla="*/ 21 w 47"/>
                <a:gd name="T9" fmla="*/ 0 h 53"/>
                <a:gd name="T10" fmla="*/ 23 w 47"/>
                <a:gd name="T11" fmla="*/ 0 h 53"/>
                <a:gd name="T12" fmla="*/ 38 w 47"/>
                <a:gd name="T13" fmla="*/ 3 h 53"/>
                <a:gd name="T14" fmla="*/ 35 w 47"/>
                <a:gd name="T15" fmla="*/ 34 h 53"/>
                <a:gd name="T16" fmla="*/ 47 w 47"/>
                <a:gd name="T17" fmla="*/ 53 h 53"/>
                <a:gd name="T18" fmla="*/ 23 w 47"/>
                <a:gd name="T19" fmla="*/ 42 h 53"/>
                <a:gd name="T20" fmla="*/ 0 w 47"/>
                <a:gd name="T21"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3">
                  <a:moveTo>
                    <a:pt x="0" y="28"/>
                  </a:moveTo>
                  <a:cubicBezTo>
                    <a:pt x="4" y="14"/>
                    <a:pt x="4" y="14"/>
                    <a:pt x="4" y="14"/>
                  </a:cubicBezTo>
                  <a:cubicBezTo>
                    <a:pt x="5" y="9"/>
                    <a:pt x="6" y="5"/>
                    <a:pt x="7" y="2"/>
                  </a:cubicBezTo>
                  <a:cubicBezTo>
                    <a:pt x="7" y="2"/>
                    <a:pt x="7" y="2"/>
                    <a:pt x="7" y="2"/>
                  </a:cubicBezTo>
                  <a:cubicBezTo>
                    <a:pt x="21" y="0"/>
                    <a:pt x="21" y="0"/>
                    <a:pt x="21" y="0"/>
                  </a:cubicBezTo>
                  <a:cubicBezTo>
                    <a:pt x="23" y="0"/>
                    <a:pt x="23" y="0"/>
                    <a:pt x="23" y="0"/>
                  </a:cubicBezTo>
                  <a:cubicBezTo>
                    <a:pt x="38" y="3"/>
                    <a:pt x="38" y="3"/>
                    <a:pt x="38" y="3"/>
                  </a:cubicBezTo>
                  <a:cubicBezTo>
                    <a:pt x="38" y="3"/>
                    <a:pt x="34" y="27"/>
                    <a:pt x="35" y="34"/>
                  </a:cubicBezTo>
                  <a:cubicBezTo>
                    <a:pt x="36" y="41"/>
                    <a:pt x="47" y="53"/>
                    <a:pt x="47" y="53"/>
                  </a:cubicBezTo>
                  <a:cubicBezTo>
                    <a:pt x="47" y="53"/>
                    <a:pt x="27" y="44"/>
                    <a:pt x="23" y="42"/>
                  </a:cubicBezTo>
                  <a:cubicBezTo>
                    <a:pt x="20" y="39"/>
                    <a:pt x="0" y="28"/>
                    <a:pt x="0" y="28"/>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0" name="Freeform 22">
              <a:extLst>
                <a:ext uri="{FF2B5EF4-FFF2-40B4-BE49-F238E27FC236}">
                  <a16:creationId xmlns:a16="http://schemas.microsoft.com/office/drawing/2014/main" id="{8DA08A3B-E32F-48C8-AF0E-AE8C15291DDE}"/>
                </a:ext>
              </a:extLst>
            </p:cNvPr>
            <p:cNvSpPr>
              <a:spLocks/>
            </p:cNvSpPr>
            <p:nvPr/>
          </p:nvSpPr>
          <p:spPr bwMode="auto">
            <a:xfrm>
              <a:off x="2063751" y="2573338"/>
              <a:ext cx="360363" cy="457200"/>
            </a:xfrm>
            <a:custGeom>
              <a:avLst/>
              <a:gdLst>
                <a:gd name="T0" fmla="*/ 66 w 71"/>
                <a:gd name="T1" fmla="*/ 50 h 90"/>
                <a:gd name="T2" fmla="*/ 25 w 71"/>
                <a:gd name="T3" fmla="*/ 88 h 90"/>
                <a:gd name="T4" fmla="*/ 2 w 71"/>
                <a:gd name="T5" fmla="*/ 38 h 90"/>
                <a:gd name="T6" fmla="*/ 40 w 71"/>
                <a:gd name="T7" fmla="*/ 3 h 90"/>
                <a:gd name="T8" fmla="*/ 66 w 71"/>
                <a:gd name="T9" fmla="*/ 50 h 90"/>
              </a:gdLst>
              <a:ahLst/>
              <a:cxnLst>
                <a:cxn ang="0">
                  <a:pos x="T0" y="T1"/>
                </a:cxn>
                <a:cxn ang="0">
                  <a:pos x="T2" y="T3"/>
                </a:cxn>
                <a:cxn ang="0">
                  <a:pos x="T4" y="T5"/>
                </a:cxn>
                <a:cxn ang="0">
                  <a:pos x="T6" y="T7"/>
                </a:cxn>
                <a:cxn ang="0">
                  <a:pos x="T8" y="T9"/>
                </a:cxn>
              </a:cxnLst>
              <a:rect l="0" t="0" r="r" b="b"/>
              <a:pathLst>
                <a:path w="71" h="90">
                  <a:moveTo>
                    <a:pt x="66" y="50"/>
                  </a:moveTo>
                  <a:cubicBezTo>
                    <a:pt x="62" y="74"/>
                    <a:pt x="38" y="90"/>
                    <a:pt x="25" y="88"/>
                  </a:cubicBezTo>
                  <a:cubicBezTo>
                    <a:pt x="13" y="86"/>
                    <a:pt x="0" y="63"/>
                    <a:pt x="2" y="38"/>
                  </a:cubicBezTo>
                  <a:cubicBezTo>
                    <a:pt x="4" y="13"/>
                    <a:pt x="22" y="0"/>
                    <a:pt x="40" y="3"/>
                  </a:cubicBezTo>
                  <a:cubicBezTo>
                    <a:pt x="59" y="6"/>
                    <a:pt x="71" y="25"/>
                    <a:pt x="66" y="5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1" name="Freeform 23">
              <a:extLst>
                <a:ext uri="{FF2B5EF4-FFF2-40B4-BE49-F238E27FC236}">
                  <a16:creationId xmlns:a16="http://schemas.microsoft.com/office/drawing/2014/main" id="{B70178EC-BCB1-4253-98AB-939BD464FDFC}"/>
                </a:ext>
              </a:extLst>
            </p:cNvPr>
            <p:cNvSpPr>
              <a:spLocks/>
            </p:cNvSpPr>
            <p:nvPr/>
          </p:nvSpPr>
          <p:spPr bwMode="auto">
            <a:xfrm>
              <a:off x="2149476" y="2517775"/>
              <a:ext cx="336550" cy="554038"/>
            </a:xfrm>
            <a:custGeom>
              <a:avLst/>
              <a:gdLst>
                <a:gd name="T0" fmla="*/ 5 w 66"/>
                <a:gd name="T1" fmla="*/ 31 h 109"/>
                <a:gd name="T2" fmla="*/ 29 w 66"/>
                <a:gd name="T3" fmla="*/ 43 h 109"/>
                <a:gd name="T4" fmla="*/ 46 w 66"/>
                <a:gd name="T5" fmla="*/ 65 h 109"/>
                <a:gd name="T6" fmla="*/ 53 w 66"/>
                <a:gd name="T7" fmla="*/ 109 h 109"/>
                <a:gd name="T8" fmla="*/ 46 w 66"/>
                <a:gd name="T9" fmla="*/ 28 h 109"/>
                <a:gd name="T10" fmla="*/ 1 w 66"/>
                <a:gd name="T11" fmla="*/ 17 h 109"/>
                <a:gd name="T12" fmla="*/ 5 w 66"/>
                <a:gd name="T13" fmla="*/ 31 h 109"/>
              </a:gdLst>
              <a:ahLst/>
              <a:cxnLst>
                <a:cxn ang="0">
                  <a:pos x="T0" y="T1"/>
                </a:cxn>
                <a:cxn ang="0">
                  <a:pos x="T2" y="T3"/>
                </a:cxn>
                <a:cxn ang="0">
                  <a:pos x="T4" y="T5"/>
                </a:cxn>
                <a:cxn ang="0">
                  <a:pos x="T6" y="T7"/>
                </a:cxn>
                <a:cxn ang="0">
                  <a:pos x="T8" y="T9"/>
                </a:cxn>
                <a:cxn ang="0">
                  <a:pos x="T10" y="T11"/>
                </a:cxn>
                <a:cxn ang="0">
                  <a:pos x="T12" y="T13"/>
                </a:cxn>
              </a:cxnLst>
              <a:rect l="0" t="0" r="r" b="b"/>
              <a:pathLst>
                <a:path w="66" h="109">
                  <a:moveTo>
                    <a:pt x="5" y="31"/>
                  </a:moveTo>
                  <a:cubicBezTo>
                    <a:pt x="7" y="38"/>
                    <a:pt x="14" y="42"/>
                    <a:pt x="29" y="43"/>
                  </a:cubicBezTo>
                  <a:cubicBezTo>
                    <a:pt x="39" y="44"/>
                    <a:pt x="46" y="59"/>
                    <a:pt x="46" y="65"/>
                  </a:cubicBezTo>
                  <a:cubicBezTo>
                    <a:pt x="46" y="67"/>
                    <a:pt x="53" y="109"/>
                    <a:pt x="53" y="109"/>
                  </a:cubicBezTo>
                  <a:cubicBezTo>
                    <a:pt x="53" y="109"/>
                    <a:pt x="66" y="56"/>
                    <a:pt x="46" y="28"/>
                  </a:cubicBezTo>
                  <a:cubicBezTo>
                    <a:pt x="26" y="0"/>
                    <a:pt x="1" y="15"/>
                    <a:pt x="1" y="17"/>
                  </a:cubicBezTo>
                  <a:cubicBezTo>
                    <a:pt x="0" y="19"/>
                    <a:pt x="3" y="27"/>
                    <a:pt x="5" y="31"/>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2" name="Freeform 24">
              <a:extLst>
                <a:ext uri="{FF2B5EF4-FFF2-40B4-BE49-F238E27FC236}">
                  <a16:creationId xmlns:a16="http://schemas.microsoft.com/office/drawing/2014/main" id="{F37B700A-FB2B-44BD-A0C2-03FB8D005419}"/>
                </a:ext>
              </a:extLst>
            </p:cNvPr>
            <p:cNvSpPr>
              <a:spLocks/>
            </p:cNvSpPr>
            <p:nvPr/>
          </p:nvSpPr>
          <p:spPr bwMode="auto">
            <a:xfrm>
              <a:off x="1997076" y="2578100"/>
              <a:ext cx="244475" cy="447675"/>
            </a:xfrm>
            <a:custGeom>
              <a:avLst/>
              <a:gdLst>
                <a:gd name="T0" fmla="*/ 41 w 48"/>
                <a:gd name="T1" fmla="*/ 13 h 88"/>
                <a:gd name="T2" fmla="*/ 32 w 48"/>
                <a:gd name="T3" fmla="*/ 25 h 88"/>
                <a:gd name="T4" fmla="*/ 18 w 48"/>
                <a:gd name="T5" fmla="*/ 88 h 88"/>
                <a:gd name="T6" fmla="*/ 31 w 48"/>
                <a:gd name="T7" fmla="*/ 5 h 88"/>
                <a:gd name="T8" fmla="*/ 41 w 48"/>
                <a:gd name="T9" fmla="*/ 13 h 88"/>
              </a:gdLst>
              <a:ahLst/>
              <a:cxnLst>
                <a:cxn ang="0">
                  <a:pos x="T0" y="T1"/>
                </a:cxn>
                <a:cxn ang="0">
                  <a:pos x="T2" y="T3"/>
                </a:cxn>
                <a:cxn ang="0">
                  <a:pos x="T4" y="T5"/>
                </a:cxn>
                <a:cxn ang="0">
                  <a:pos x="T6" y="T7"/>
                </a:cxn>
                <a:cxn ang="0">
                  <a:pos x="T8" y="T9"/>
                </a:cxn>
              </a:cxnLst>
              <a:rect l="0" t="0" r="r" b="b"/>
              <a:pathLst>
                <a:path w="48" h="88">
                  <a:moveTo>
                    <a:pt x="41" y="13"/>
                  </a:moveTo>
                  <a:cubicBezTo>
                    <a:pt x="41" y="13"/>
                    <a:pt x="41" y="24"/>
                    <a:pt x="32" y="25"/>
                  </a:cubicBezTo>
                  <a:cubicBezTo>
                    <a:pt x="15" y="29"/>
                    <a:pt x="18" y="88"/>
                    <a:pt x="18" y="88"/>
                  </a:cubicBezTo>
                  <a:cubicBezTo>
                    <a:pt x="18" y="88"/>
                    <a:pt x="0" y="14"/>
                    <a:pt x="31" y="5"/>
                  </a:cubicBezTo>
                  <a:cubicBezTo>
                    <a:pt x="48" y="0"/>
                    <a:pt x="41" y="13"/>
                    <a:pt x="41" y="13"/>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3" name="Freeform 25">
              <a:extLst>
                <a:ext uri="{FF2B5EF4-FFF2-40B4-BE49-F238E27FC236}">
                  <a16:creationId xmlns:a16="http://schemas.microsoft.com/office/drawing/2014/main" id="{9AF3B3E4-0686-44EE-B749-A1228721A5F5}"/>
                </a:ext>
              </a:extLst>
            </p:cNvPr>
            <p:cNvSpPr>
              <a:spLocks/>
            </p:cNvSpPr>
            <p:nvPr/>
          </p:nvSpPr>
          <p:spPr bwMode="auto">
            <a:xfrm>
              <a:off x="1874838" y="5507038"/>
              <a:ext cx="142875" cy="285750"/>
            </a:xfrm>
            <a:custGeom>
              <a:avLst/>
              <a:gdLst>
                <a:gd name="T0" fmla="*/ 28 w 28"/>
                <a:gd name="T1" fmla="*/ 14 h 56"/>
                <a:gd name="T2" fmla="*/ 24 w 28"/>
                <a:gd name="T3" fmla="*/ 44 h 56"/>
                <a:gd name="T4" fmla="*/ 12 w 28"/>
                <a:gd name="T5" fmla="*/ 54 h 56"/>
                <a:gd name="T6" fmla="*/ 4 w 28"/>
                <a:gd name="T7" fmla="*/ 21 h 56"/>
                <a:gd name="T8" fmla="*/ 9 w 28"/>
                <a:gd name="T9" fmla="*/ 10 h 56"/>
                <a:gd name="T10" fmla="*/ 16 w 28"/>
                <a:gd name="T11" fmla="*/ 0 h 56"/>
                <a:gd name="T12" fmla="*/ 28 w 28"/>
                <a:gd name="T13" fmla="*/ 14 h 56"/>
              </a:gdLst>
              <a:ahLst/>
              <a:cxnLst>
                <a:cxn ang="0">
                  <a:pos x="T0" y="T1"/>
                </a:cxn>
                <a:cxn ang="0">
                  <a:pos x="T2" y="T3"/>
                </a:cxn>
                <a:cxn ang="0">
                  <a:pos x="T4" y="T5"/>
                </a:cxn>
                <a:cxn ang="0">
                  <a:pos x="T6" y="T7"/>
                </a:cxn>
                <a:cxn ang="0">
                  <a:pos x="T8" y="T9"/>
                </a:cxn>
                <a:cxn ang="0">
                  <a:pos x="T10" y="T11"/>
                </a:cxn>
                <a:cxn ang="0">
                  <a:pos x="T12" y="T13"/>
                </a:cxn>
              </a:cxnLst>
              <a:rect l="0" t="0" r="r" b="b"/>
              <a:pathLst>
                <a:path w="28" h="56">
                  <a:moveTo>
                    <a:pt x="28" y="14"/>
                  </a:moveTo>
                  <a:cubicBezTo>
                    <a:pt x="28" y="14"/>
                    <a:pt x="25" y="41"/>
                    <a:pt x="24" y="44"/>
                  </a:cubicBezTo>
                  <a:cubicBezTo>
                    <a:pt x="23" y="46"/>
                    <a:pt x="16" y="56"/>
                    <a:pt x="12" y="54"/>
                  </a:cubicBezTo>
                  <a:cubicBezTo>
                    <a:pt x="1" y="50"/>
                    <a:pt x="0" y="27"/>
                    <a:pt x="4" y="21"/>
                  </a:cubicBezTo>
                  <a:cubicBezTo>
                    <a:pt x="5" y="17"/>
                    <a:pt x="7" y="13"/>
                    <a:pt x="9" y="10"/>
                  </a:cubicBezTo>
                  <a:cubicBezTo>
                    <a:pt x="13" y="3"/>
                    <a:pt x="16" y="0"/>
                    <a:pt x="16" y="0"/>
                  </a:cubicBezTo>
                  <a:cubicBezTo>
                    <a:pt x="28" y="14"/>
                    <a:pt x="28" y="14"/>
                    <a:pt x="28" y="1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4" name="Freeform 26">
              <a:extLst>
                <a:ext uri="{FF2B5EF4-FFF2-40B4-BE49-F238E27FC236}">
                  <a16:creationId xmlns:a16="http://schemas.microsoft.com/office/drawing/2014/main" id="{617DA085-0BD9-435B-B30B-6DF5923D4C86}"/>
                </a:ext>
              </a:extLst>
            </p:cNvPr>
            <p:cNvSpPr>
              <a:spLocks/>
            </p:cNvSpPr>
            <p:nvPr/>
          </p:nvSpPr>
          <p:spPr bwMode="auto">
            <a:xfrm>
              <a:off x="1920876" y="4856163"/>
              <a:ext cx="484188" cy="757238"/>
            </a:xfrm>
            <a:custGeom>
              <a:avLst/>
              <a:gdLst>
                <a:gd name="T0" fmla="*/ 84 w 95"/>
                <a:gd name="T1" fmla="*/ 15 h 149"/>
                <a:gd name="T2" fmla="*/ 80 w 95"/>
                <a:gd name="T3" fmla="*/ 59 h 149"/>
                <a:gd name="T4" fmla="*/ 15 w 95"/>
                <a:gd name="T5" fmla="*/ 146 h 149"/>
                <a:gd name="T6" fmla="*/ 6 w 95"/>
                <a:gd name="T7" fmla="*/ 127 h 149"/>
                <a:gd name="T8" fmla="*/ 17 w 95"/>
                <a:gd name="T9" fmla="*/ 98 h 149"/>
                <a:gd name="T10" fmla="*/ 42 w 95"/>
                <a:gd name="T11" fmla="*/ 36 h 149"/>
                <a:gd name="T12" fmla="*/ 84 w 95"/>
                <a:gd name="T13" fmla="*/ 15 h 149"/>
              </a:gdLst>
              <a:ahLst/>
              <a:cxnLst>
                <a:cxn ang="0">
                  <a:pos x="T0" y="T1"/>
                </a:cxn>
                <a:cxn ang="0">
                  <a:pos x="T2" y="T3"/>
                </a:cxn>
                <a:cxn ang="0">
                  <a:pos x="T4" y="T5"/>
                </a:cxn>
                <a:cxn ang="0">
                  <a:pos x="T6" y="T7"/>
                </a:cxn>
                <a:cxn ang="0">
                  <a:pos x="T8" y="T9"/>
                </a:cxn>
                <a:cxn ang="0">
                  <a:pos x="T10" y="T11"/>
                </a:cxn>
                <a:cxn ang="0">
                  <a:pos x="T12" y="T13"/>
                </a:cxn>
              </a:cxnLst>
              <a:rect l="0" t="0" r="r" b="b"/>
              <a:pathLst>
                <a:path w="95" h="149">
                  <a:moveTo>
                    <a:pt x="84" y="15"/>
                  </a:moveTo>
                  <a:cubicBezTo>
                    <a:pt x="94" y="25"/>
                    <a:pt x="95" y="33"/>
                    <a:pt x="80" y="59"/>
                  </a:cubicBezTo>
                  <a:cubicBezTo>
                    <a:pt x="65" y="84"/>
                    <a:pt x="18" y="149"/>
                    <a:pt x="15" y="146"/>
                  </a:cubicBezTo>
                  <a:cubicBezTo>
                    <a:pt x="12" y="144"/>
                    <a:pt x="0" y="135"/>
                    <a:pt x="6" y="127"/>
                  </a:cubicBezTo>
                  <a:cubicBezTo>
                    <a:pt x="10" y="122"/>
                    <a:pt x="11" y="113"/>
                    <a:pt x="17" y="98"/>
                  </a:cubicBezTo>
                  <a:cubicBezTo>
                    <a:pt x="26" y="73"/>
                    <a:pt x="39" y="41"/>
                    <a:pt x="42" y="36"/>
                  </a:cubicBezTo>
                  <a:cubicBezTo>
                    <a:pt x="47" y="27"/>
                    <a:pt x="67" y="0"/>
                    <a:pt x="84" y="1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5" name="Freeform 27">
              <a:extLst>
                <a:ext uri="{FF2B5EF4-FFF2-40B4-BE49-F238E27FC236}">
                  <a16:creationId xmlns:a16="http://schemas.microsoft.com/office/drawing/2014/main" id="{3F524BCA-F642-4B08-8D35-3DCA6E73244E}"/>
                </a:ext>
              </a:extLst>
            </p:cNvPr>
            <p:cNvSpPr>
              <a:spLocks/>
            </p:cNvSpPr>
            <p:nvPr/>
          </p:nvSpPr>
          <p:spPr bwMode="auto">
            <a:xfrm>
              <a:off x="1874838" y="4103688"/>
              <a:ext cx="530225" cy="1011238"/>
            </a:xfrm>
            <a:custGeom>
              <a:avLst/>
              <a:gdLst>
                <a:gd name="T0" fmla="*/ 3 w 104"/>
                <a:gd name="T1" fmla="*/ 30 h 199"/>
                <a:gd name="T2" fmla="*/ 17 w 104"/>
                <a:gd name="T3" fmla="*/ 89 h 199"/>
                <a:gd name="T4" fmla="*/ 67 w 104"/>
                <a:gd name="T5" fmla="*/ 178 h 199"/>
                <a:gd name="T6" fmla="*/ 102 w 104"/>
                <a:gd name="T7" fmla="*/ 172 h 199"/>
                <a:gd name="T8" fmla="*/ 71 w 104"/>
                <a:gd name="T9" fmla="*/ 50 h 199"/>
                <a:gd name="T10" fmla="*/ 47 w 104"/>
                <a:gd name="T11" fmla="*/ 7 h 199"/>
                <a:gd name="T12" fmla="*/ 3 w 104"/>
                <a:gd name="T13" fmla="*/ 30 h 199"/>
              </a:gdLst>
              <a:ahLst/>
              <a:cxnLst>
                <a:cxn ang="0">
                  <a:pos x="T0" y="T1"/>
                </a:cxn>
                <a:cxn ang="0">
                  <a:pos x="T2" y="T3"/>
                </a:cxn>
                <a:cxn ang="0">
                  <a:pos x="T4" y="T5"/>
                </a:cxn>
                <a:cxn ang="0">
                  <a:pos x="T6" y="T7"/>
                </a:cxn>
                <a:cxn ang="0">
                  <a:pos x="T8" y="T9"/>
                </a:cxn>
                <a:cxn ang="0">
                  <a:pos x="T10" y="T11"/>
                </a:cxn>
                <a:cxn ang="0">
                  <a:pos x="T12" y="T13"/>
                </a:cxn>
              </a:cxnLst>
              <a:rect l="0" t="0" r="r" b="b"/>
              <a:pathLst>
                <a:path w="104" h="199">
                  <a:moveTo>
                    <a:pt x="3" y="30"/>
                  </a:moveTo>
                  <a:cubicBezTo>
                    <a:pt x="0" y="43"/>
                    <a:pt x="7" y="63"/>
                    <a:pt x="17" y="89"/>
                  </a:cubicBezTo>
                  <a:cubicBezTo>
                    <a:pt x="32" y="124"/>
                    <a:pt x="64" y="173"/>
                    <a:pt x="67" y="178"/>
                  </a:cubicBezTo>
                  <a:cubicBezTo>
                    <a:pt x="81" y="199"/>
                    <a:pt x="104" y="191"/>
                    <a:pt x="102" y="172"/>
                  </a:cubicBezTo>
                  <a:cubicBezTo>
                    <a:pt x="102" y="166"/>
                    <a:pt x="76" y="61"/>
                    <a:pt x="71" y="50"/>
                  </a:cubicBezTo>
                  <a:cubicBezTo>
                    <a:pt x="66" y="39"/>
                    <a:pt x="59" y="18"/>
                    <a:pt x="47" y="7"/>
                  </a:cubicBezTo>
                  <a:cubicBezTo>
                    <a:pt x="38" y="0"/>
                    <a:pt x="8" y="10"/>
                    <a:pt x="3" y="30"/>
                  </a:cubicBezTo>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6" name="Freeform 28">
              <a:extLst>
                <a:ext uri="{FF2B5EF4-FFF2-40B4-BE49-F238E27FC236}">
                  <a16:creationId xmlns:a16="http://schemas.microsoft.com/office/drawing/2014/main" id="{05AD633B-6322-427D-B77C-FDF3D7317496}"/>
                </a:ext>
              </a:extLst>
            </p:cNvPr>
            <p:cNvSpPr>
              <a:spLocks/>
            </p:cNvSpPr>
            <p:nvPr/>
          </p:nvSpPr>
          <p:spPr bwMode="auto">
            <a:xfrm>
              <a:off x="1839913" y="3122613"/>
              <a:ext cx="788988" cy="1708150"/>
            </a:xfrm>
            <a:custGeom>
              <a:avLst/>
              <a:gdLst>
                <a:gd name="T0" fmla="*/ 111 w 155"/>
                <a:gd name="T1" fmla="*/ 13 h 336"/>
                <a:gd name="T2" fmla="*/ 111 w 155"/>
                <a:gd name="T3" fmla="*/ 72 h 336"/>
                <a:gd name="T4" fmla="*/ 103 w 155"/>
                <a:gd name="T5" fmla="*/ 132 h 336"/>
                <a:gd name="T6" fmla="*/ 142 w 155"/>
                <a:gd name="T7" fmla="*/ 202 h 336"/>
                <a:gd name="T8" fmla="*/ 142 w 155"/>
                <a:gd name="T9" fmla="*/ 320 h 336"/>
                <a:gd name="T10" fmla="*/ 98 w 155"/>
                <a:gd name="T11" fmla="*/ 319 h 336"/>
                <a:gd name="T12" fmla="*/ 66 w 155"/>
                <a:gd name="T13" fmla="*/ 317 h 336"/>
                <a:gd name="T14" fmla="*/ 44 w 155"/>
                <a:gd name="T15" fmla="*/ 336 h 336"/>
                <a:gd name="T16" fmla="*/ 7 w 155"/>
                <a:gd name="T17" fmla="*/ 241 h 336"/>
                <a:gd name="T18" fmla="*/ 13 w 155"/>
                <a:gd name="T19" fmla="*/ 140 h 336"/>
                <a:gd name="T20" fmla="*/ 0 w 155"/>
                <a:gd name="T21" fmla="*/ 46 h 336"/>
                <a:gd name="T22" fmla="*/ 33 w 155"/>
                <a:gd name="T23" fmla="*/ 49 h 336"/>
                <a:gd name="T24" fmla="*/ 30 w 155"/>
                <a:gd name="T25" fmla="*/ 24 h 336"/>
                <a:gd name="T26" fmla="*/ 27 w 155"/>
                <a:gd name="T27" fmla="*/ 0 h 336"/>
                <a:gd name="T28" fmla="*/ 75 w 155"/>
                <a:gd name="T29" fmla="*/ 46 h 336"/>
                <a:gd name="T30" fmla="*/ 97 w 155"/>
                <a:gd name="T31" fmla="*/ 6 h 336"/>
                <a:gd name="T32" fmla="*/ 111 w 155"/>
                <a:gd name="T33" fmla="*/ 1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336">
                  <a:moveTo>
                    <a:pt x="111" y="13"/>
                  </a:moveTo>
                  <a:cubicBezTo>
                    <a:pt x="111" y="72"/>
                    <a:pt x="111" y="72"/>
                    <a:pt x="111" y="72"/>
                  </a:cubicBezTo>
                  <a:cubicBezTo>
                    <a:pt x="111" y="72"/>
                    <a:pt x="98" y="112"/>
                    <a:pt x="103" y="132"/>
                  </a:cubicBezTo>
                  <a:cubicBezTo>
                    <a:pt x="108" y="152"/>
                    <a:pt x="130" y="174"/>
                    <a:pt x="142" y="202"/>
                  </a:cubicBezTo>
                  <a:cubicBezTo>
                    <a:pt x="155" y="229"/>
                    <a:pt x="142" y="320"/>
                    <a:pt x="142" y="320"/>
                  </a:cubicBezTo>
                  <a:cubicBezTo>
                    <a:pt x="142" y="320"/>
                    <a:pt x="109" y="330"/>
                    <a:pt x="98" y="319"/>
                  </a:cubicBezTo>
                  <a:cubicBezTo>
                    <a:pt x="88" y="308"/>
                    <a:pt x="72" y="312"/>
                    <a:pt x="66" y="317"/>
                  </a:cubicBezTo>
                  <a:cubicBezTo>
                    <a:pt x="60" y="321"/>
                    <a:pt x="44" y="336"/>
                    <a:pt x="44" y="336"/>
                  </a:cubicBezTo>
                  <a:cubicBezTo>
                    <a:pt x="44" y="336"/>
                    <a:pt x="14" y="287"/>
                    <a:pt x="7" y="241"/>
                  </a:cubicBezTo>
                  <a:cubicBezTo>
                    <a:pt x="2" y="205"/>
                    <a:pt x="16" y="159"/>
                    <a:pt x="13" y="140"/>
                  </a:cubicBezTo>
                  <a:cubicBezTo>
                    <a:pt x="11" y="121"/>
                    <a:pt x="0" y="46"/>
                    <a:pt x="0" y="46"/>
                  </a:cubicBezTo>
                  <a:cubicBezTo>
                    <a:pt x="0" y="46"/>
                    <a:pt x="15" y="48"/>
                    <a:pt x="33" y="49"/>
                  </a:cubicBezTo>
                  <a:cubicBezTo>
                    <a:pt x="35" y="49"/>
                    <a:pt x="33" y="37"/>
                    <a:pt x="30" y="24"/>
                  </a:cubicBezTo>
                  <a:cubicBezTo>
                    <a:pt x="28" y="12"/>
                    <a:pt x="25" y="0"/>
                    <a:pt x="27" y="0"/>
                  </a:cubicBezTo>
                  <a:cubicBezTo>
                    <a:pt x="40" y="0"/>
                    <a:pt x="44" y="53"/>
                    <a:pt x="75" y="46"/>
                  </a:cubicBezTo>
                  <a:cubicBezTo>
                    <a:pt x="97" y="41"/>
                    <a:pt x="97" y="6"/>
                    <a:pt x="97" y="6"/>
                  </a:cubicBezTo>
                  <a:cubicBezTo>
                    <a:pt x="111" y="13"/>
                    <a:pt x="111" y="13"/>
                    <a:pt x="111" y="13"/>
                  </a:cubicBezTo>
                </a:path>
              </a:pathLst>
            </a:custGeom>
            <a:solidFill>
              <a:srgbClr val="F7969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7" name="Freeform 29">
              <a:extLst>
                <a:ext uri="{FF2B5EF4-FFF2-40B4-BE49-F238E27FC236}">
                  <a16:creationId xmlns:a16="http://schemas.microsoft.com/office/drawing/2014/main" id="{0DDD6E55-0BD8-4FF0-A285-61F32811FE1B}"/>
                </a:ext>
              </a:extLst>
            </p:cNvPr>
            <p:cNvSpPr>
              <a:spLocks/>
            </p:cNvSpPr>
            <p:nvPr/>
          </p:nvSpPr>
          <p:spPr bwMode="auto">
            <a:xfrm>
              <a:off x="1930401" y="3498850"/>
              <a:ext cx="698500" cy="1301750"/>
            </a:xfrm>
            <a:custGeom>
              <a:avLst/>
              <a:gdLst>
                <a:gd name="T0" fmla="*/ 7 w 137"/>
                <a:gd name="T1" fmla="*/ 14 h 256"/>
                <a:gd name="T2" fmla="*/ 37 w 137"/>
                <a:gd name="T3" fmla="*/ 17 h 256"/>
                <a:gd name="T4" fmla="*/ 72 w 137"/>
                <a:gd name="T5" fmla="*/ 20 h 256"/>
                <a:gd name="T6" fmla="*/ 93 w 137"/>
                <a:gd name="T7" fmla="*/ 0 h 256"/>
                <a:gd name="T8" fmla="*/ 85 w 137"/>
                <a:gd name="T9" fmla="*/ 58 h 256"/>
                <a:gd name="T10" fmla="*/ 124 w 137"/>
                <a:gd name="T11" fmla="*/ 128 h 256"/>
                <a:gd name="T12" fmla="*/ 124 w 137"/>
                <a:gd name="T13" fmla="*/ 246 h 256"/>
                <a:gd name="T14" fmla="*/ 80 w 137"/>
                <a:gd name="T15" fmla="*/ 245 h 256"/>
                <a:gd name="T16" fmla="*/ 80 w 137"/>
                <a:gd name="T17" fmla="*/ 245 h 256"/>
                <a:gd name="T18" fmla="*/ 61 w 137"/>
                <a:gd name="T19" fmla="*/ 189 h 256"/>
                <a:gd name="T20" fmla="*/ 91 w 137"/>
                <a:gd name="T21" fmla="*/ 171 h 256"/>
                <a:gd name="T22" fmla="*/ 57 w 137"/>
                <a:gd name="T23" fmla="*/ 68 h 256"/>
                <a:gd name="T24" fmla="*/ 7 w 137"/>
                <a:gd name="T25" fmla="*/ 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256">
                  <a:moveTo>
                    <a:pt x="7" y="14"/>
                  </a:moveTo>
                  <a:cubicBezTo>
                    <a:pt x="10" y="12"/>
                    <a:pt x="23" y="14"/>
                    <a:pt x="37" y="17"/>
                  </a:cubicBezTo>
                  <a:cubicBezTo>
                    <a:pt x="50" y="19"/>
                    <a:pt x="64" y="22"/>
                    <a:pt x="72" y="20"/>
                  </a:cubicBezTo>
                  <a:cubicBezTo>
                    <a:pt x="85" y="17"/>
                    <a:pt x="91" y="5"/>
                    <a:pt x="93" y="0"/>
                  </a:cubicBezTo>
                  <a:cubicBezTo>
                    <a:pt x="90" y="8"/>
                    <a:pt x="80" y="41"/>
                    <a:pt x="85" y="58"/>
                  </a:cubicBezTo>
                  <a:cubicBezTo>
                    <a:pt x="90" y="78"/>
                    <a:pt x="112" y="100"/>
                    <a:pt x="124" y="128"/>
                  </a:cubicBezTo>
                  <a:cubicBezTo>
                    <a:pt x="137" y="155"/>
                    <a:pt x="124" y="246"/>
                    <a:pt x="124" y="246"/>
                  </a:cubicBezTo>
                  <a:cubicBezTo>
                    <a:pt x="124" y="246"/>
                    <a:pt x="91" y="256"/>
                    <a:pt x="80" y="245"/>
                  </a:cubicBezTo>
                  <a:cubicBezTo>
                    <a:pt x="80" y="245"/>
                    <a:pt x="80" y="245"/>
                    <a:pt x="80" y="245"/>
                  </a:cubicBezTo>
                  <a:cubicBezTo>
                    <a:pt x="61" y="189"/>
                    <a:pt x="61" y="189"/>
                    <a:pt x="61" y="189"/>
                  </a:cubicBezTo>
                  <a:cubicBezTo>
                    <a:pt x="61" y="189"/>
                    <a:pt x="92" y="198"/>
                    <a:pt x="91" y="171"/>
                  </a:cubicBezTo>
                  <a:cubicBezTo>
                    <a:pt x="91" y="144"/>
                    <a:pt x="64" y="84"/>
                    <a:pt x="57" y="68"/>
                  </a:cubicBezTo>
                  <a:cubicBezTo>
                    <a:pt x="49" y="52"/>
                    <a:pt x="0" y="18"/>
                    <a:pt x="7" y="14"/>
                  </a:cubicBezTo>
                </a:path>
              </a:pathLst>
            </a:custGeom>
            <a:solidFill>
              <a:srgbClr val="F576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8" name="Freeform 30">
              <a:extLst>
                <a:ext uri="{FF2B5EF4-FFF2-40B4-BE49-F238E27FC236}">
                  <a16:creationId xmlns:a16="http://schemas.microsoft.com/office/drawing/2014/main" id="{4A0880C9-11C7-415B-BA62-286D038C306A}"/>
                </a:ext>
              </a:extLst>
            </p:cNvPr>
            <p:cNvSpPr>
              <a:spLocks/>
            </p:cNvSpPr>
            <p:nvPr/>
          </p:nvSpPr>
          <p:spPr bwMode="auto">
            <a:xfrm>
              <a:off x="1789113" y="3097213"/>
              <a:ext cx="288925" cy="1423988"/>
            </a:xfrm>
            <a:custGeom>
              <a:avLst/>
              <a:gdLst>
                <a:gd name="T0" fmla="*/ 43 w 57"/>
                <a:gd name="T1" fmla="*/ 1 h 280"/>
                <a:gd name="T2" fmla="*/ 54 w 57"/>
                <a:gd name="T3" fmla="*/ 40 h 280"/>
                <a:gd name="T4" fmla="*/ 24 w 57"/>
                <a:gd name="T5" fmla="*/ 212 h 280"/>
                <a:gd name="T6" fmla="*/ 21 w 57"/>
                <a:gd name="T7" fmla="*/ 280 h 280"/>
                <a:gd name="T8" fmla="*/ 5 w 57"/>
                <a:gd name="T9" fmla="*/ 264 h 280"/>
                <a:gd name="T10" fmla="*/ 15 w 57"/>
                <a:gd name="T11" fmla="*/ 157 h 280"/>
                <a:gd name="T12" fmla="*/ 3 w 57"/>
                <a:gd name="T13" fmla="*/ 13 h 280"/>
                <a:gd name="T14" fmla="*/ 43 w 57"/>
                <a:gd name="T15" fmla="*/ 1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280">
                  <a:moveTo>
                    <a:pt x="43" y="1"/>
                  </a:moveTo>
                  <a:cubicBezTo>
                    <a:pt x="43" y="1"/>
                    <a:pt x="51" y="24"/>
                    <a:pt x="54" y="40"/>
                  </a:cubicBezTo>
                  <a:cubicBezTo>
                    <a:pt x="57" y="56"/>
                    <a:pt x="28" y="185"/>
                    <a:pt x="24" y="212"/>
                  </a:cubicBezTo>
                  <a:cubicBezTo>
                    <a:pt x="19" y="238"/>
                    <a:pt x="21" y="280"/>
                    <a:pt x="21" y="280"/>
                  </a:cubicBezTo>
                  <a:cubicBezTo>
                    <a:pt x="5" y="264"/>
                    <a:pt x="5" y="264"/>
                    <a:pt x="5" y="264"/>
                  </a:cubicBezTo>
                  <a:cubicBezTo>
                    <a:pt x="5" y="264"/>
                    <a:pt x="16" y="195"/>
                    <a:pt x="15" y="157"/>
                  </a:cubicBezTo>
                  <a:cubicBezTo>
                    <a:pt x="15" y="118"/>
                    <a:pt x="0" y="25"/>
                    <a:pt x="3" y="13"/>
                  </a:cubicBezTo>
                  <a:cubicBezTo>
                    <a:pt x="6" y="0"/>
                    <a:pt x="43" y="1"/>
                    <a:pt x="43" y="1"/>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59" name="Freeform 31">
              <a:extLst>
                <a:ext uri="{FF2B5EF4-FFF2-40B4-BE49-F238E27FC236}">
                  <a16:creationId xmlns:a16="http://schemas.microsoft.com/office/drawing/2014/main" id="{E58F009C-D428-4410-B3F3-E22ED3B59E4A}"/>
                </a:ext>
              </a:extLst>
            </p:cNvPr>
            <p:cNvSpPr>
              <a:spLocks/>
            </p:cNvSpPr>
            <p:nvPr/>
          </p:nvSpPr>
          <p:spPr bwMode="auto">
            <a:xfrm>
              <a:off x="2352676" y="3162300"/>
              <a:ext cx="163513" cy="768350"/>
            </a:xfrm>
            <a:custGeom>
              <a:avLst/>
              <a:gdLst>
                <a:gd name="T0" fmla="*/ 0 w 32"/>
                <a:gd name="T1" fmla="*/ 0 h 151"/>
                <a:gd name="T2" fmla="*/ 7 w 32"/>
                <a:gd name="T3" fmla="*/ 75 h 151"/>
                <a:gd name="T4" fmla="*/ 16 w 32"/>
                <a:gd name="T5" fmla="*/ 151 h 151"/>
                <a:gd name="T6" fmla="*/ 30 w 32"/>
                <a:gd name="T7" fmla="*/ 21 h 151"/>
                <a:gd name="T8" fmla="*/ 0 w 32"/>
                <a:gd name="T9" fmla="*/ 0 h 151"/>
              </a:gdLst>
              <a:ahLst/>
              <a:cxnLst>
                <a:cxn ang="0">
                  <a:pos x="T0" y="T1"/>
                </a:cxn>
                <a:cxn ang="0">
                  <a:pos x="T2" y="T3"/>
                </a:cxn>
                <a:cxn ang="0">
                  <a:pos x="T4" y="T5"/>
                </a:cxn>
                <a:cxn ang="0">
                  <a:pos x="T6" y="T7"/>
                </a:cxn>
                <a:cxn ang="0">
                  <a:pos x="T8" y="T9"/>
                </a:cxn>
              </a:cxnLst>
              <a:rect l="0" t="0" r="r" b="b"/>
              <a:pathLst>
                <a:path w="32" h="151">
                  <a:moveTo>
                    <a:pt x="0" y="0"/>
                  </a:moveTo>
                  <a:cubicBezTo>
                    <a:pt x="0" y="0"/>
                    <a:pt x="8" y="59"/>
                    <a:pt x="7" y="75"/>
                  </a:cubicBezTo>
                  <a:cubicBezTo>
                    <a:pt x="6" y="90"/>
                    <a:pt x="16" y="151"/>
                    <a:pt x="16" y="151"/>
                  </a:cubicBezTo>
                  <a:cubicBezTo>
                    <a:pt x="16" y="151"/>
                    <a:pt x="32" y="29"/>
                    <a:pt x="30" y="21"/>
                  </a:cubicBezTo>
                  <a:cubicBezTo>
                    <a:pt x="28" y="10"/>
                    <a:pt x="0" y="0"/>
                    <a:pt x="0" y="0"/>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0" name="Freeform 32">
              <a:extLst>
                <a:ext uri="{FF2B5EF4-FFF2-40B4-BE49-F238E27FC236}">
                  <a16:creationId xmlns:a16="http://schemas.microsoft.com/office/drawing/2014/main" id="{76B729CF-A2E9-4C7B-8437-152E0B0C5F0D}"/>
                </a:ext>
              </a:extLst>
            </p:cNvPr>
            <p:cNvSpPr>
              <a:spLocks/>
            </p:cNvSpPr>
            <p:nvPr/>
          </p:nvSpPr>
          <p:spPr bwMode="auto">
            <a:xfrm>
              <a:off x="1655763" y="3122613"/>
              <a:ext cx="295275" cy="690563"/>
            </a:xfrm>
            <a:custGeom>
              <a:avLst/>
              <a:gdLst>
                <a:gd name="T0" fmla="*/ 39 w 58"/>
                <a:gd name="T1" fmla="*/ 1 h 136"/>
                <a:gd name="T2" fmla="*/ 16 w 58"/>
                <a:gd name="T3" fmla="*/ 59 h 136"/>
                <a:gd name="T4" fmla="*/ 17 w 58"/>
                <a:gd name="T5" fmla="*/ 132 h 136"/>
                <a:gd name="T6" fmla="*/ 46 w 58"/>
                <a:gd name="T7" fmla="*/ 69 h 136"/>
                <a:gd name="T8" fmla="*/ 39 w 58"/>
                <a:gd name="T9" fmla="*/ 1 h 136"/>
              </a:gdLst>
              <a:ahLst/>
              <a:cxnLst>
                <a:cxn ang="0">
                  <a:pos x="T0" y="T1"/>
                </a:cxn>
                <a:cxn ang="0">
                  <a:pos x="T2" y="T3"/>
                </a:cxn>
                <a:cxn ang="0">
                  <a:pos x="T4" y="T5"/>
                </a:cxn>
                <a:cxn ang="0">
                  <a:pos x="T6" y="T7"/>
                </a:cxn>
                <a:cxn ang="0">
                  <a:pos x="T8" y="T9"/>
                </a:cxn>
              </a:cxnLst>
              <a:rect l="0" t="0" r="r" b="b"/>
              <a:pathLst>
                <a:path w="58" h="136">
                  <a:moveTo>
                    <a:pt x="39" y="1"/>
                  </a:moveTo>
                  <a:cubicBezTo>
                    <a:pt x="30" y="0"/>
                    <a:pt x="19" y="28"/>
                    <a:pt x="16" y="59"/>
                  </a:cubicBezTo>
                  <a:cubicBezTo>
                    <a:pt x="10" y="112"/>
                    <a:pt x="0" y="129"/>
                    <a:pt x="17" y="132"/>
                  </a:cubicBezTo>
                  <a:cubicBezTo>
                    <a:pt x="31" y="136"/>
                    <a:pt x="35" y="114"/>
                    <a:pt x="46" y="69"/>
                  </a:cubicBezTo>
                  <a:cubicBezTo>
                    <a:pt x="54" y="34"/>
                    <a:pt x="58" y="4"/>
                    <a:pt x="39"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1" name="Freeform 33">
              <a:extLst>
                <a:ext uri="{FF2B5EF4-FFF2-40B4-BE49-F238E27FC236}">
                  <a16:creationId xmlns:a16="http://schemas.microsoft.com/office/drawing/2014/main" id="{9A42FC43-4E43-441F-A350-C7BA75B204FA}"/>
                </a:ext>
              </a:extLst>
            </p:cNvPr>
            <p:cNvSpPr>
              <a:spLocks/>
            </p:cNvSpPr>
            <p:nvPr/>
          </p:nvSpPr>
          <p:spPr bwMode="auto">
            <a:xfrm>
              <a:off x="1655763" y="3671888"/>
              <a:ext cx="523875" cy="482600"/>
            </a:xfrm>
            <a:custGeom>
              <a:avLst/>
              <a:gdLst>
                <a:gd name="T0" fmla="*/ 14 w 103"/>
                <a:gd name="T1" fmla="*/ 5 h 95"/>
                <a:gd name="T2" fmla="*/ 55 w 103"/>
                <a:gd name="T3" fmla="*/ 27 h 95"/>
                <a:gd name="T4" fmla="*/ 97 w 103"/>
                <a:gd name="T5" fmla="*/ 93 h 95"/>
                <a:gd name="T6" fmla="*/ 85 w 103"/>
                <a:gd name="T7" fmla="*/ 88 h 95"/>
                <a:gd name="T8" fmla="*/ 38 w 103"/>
                <a:gd name="T9" fmla="*/ 51 h 95"/>
                <a:gd name="T10" fmla="*/ 14 w 103"/>
                <a:gd name="T11" fmla="*/ 5 h 95"/>
              </a:gdLst>
              <a:ahLst/>
              <a:cxnLst>
                <a:cxn ang="0">
                  <a:pos x="T0" y="T1"/>
                </a:cxn>
                <a:cxn ang="0">
                  <a:pos x="T2" y="T3"/>
                </a:cxn>
                <a:cxn ang="0">
                  <a:pos x="T4" y="T5"/>
                </a:cxn>
                <a:cxn ang="0">
                  <a:pos x="T6" y="T7"/>
                </a:cxn>
                <a:cxn ang="0">
                  <a:pos x="T8" y="T9"/>
                </a:cxn>
                <a:cxn ang="0">
                  <a:pos x="T10" y="T11"/>
                </a:cxn>
              </a:cxnLst>
              <a:rect l="0" t="0" r="r" b="b"/>
              <a:pathLst>
                <a:path w="103" h="95">
                  <a:moveTo>
                    <a:pt x="14" y="5"/>
                  </a:moveTo>
                  <a:cubicBezTo>
                    <a:pt x="21" y="0"/>
                    <a:pt x="38" y="6"/>
                    <a:pt x="55" y="27"/>
                  </a:cubicBezTo>
                  <a:cubicBezTo>
                    <a:pt x="74" y="52"/>
                    <a:pt x="103" y="88"/>
                    <a:pt x="97" y="93"/>
                  </a:cubicBezTo>
                  <a:cubicBezTo>
                    <a:pt x="94" y="95"/>
                    <a:pt x="89" y="93"/>
                    <a:pt x="85" y="88"/>
                  </a:cubicBezTo>
                  <a:cubicBezTo>
                    <a:pt x="75" y="77"/>
                    <a:pt x="54" y="64"/>
                    <a:pt x="38" y="51"/>
                  </a:cubicBezTo>
                  <a:cubicBezTo>
                    <a:pt x="13" y="31"/>
                    <a:pt x="0" y="14"/>
                    <a:pt x="14" y="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2" name="Freeform 34">
              <a:extLst>
                <a:ext uri="{FF2B5EF4-FFF2-40B4-BE49-F238E27FC236}">
                  <a16:creationId xmlns:a16="http://schemas.microsoft.com/office/drawing/2014/main" id="{939A82F5-A072-411D-8385-787F5E8A2977}"/>
                </a:ext>
              </a:extLst>
            </p:cNvPr>
            <p:cNvSpPr>
              <a:spLocks/>
            </p:cNvSpPr>
            <p:nvPr/>
          </p:nvSpPr>
          <p:spPr bwMode="auto">
            <a:xfrm>
              <a:off x="2058988" y="4022725"/>
              <a:ext cx="242888" cy="131763"/>
            </a:xfrm>
            <a:custGeom>
              <a:avLst/>
              <a:gdLst>
                <a:gd name="T0" fmla="*/ 48 w 48"/>
                <a:gd name="T1" fmla="*/ 12 h 26"/>
                <a:gd name="T2" fmla="*/ 3 w 48"/>
                <a:gd name="T3" fmla="*/ 13 h 26"/>
                <a:gd name="T4" fmla="*/ 14 w 48"/>
                <a:gd name="T5" fmla="*/ 25 h 26"/>
                <a:gd name="T6" fmla="*/ 23 w 48"/>
                <a:gd name="T7" fmla="*/ 24 h 26"/>
                <a:gd name="T8" fmla="*/ 48 w 48"/>
                <a:gd name="T9" fmla="*/ 12 h 26"/>
              </a:gdLst>
              <a:ahLst/>
              <a:cxnLst>
                <a:cxn ang="0">
                  <a:pos x="T0" y="T1"/>
                </a:cxn>
                <a:cxn ang="0">
                  <a:pos x="T2" y="T3"/>
                </a:cxn>
                <a:cxn ang="0">
                  <a:pos x="T4" y="T5"/>
                </a:cxn>
                <a:cxn ang="0">
                  <a:pos x="T6" y="T7"/>
                </a:cxn>
                <a:cxn ang="0">
                  <a:pos x="T8" y="T9"/>
                </a:cxn>
              </a:cxnLst>
              <a:rect l="0" t="0" r="r" b="b"/>
              <a:pathLst>
                <a:path w="48" h="26">
                  <a:moveTo>
                    <a:pt x="48" y="12"/>
                  </a:moveTo>
                  <a:cubicBezTo>
                    <a:pt x="48" y="10"/>
                    <a:pt x="19" y="0"/>
                    <a:pt x="3" y="13"/>
                  </a:cubicBezTo>
                  <a:cubicBezTo>
                    <a:pt x="0" y="16"/>
                    <a:pt x="9" y="24"/>
                    <a:pt x="14" y="25"/>
                  </a:cubicBezTo>
                  <a:cubicBezTo>
                    <a:pt x="16" y="26"/>
                    <a:pt x="20" y="26"/>
                    <a:pt x="23" y="24"/>
                  </a:cubicBezTo>
                  <a:cubicBezTo>
                    <a:pt x="36" y="12"/>
                    <a:pt x="47" y="18"/>
                    <a:pt x="48" y="1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3" name="Freeform 35">
              <a:extLst>
                <a:ext uri="{FF2B5EF4-FFF2-40B4-BE49-F238E27FC236}">
                  <a16:creationId xmlns:a16="http://schemas.microsoft.com/office/drawing/2014/main" id="{51F808EC-8C1B-48B0-AA10-0E310BB9FD69}"/>
                </a:ext>
              </a:extLst>
            </p:cNvPr>
            <p:cNvSpPr>
              <a:spLocks/>
            </p:cNvSpPr>
            <p:nvPr/>
          </p:nvSpPr>
          <p:spPr bwMode="auto">
            <a:xfrm>
              <a:off x="2135188" y="4068763"/>
              <a:ext cx="228600" cy="101600"/>
            </a:xfrm>
            <a:custGeom>
              <a:avLst/>
              <a:gdLst>
                <a:gd name="T0" fmla="*/ 0 w 45"/>
                <a:gd name="T1" fmla="*/ 4 h 20"/>
                <a:gd name="T2" fmla="*/ 13 w 45"/>
                <a:gd name="T3" fmla="*/ 1 h 20"/>
                <a:gd name="T4" fmla="*/ 15 w 45"/>
                <a:gd name="T5" fmla="*/ 1 h 20"/>
                <a:gd name="T6" fmla="*/ 18 w 45"/>
                <a:gd name="T7" fmla="*/ 1 h 20"/>
                <a:gd name="T8" fmla="*/ 20 w 45"/>
                <a:gd name="T9" fmla="*/ 0 h 20"/>
                <a:gd name="T10" fmla="*/ 22 w 45"/>
                <a:gd name="T11" fmla="*/ 1 h 20"/>
                <a:gd name="T12" fmla="*/ 24 w 45"/>
                <a:gd name="T13" fmla="*/ 0 h 20"/>
                <a:gd name="T14" fmla="*/ 27 w 45"/>
                <a:gd name="T15" fmla="*/ 1 h 20"/>
                <a:gd name="T16" fmla="*/ 31 w 45"/>
                <a:gd name="T17" fmla="*/ 1 h 20"/>
                <a:gd name="T18" fmla="*/ 39 w 45"/>
                <a:gd name="T19" fmla="*/ 9 h 20"/>
                <a:gd name="T20" fmla="*/ 44 w 45"/>
                <a:gd name="T21" fmla="*/ 18 h 20"/>
                <a:gd name="T22" fmla="*/ 37 w 45"/>
                <a:gd name="T23" fmla="*/ 16 h 20"/>
                <a:gd name="T24" fmla="*/ 31 w 45"/>
                <a:gd name="T25" fmla="*/ 10 h 20"/>
                <a:gd name="T26" fmla="*/ 33 w 45"/>
                <a:gd name="T27" fmla="*/ 19 h 20"/>
                <a:gd name="T28" fmla="*/ 30 w 45"/>
                <a:gd name="T29" fmla="*/ 20 h 20"/>
                <a:gd name="T30" fmla="*/ 27 w 45"/>
                <a:gd name="T31" fmla="*/ 17 h 20"/>
                <a:gd name="T32" fmla="*/ 25 w 45"/>
                <a:gd name="T33" fmla="*/ 19 h 20"/>
                <a:gd name="T34" fmla="*/ 21 w 45"/>
                <a:gd name="T35" fmla="*/ 15 h 20"/>
                <a:gd name="T36" fmla="*/ 19 w 45"/>
                <a:gd name="T37" fmla="*/ 18 h 20"/>
                <a:gd name="T38" fmla="*/ 11 w 45"/>
                <a:gd name="T39" fmla="*/ 10 h 20"/>
                <a:gd name="T40" fmla="*/ 0 w 45"/>
                <a:gd name="T4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0">
                  <a:moveTo>
                    <a:pt x="0" y="4"/>
                  </a:moveTo>
                  <a:cubicBezTo>
                    <a:pt x="0" y="4"/>
                    <a:pt x="5" y="2"/>
                    <a:pt x="13" y="1"/>
                  </a:cubicBezTo>
                  <a:cubicBezTo>
                    <a:pt x="15" y="1"/>
                    <a:pt x="15" y="1"/>
                    <a:pt x="15" y="1"/>
                  </a:cubicBezTo>
                  <a:cubicBezTo>
                    <a:pt x="18" y="1"/>
                    <a:pt x="18" y="1"/>
                    <a:pt x="18" y="1"/>
                  </a:cubicBezTo>
                  <a:cubicBezTo>
                    <a:pt x="20" y="0"/>
                    <a:pt x="20" y="0"/>
                    <a:pt x="20" y="0"/>
                  </a:cubicBezTo>
                  <a:cubicBezTo>
                    <a:pt x="22" y="1"/>
                    <a:pt x="22" y="1"/>
                    <a:pt x="22" y="1"/>
                  </a:cubicBezTo>
                  <a:cubicBezTo>
                    <a:pt x="24" y="0"/>
                    <a:pt x="24" y="0"/>
                    <a:pt x="24" y="0"/>
                  </a:cubicBezTo>
                  <a:cubicBezTo>
                    <a:pt x="27" y="0"/>
                    <a:pt x="27" y="1"/>
                    <a:pt x="27" y="1"/>
                  </a:cubicBezTo>
                  <a:cubicBezTo>
                    <a:pt x="30" y="1"/>
                    <a:pt x="30" y="1"/>
                    <a:pt x="31" y="1"/>
                  </a:cubicBezTo>
                  <a:cubicBezTo>
                    <a:pt x="33" y="2"/>
                    <a:pt x="39" y="8"/>
                    <a:pt x="39" y="9"/>
                  </a:cubicBezTo>
                  <a:cubicBezTo>
                    <a:pt x="40" y="11"/>
                    <a:pt x="45" y="17"/>
                    <a:pt x="44" y="18"/>
                  </a:cubicBezTo>
                  <a:cubicBezTo>
                    <a:pt x="44" y="18"/>
                    <a:pt x="41" y="19"/>
                    <a:pt x="37" y="16"/>
                  </a:cubicBezTo>
                  <a:cubicBezTo>
                    <a:pt x="34" y="13"/>
                    <a:pt x="30" y="9"/>
                    <a:pt x="31" y="10"/>
                  </a:cubicBezTo>
                  <a:cubicBezTo>
                    <a:pt x="31" y="11"/>
                    <a:pt x="33" y="16"/>
                    <a:pt x="33" y="19"/>
                  </a:cubicBezTo>
                  <a:cubicBezTo>
                    <a:pt x="33" y="20"/>
                    <a:pt x="31" y="20"/>
                    <a:pt x="30" y="20"/>
                  </a:cubicBezTo>
                  <a:cubicBezTo>
                    <a:pt x="27" y="17"/>
                    <a:pt x="27" y="17"/>
                    <a:pt x="27" y="17"/>
                  </a:cubicBezTo>
                  <a:cubicBezTo>
                    <a:pt x="25" y="19"/>
                    <a:pt x="25" y="19"/>
                    <a:pt x="25" y="19"/>
                  </a:cubicBezTo>
                  <a:cubicBezTo>
                    <a:pt x="22" y="19"/>
                    <a:pt x="21" y="16"/>
                    <a:pt x="21" y="15"/>
                  </a:cubicBezTo>
                  <a:cubicBezTo>
                    <a:pt x="20" y="15"/>
                    <a:pt x="20" y="18"/>
                    <a:pt x="19" y="18"/>
                  </a:cubicBezTo>
                  <a:cubicBezTo>
                    <a:pt x="15" y="17"/>
                    <a:pt x="14" y="9"/>
                    <a:pt x="11" y="10"/>
                  </a:cubicBezTo>
                  <a:cubicBezTo>
                    <a:pt x="9" y="10"/>
                    <a:pt x="1" y="9"/>
                    <a:pt x="0"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4" name="Freeform 36">
              <a:extLst>
                <a:ext uri="{FF2B5EF4-FFF2-40B4-BE49-F238E27FC236}">
                  <a16:creationId xmlns:a16="http://schemas.microsoft.com/office/drawing/2014/main" id="{3B04EF69-E468-4712-ADC0-E17443A520C2}"/>
                </a:ext>
              </a:extLst>
            </p:cNvPr>
            <p:cNvSpPr>
              <a:spLocks/>
            </p:cNvSpPr>
            <p:nvPr/>
          </p:nvSpPr>
          <p:spPr bwMode="auto">
            <a:xfrm>
              <a:off x="3295651" y="2536825"/>
              <a:ext cx="228600" cy="458788"/>
            </a:xfrm>
            <a:custGeom>
              <a:avLst/>
              <a:gdLst>
                <a:gd name="T0" fmla="*/ 8 w 45"/>
                <a:gd name="T1" fmla="*/ 17 h 90"/>
                <a:gd name="T2" fmla="*/ 32 w 45"/>
                <a:gd name="T3" fmla="*/ 10 h 90"/>
                <a:gd name="T4" fmla="*/ 38 w 45"/>
                <a:gd name="T5" fmla="*/ 48 h 90"/>
                <a:gd name="T6" fmla="*/ 23 w 45"/>
                <a:gd name="T7" fmla="*/ 84 h 90"/>
                <a:gd name="T8" fmla="*/ 18 w 45"/>
                <a:gd name="T9" fmla="*/ 89 h 90"/>
                <a:gd name="T10" fmla="*/ 5 w 45"/>
                <a:gd name="T11" fmla="*/ 68 h 90"/>
                <a:gd name="T12" fmla="*/ 6 w 45"/>
                <a:gd name="T13" fmla="*/ 42 h 90"/>
                <a:gd name="T14" fmla="*/ 8 w 45"/>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90">
                  <a:moveTo>
                    <a:pt x="8" y="17"/>
                  </a:moveTo>
                  <a:cubicBezTo>
                    <a:pt x="8" y="17"/>
                    <a:pt x="19" y="0"/>
                    <a:pt x="32" y="10"/>
                  </a:cubicBezTo>
                  <a:cubicBezTo>
                    <a:pt x="45" y="20"/>
                    <a:pt x="44" y="41"/>
                    <a:pt x="38" y="48"/>
                  </a:cubicBezTo>
                  <a:cubicBezTo>
                    <a:pt x="31" y="55"/>
                    <a:pt x="21" y="84"/>
                    <a:pt x="23" y="84"/>
                  </a:cubicBezTo>
                  <a:cubicBezTo>
                    <a:pt x="25" y="85"/>
                    <a:pt x="22" y="90"/>
                    <a:pt x="18" y="89"/>
                  </a:cubicBezTo>
                  <a:cubicBezTo>
                    <a:pt x="13" y="88"/>
                    <a:pt x="0" y="82"/>
                    <a:pt x="5" y="68"/>
                  </a:cubicBezTo>
                  <a:cubicBezTo>
                    <a:pt x="9" y="53"/>
                    <a:pt x="6" y="42"/>
                    <a:pt x="6" y="42"/>
                  </a:cubicBezTo>
                  <a:cubicBezTo>
                    <a:pt x="8" y="17"/>
                    <a:pt x="8" y="17"/>
                    <a:pt x="8" y="17"/>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5" name="Freeform 37">
              <a:extLst>
                <a:ext uri="{FF2B5EF4-FFF2-40B4-BE49-F238E27FC236}">
                  <a16:creationId xmlns:a16="http://schemas.microsoft.com/office/drawing/2014/main" id="{ECA113D6-D98D-4288-A14F-900673E75C90}"/>
                </a:ext>
              </a:extLst>
            </p:cNvPr>
            <p:cNvSpPr>
              <a:spLocks/>
            </p:cNvSpPr>
            <p:nvPr/>
          </p:nvSpPr>
          <p:spPr bwMode="auto">
            <a:xfrm>
              <a:off x="2994026" y="5715000"/>
              <a:ext cx="315913" cy="320675"/>
            </a:xfrm>
            <a:custGeom>
              <a:avLst/>
              <a:gdLst>
                <a:gd name="T0" fmla="*/ 54 w 62"/>
                <a:gd name="T1" fmla="*/ 1 h 63"/>
                <a:gd name="T2" fmla="*/ 60 w 62"/>
                <a:gd name="T3" fmla="*/ 16 h 63"/>
                <a:gd name="T4" fmla="*/ 60 w 62"/>
                <a:gd name="T5" fmla="*/ 29 h 63"/>
                <a:gd name="T6" fmla="*/ 42 w 62"/>
                <a:gd name="T7" fmla="*/ 38 h 63"/>
                <a:gd name="T8" fmla="*/ 20 w 62"/>
                <a:gd name="T9" fmla="*/ 61 h 63"/>
                <a:gd name="T10" fmla="*/ 1 w 62"/>
                <a:gd name="T11" fmla="*/ 60 h 63"/>
                <a:gd name="T12" fmla="*/ 13 w 62"/>
                <a:gd name="T13" fmla="*/ 46 h 63"/>
                <a:gd name="T14" fmla="*/ 33 w 62"/>
                <a:gd name="T15" fmla="*/ 8 h 63"/>
                <a:gd name="T16" fmla="*/ 54 w 62"/>
                <a:gd name="T1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3">
                  <a:moveTo>
                    <a:pt x="54" y="1"/>
                  </a:moveTo>
                  <a:cubicBezTo>
                    <a:pt x="55" y="8"/>
                    <a:pt x="58" y="13"/>
                    <a:pt x="60" y="16"/>
                  </a:cubicBezTo>
                  <a:cubicBezTo>
                    <a:pt x="62" y="20"/>
                    <a:pt x="62" y="27"/>
                    <a:pt x="60" y="29"/>
                  </a:cubicBezTo>
                  <a:cubicBezTo>
                    <a:pt x="55" y="35"/>
                    <a:pt x="48" y="34"/>
                    <a:pt x="42" y="38"/>
                  </a:cubicBezTo>
                  <a:cubicBezTo>
                    <a:pt x="35" y="43"/>
                    <a:pt x="26" y="59"/>
                    <a:pt x="20" y="61"/>
                  </a:cubicBezTo>
                  <a:cubicBezTo>
                    <a:pt x="15" y="63"/>
                    <a:pt x="2" y="63"/>
                    <a:pt x="1" y="60"/>
                  </a:cubicBezTo>
                  <a:cubicBezTo>
                    <a:pt x="0" y="57"/>
                    <a:pt x="13" y="46"/>
                    <a:pt x="13" y="46"/>
                  </a:cubicBezTo>
                  <a:cubicBezTo>
                    <a:pt x="32" y="20"/>
                    <a:pt x="33" y="8"/>
                    <a:pt x="33" y="8"/>
                  </a:cubicBezTo>
                  <a:cubicBezTo>
                    <a:pt x="33" y="8"/>
                    <a:pt x="54" y="0"/>
                    <a:pt x="54" y="1"/>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6" name="Freeform 38">
              <a:extLst>
                <a:ext uri="{FF2B5EF4-FFF2-40B4-BE49-F238E27FC236}">
                  <a16:creationId xmlns:a16="http://schemas.microsoft.com/office/drawing/2014/main" id="{0D610633-653D-4E6D-B2A4-06E6A2C5F013}"/>
                </a:ext>
              </a:extLst>
            </p:cNvPr>
            <p:cNvSpPr>
              <a:spLocks/>
            </p:cNvSpPr>
            <p:nvPr/>
          </p:nvSpPr>
          <p:spPr bwMode="auto">
            <a:xfrm>
              <a:off x="2974976" y="5767388"/>
              <a:ext cx="339725" cy="284163"/>
            </a:xfrm>
            <a:custGeom>
              <a:avLst/>
              <a:gdLst>
                <a:gd name="T0" fmla="*/ 17 w 67"/>
                <a:gd name="T1" fmla="*/ 36 h 56"/>
                <a:gd name="T2" fmla="*/ 14 w 67"/>
                <a:gd name="T3" fmla="*/ 41 h 56"/>
                <a:gd name="T4" fmla="*/ 22 w 67"/>
                <a:gd name="T5" fmla="*/ 41 h 56"/>
                <a:gd name="T6" fmla="*/ 57 w 67"/>
                <a:gd name="T7" fmla="*/ 11 h 56"/>
                <a:gd name="T8" fmla="*/ 61 w 67"/>
                <a:gd name="T9" fmla="*/ 0 h 56"/>
                <a:gd name="T10" fmla="*/ 66 w 67"/>
                <a:gd name="T11" fmla="*/ 14 h 56"/>
                <a:gd name="T12" fmla="*/ 64 w 67"/>
                <a:gd name="T13" fmla="*/ 19 h 56"/>
                <a:gd name="T14" fmla="*/ 48 w 67"/>
                <a:gd name="T15" fmla="*/ 31 h 56"/>
                <a:gd name="T16" fmla="*/ 27 w 67"/>
                <a:gd name="T17" fmla="*/ 53 h 56"/>
                <a:gd name="T18" fmla="*/ 1 w 67"/>
                <a:gd name="T19" fmla="*/ 53 h 56"/>
                <a:gd name="T20" fmla="*/ 17 w 67"/>
                <a:gd name="T2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56">
                  <a:moveTo>
                    <a:pt x="17" y="36"/>
                  </a:moveTo>
                  <a:cubicBezTo>
                    <a:pt x="17" y="36"/>
                    <a:pt x="13" y="40"/>
                    <a:pt x="14" y="41"/>
                  </a:cubicBezTo>
                  <a:cubicBezTo>
                    <a:pt x="15" y="42"/>
                    <a:pt x="21" y="41"/>
                    <a:pt x="22" y="41"/>
                  </a:cubicBezTo>
                  <a:cubicBezTo>
                    <a:pt x="36" y="33"/>
                    <a:pt x="53" y="16"/>
                    <a:pt x="57" y="11"/>
                  </a:cubicBezTo>
                  <a:cubicBezTo>
                    <a:pt x="60" y="6"/>
                    <a:pt x="61" y="0"/>
                    <a:pt x="61" y="0"/>
                  </a:cubicBezTo>
                  <a:cubicBezTo>
                    <a:pt x="62" y="0"/>
                    <a:pt x="67" y="8"/>
                    <a:pt x="66" y="14"/>
                  </a:cubicBezTo>
                  <a:cubicBezTo>
                    <a:pt x="66" y="15"/>
                    <a:pt x="65" y="19"/>
                    <a:pt x="64" y="19"/>
                  </a:cubicBezTo>
                  <a:cubicBezTo>
                    <a:pt x="61" y="23"/>
                    <a:pt x="51" y="29"/>
                    <a:pt x="48" y="31"/>
                  </a:cubicBezTo>
                  <a:cubicBezTo>
                    <a:pt x="42" y="35"/>
                    <a:pt x="33" y="51"/>
                    <a:pt x="27" y="53"/>
                  </a:cubicBezTo>
                  <a:cubicBezTo>
                    <a:pt x="22" y="55"/>
                    <a:pt x="2" y="56"/>
                    <a:pt x="1" y="53"/>
                  </a:cubicBezTo>
                  <a:cubicBezTo>
                    <a:pt x="0" y="51"/>
                    <a:pt x="11" y="41"/>
                    <a:pt x="17" y="36"/>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7" name="Freeform 39">
              <a:extLst>
                <a:ext uri="{FF2B5EF4-FFF2-40B4-BE49-F238E27FC236}">
                  <a16:creationId xmlns:a16="http://schemas.microsoft.com/office/drawing/2014/main" id="{D7B9A7FA-26F6-48C2-BE37-FFD1BB815375}"/>
                </a:ext>
              </a:extLst>
            </p:cNvPr>
            <p:cNvSpPr>
              <a:spLocks/>
            </p:cNvSpPr>
            <p:nvPr/>
          </p:nvSpPr>
          <p:spPr bwMode="auto">
            <a:xfrm>
              <a:off x="3198813" y="5832475"/>
              <a:ext cx="115888" cy="168275"/>
            </a:xfrm>
            <a:custGeom>
              <a:avLst/>
              <a:gdLst>
                <a:gd name="T0" fmla="*/ 23 w 23"/>
                <a:gd name="T1" fmla="*/ 0 h 33"/>
                <a:gd name="T2" fmla="*/ 18 w 23"/>
                <a:gd name="T3" fmla="*/ 15 h 33"/>
                <a:gd name="T4" fmla="*/ 16 w 23"/>
                <a:gd name="T5" fmla="*/ 33 h 33"/>
                <a:gd name="T6" fmla="*/ 14 w 23"/>
                <a:gd name="T7" fmla="*/ 33 h 33"/>
                <a:gd name="T8" fmla="*/ 4 w 23"/>
                <a:gd name="T9" fmla="*/ 18 h 33"/>
                <a:gd name="T10" fmla="*/ 23 w 23"/>
                <a:gd name="T11" fmla="*/ 0 h 33"/>
              </a:gdLst>
              <a:ahLst/>
              <a:cxnLst>
                <a:cxn ang="0">
                  <a:pos x="T0" y="T1"/>
                </a:cxn>
                <a:cxn ang="0">
                  <a:pos x="T2" y="T3"/>
                </a:cxn>
                <a:cxn ang="0">
                  <a:pos x="T4" y="T5"/>
                </a:cxn>
                <a:cxn ang="0">
                  <a:pos x="T6" y="T7"/>
                </a:cxn>
                <a:cxn ang="0">
                  <a:pos x="T8" y="T9"/>
                </a:cxn>
                <a:cxn ang="0">
                  <a:pos x="T10" y="T11"/>
                </a:cxn>
              </a:cxnLst>
              <a:rect l="0" t="0" r="r" b="b"/>
              <a:pathLst>
                <a:path w="23" h="33">
                  <a:moveTo>
                    <a:pt x="23" y="0"/>
                  </a:moveTo>
                  <a:cubicBezTo>
                    <a:pt x="23" y="0"/>
                    <a:pt x="19" y="11"/>
                    <a:pt x="18" y="15"/>
                  </a:cubicBezTo>
                  <a:cubicBezTo>
                    <a:pt x="17" y="21"/>
                    <a:pt x="16" y="33"/>
                    <a:pt x="16" y="33"/>
                  </a:cubicBezTo>
                  <a:cubicBezTo>
                    <a:pt x="14" y="33"/>
                    <a:pt x="14" y="33"/>
                    <a:pt x="14" y="33"/>
                  </a:cubicBezTo>
                  <a:cubicBezTo>
                    <a:pt x="14" y="33"/>
                    <a:pt x="16" y="10"/>
                    <a:pt x="4" y="18"/>
                  </a:cubicBezTo>
                  <a:cubicBezTo>
                    <a:pt x="0" y="20"/>
                    <a:pt x="23" y="0"/>
                    <a:pt x="23" y="0"/>
                  </a:cubicBezTo>
                  <a:close/>
                </a:path>
              </a:pathLst>
            </a:custGeom>
            <a:solidFill>
              <a:srgbClr val="03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8" name="Freeform 40">
              <a:extLst>
                <a:ext uri="{FF2B5EF4-FFF2-40B4-BE49-F238E27FC236}">
                  <a16:creationId xmlns:a16="http://schemas.microsoft.com/office/drawing/2014/main" id="{104B1CAA-4FEB-4725-A7DB-E2DE34A3D2DC}"/>
                </a:ext>
              </a:extLst>
            </p:cNvPr>
            <p:cNvSpPr>
              <a:spLocks/>
            </p:cNvSpPr>
            <p:nvPr/>
          </p:nvSpPr>
          <p:spPr bwMode="auto">
            <a:xfrm>
              <a:off x="3090863" y="4800600"/>
              <a:ext cx="269875" cy="992188"/>
            </a:xfrm>
            <a:custGeom>
              <a:avLst/>
              <a:gdLst>
                <a:gd name="T0" fmla="*/ 34 w 53"/>
                <a:gd name="T1" fmla="*/ 18 h 195"/>
                <a:gd name="T2" fmla="*/ 53 w 53"/>
                <a:gd name="T3" fmla="*/ 88 h 195"/>
                <a:gd name="T4" fmla="*/ 34 w 53"/>
                <a:gd name="T5" fmla="*/ 189 h 195"/>
                <a:gd name="T6" fmla="*/ 14 w 53"/>
                <a:gd name="T7" fmla="*/ 188 h 195"/>
                <a:gd name="T8" fmla="*/ 6 w 53"/>
                <a:gd name="T9" fmla="*/ 67 h 195"/>
                <a:gd name="T10" fmla="*/ 0 w 53"/>
                <a:gd name="T11" fmla="*/ 19 h 195"/>
                <a:gd name="T12" fmla="*/ 34 w 53"/>
                <a:gd name="T13" fmla="*/ 18 h 195"/>
              </a:gdLst>
              <a:ahLst/>
              <a:cxnLst>
                <a:cxn ang="0">
                  <a:pos x="T0" y="T1"/>
                </a:cxn>
                <a:cxn ang="0">
                  <a:pos x="T2" y="T3"/>
                </a:cxn>
                <a:cxn ang="0">
                  <a:pos x="T4" y="T5"/>
                </a:cxn>
                <a:cxn ang="0">
                  <a:pos x="T6" y="T7"/>
                </a:cxn>
                <a:cxn ang="0">
                  <a:pos x="T8" y="T9"/>
                </a:cxn>
                <a:cxn ang="0">
                  <a:pos x="T10" y="T11"/>
                </a:cxn>
                <a:cxn ang="0">
                  <a:pos x="T12" y="T13"/>
                </a:cxn>
              </a:cxnLst>
              <a:rect l="0" t="0" r="r" b="b"/>
              <a:pathLst>
                <a:path w="53" h="195">
                  <a:moveTo>
                    <a:pt x="34" y="18"/>
                  </a:moveTo>
                  <a:cubicBezTo>
                    <a:pt x="50" y="33"/>
                    <a:pt x="53" y="73"/>
                    <a:pt x="53" y="88"/>
                  </a:cubicBezTo>
                  <a:cubicBezTo>
                    <a:pt x="52" y="104"/>
                    <a:pt x="34" y="184"/>
                    <a:pt x="34" y="189"/>
                  </a:cubicBezTo>
                  <a:cubicBezTo>
                    <a:pt x="35" y="195"/>
                    <a:pt x="14" y="191"/>
                    <a:pt x="14" y="188"/>
                  </a:cubicBezTo>
                  <a:cubicBezTo>
                    <a:pt x="16" y="157"/>
                    <a:pt x="7" y="75"/>
                    <a:pt x="6" y="67"/>
                  </a:cubicBezTo>
                  <a:cubicBezTo>
                    <a:pt x="5" y="59"/>
                    <a:pt x="0" y="22"/>
                    <a:pt x="0" y="19"/>
                  </a:cubicBezTo>
                  <a:cubicBezTo>
                    <a:pt x="0" y="0"/>
                    <a:pt x="25" y="9"/>
                    <a:pt x="34" y="18"/>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69" name="Freeform 41">
              <a:extLst>
                <a:ext uri="{FF2B5EF4-FFF2-40B4-BE49-F238E27FC236}">
                  <a16:creationId xmlns:a16="http://schemas.microsoft.com/office/drawing/2014/main" id="{5B5EC444-F53F-48BF-AE50-54CBF9B838E8}"/>
                </a:ext>
              </a:extLst>
            </p:cNvPr>
            <p:cNvSpPr>
              <a:spLocks/>
            </p:cNvSpPr>
            <p:nvPr/>
          </p:nvSpPr>
          <p:spPr bwMode="auto">
            <a:xfrm>
              <a:off x="3651251" y="5878513"/>
              <a:ext cx="147638" cy="219075"/>
            </a:xfrm>
            <a:custGeom>
              <a:avLst/>
              <a:gdLst>
                <a:gd name="T0" fmla="*/ 20 w 29"/>
                <a:gd name="T1" fmla="*/ 0 h 43"/>
                <a:gd name="T2" fmla="*/ 28 w 29"/>
                <a:gd name="T3" fmla="*/ 25 h 43"/>
                <a:gd name="T4" fmla="*/ 22 w 29"/>
                <a:gd name="T5" fmla="*/ 43 h 43"/>
                <a:gd name="T6" fmla="*/ 7 w 29"/>
                <a:gd name="T7" fmla="*/ 33 h 43"/>
                <a:gd name="T8" fmla="*/ 0 w 29"/>
                <a:gd name="T9" fmla="*/ 7 h 43"/>
                <a:gd name="T10" fmla="*/ 20 w 29"/>
                <a:gd name="T11" fmla="*/ 0 h 43"/>
              </a:gdLst>
              <a:ahLst/>
              <a:cxnLst>
                <a:cxn ang="0">
                  <a:pos x="T0" y="T1"/>
                </a:cxn>
                <a:cxn ang="0">
                  <a:pos x="T2" y="T3"/>
                </a:cxn>
                <a:cxn ang="0">
                  <a:pos x="T4" y="T5"/>
                </a:cxn>
                <a:cxn ang="0">
                  <a:pos x="T6" y="T7"/>
                </a:cxn>
                <a:cxn ang="0">
                  <a:pos x="T8" y="T9"/>
                </a:cxn>
                <a:cxn ang="0">
                  <a:pos x="T10" y="T11"/>
                </a:cxn>
              </a:cxnLst>
              <a:rect l="0" t="0" r="r" b="b"/>
              <a:pathLst>
                <a:path w="29" h="43">
                  <a:moveTo>
                    <a:pt x="20" y="0"/>
                  </a:moveTo>
                  <a:cubicBezTo>
                    <a:pt x="20" y="0"/>
                    <a:pt x="29" y="20"/>
                    <a:pt x="28" y="25"/>
                  </a:cubicBezTo>
                  <a:cubicBezTo>
                    <a:pt x="28" y="30"/>
                    <a:pt x="26" y="42"/>
                    <a:pt x="22" y="43"/>
                  </a:cubicBezTo>
                  <a:cubicBezTo>
                    <a:pt x="18" y="43"/>
                    <a:pt x="8" y="34"/>
                    <a:pt x="7" y="33"/>
                  </a:cubicBezTo>
                  <a:cubicBezTo>
                    <a:pt x="0" y="24"/>
                    <a:pt x="0" y="7"/>
                    <a:pt x="0" y="7"/>
                  </a:cubicBezTo>
                  <a:cubicBezTo>
                    <a:pt x="20" y="0"/>
                    <a:pt x="20" y="0"/>
                    <a:pt x="20" y="0"/>
                  </a:cubicBezTo>
                  <a:close/>
                </a:path>
              </a:pathLst>
            </a:custGeom>
            <a:solidFill>
              <a:srgbClr val="032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0" name="Freeform 42">
              <a:extLst>
                <a:ext uri="{FF2B5EF4-FFF2-40B4-BE49-F238E27FC236}">
                  <a16:creationId xmlns:a16="http://schemas.microsoft.com/office/drawing/2014/main" id="{EA28AA79-6073-40F7-A28A-260CEDF5F864}"/>
                </a:ext>
              </a:extLst>
            </p:cNvPr>
            <p:cNvSpPr>
              <a:spLocks/>
            </p:cNvSpPr>
            <p:nvPr/>
          </p:nvSpPr>
          <p:spPr bwMode="auto">
            <a:xfrm>
              <a:off x="3646488" y="5822950"/>
              <a:ext cx="127000" cy="207963"/>
            </a:xfrm>
            <a:custGeom>
              <a:avLst/>
              <a:gdLst>
                <a:gd name="T0" fmla="*/ 17 w 25"/>
                <a:gd name="T1" fmla="*/ 0 h 41"/>
                <a:gd name="T2" fmla="*/ 25 w 25"/>
                <a:gd name="T3" fmla="*/ 27 h 41"/>
                <a:gd name="T4" fmla="*/ 20 w 25"/>
                <a:gd name="T5" fmla="*/ 40 h 41"/>
                <a:gd name="T6" fmla="*/ 1 w 25"/>
                <a:gd name="T7" fmla="*/ 16 h 41"/>
                <a:gd name="T8" fmla="*/ 1 w 25"/>
                <a:gd name="T9" fmla="*/ 2 h 41"/>
                <a:gd name="T10" fmla="*/ 17 w 25"/>
                <a:gd name="T11" fmla="*/ 0 h 41"/>
              </a:gdLst>
              <a:ahLst/>
              <a:cxnLst>
                <a:cxn ang="0">
                  <a:pos x="T0" y="T1"/>
                </a:cxn>
                <a:cxn ang="0">
                  <a:pos x="T2" y="T3"/>
                </a:cxn>
                <a:cxn ang="0">
                  <a:pos x="T4" y="T5"/>
                </a:cxn>
                <a:cxn ang="0">
                  <a:pos x="T6" y="T7"/>
                </a:cxn>
                <a:cxn ang="0">
                  <a:pos x="T8" y="T9"/>
                </a:cxn>
                <a:cxn ang="0">
                  <a:pos x="T10" y="T11"/>
                </a:cxn>
              </a:cxnLst>
              <a:rect l="0" t="0" r="r" b="b"/>
              <a:pathLst>
                <a:path w="25" h="41">
                  <a:moveTo>
                    <a:pt x="17" y="0"/>
                  </a:moveTo>
                  <a:cubicBezTo>
                    <a:pt x="17" y="0"/>
                    <a:pt x="24" y="15"/>
                    <a:pt x="25" y="27"/>
                  </a:cubicBezTo>
                  <a:cubicBezTo>
                    <a:pt x="25" y="29"/>
                    <a:pt x="23" y="40"/>
                    <a:pt x="20" y="40"/>
                  </a:cubicBezTo>
                  <a:cubicBezTo>
                    <a:pt x="9" y="41"/>
                    <a:pt x="0" y="22"/>
                    <a:pt x="1" y="16"/>
                  </a:cubicBezTo>
                  <a:cubicBezTo>
                    <a:pt x="1" y="9"/>
                    <a:pt x="1" y="2"/>
                    <a:pt x="1" y="2"/>
                  </a:cubicBezTo>
                  <a:cubicBezTo>
                    <a:pt x="17" y="0"/>
                    <a:pt x="17" y="0"/>
                    <a:pt x="17"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1" name="Freeform 43">
              <a:extLst>
                <a:ext uri="{FF2B5EF4-FFF2-40B4-BE49-F238E27FC236}">
                  <a16:creationId xmlns:a16="http://schemas.microsoft.com/office/drawing/2014/main" id="{0ED1A0D4-588A-494F-8E1F-54A47E603606}"/>
                </a:ext>
              </a:extLst>
            </p:cNvPr>
            <p:cNvSpPr>
              <a:spLocks/>
            </p:cNvSpPr>
            <p:nvPr/>
          </p:nvSpPr>
          <p:spPr bwMode="auto">
            <a:xfrm>
              <a:off x="3443288" y="4860925"/>
              <a:ext cx="309563" cy="1058863"/>
            </a:xfrm>
            <a:custGeom>
              <a:avLst/>
              <a:gdLst>
                <a:gd name="T0" fmla="*/ 18 w 61"/>
                <a:gd name="T1" fmla="*/ 4 h 208"/>
                <a:gd name="T2" fmla="*/ 7 w 61"/>
                <a:gd name="T3" fmla="*/ 57 h 208"/>
                <a:gd name="T4" fmla="*/ 41 w 61"/>
                <a:gd name="T5" fmla="*/ 191 h 208"/>
                <a:gd name="T6" fmla="*/ 44 w 61"/>
                <a:gd name="T7" fmla="*/ 208 h 208"/>
                <a:gd name="T8" fmla="*/ 61 w 61"/>
                <a:gd name="T9" fmla="*/ 199 h 208"/>
                <a:gd name="T10" fmla="*/ 56 w 61"/>
                <a:gd name="T11" fmla="*/ 185 h 208"/>
                <a:gd name="T12" fmla="*/ 54 w 61"/>
                <a:gd name="T13" fmla="*/ 60 h 208"/>
                <a:gd name="T14" fmla="*/ 18 w 61"/>
                <a:gd name="T15" fmla="*/ 4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08">
                  <a:moveTo>
                    <a:pt x="18" y="4"/>
                  </a:moveTo>
                  <a:cubicBezTo>
                    <a:pt x="4" y="7"/>
                    <a:pt x="0" y="16"/>
                    <a:pt x="7" y="57"/>
                  </a:cubicBezTo>
                  <a:cubicBezTo>
                    <a:pt x="12" y="88"/>
                    <a:pt x="32" y="159"/>
                    <a:pt x="41" y="191"/>
                  </a:cubicBezTo>
                  <a:cubicBezTo>
                    <a:pt x="44" y="202"/>
                    <a:pt x="43" y="208"/>
                    <a:pt x="44" y="208"/>
                  </a:cubicBezTo>
                  <a:cubicBezTo>
                    <a:pt x="48" y="208"/>
                    <a:pt x="60" y="208"/>
                    <a:pt x="61" y="199"/>
                  </a:cubicBezTo>
                  <a:cubicBezTo>
                    <a:pt x="61" y="197"/>
                    <a:pt x="57" y="190"/>
                    <a:pt x="56" y="185"/>
                  </a:cubicBezTo>
                  <a:cubicBezTo>
                    <a:pt x="56" y="153"/>
                    <a:pt x="56" y="71"/>
                    <a:pt x="54" y="60"/>
                  </a:cubicBezTo>
                  <a:cubicBezTo>
                    <a:pt x="52" y="47"/>
                    <a:pt x="40" y="0"/>
                    <a:pt x="18" y="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2" name="Freeform 44">
              <a:extLst>
                <a:ext uri="{FF2B5EF4-FFF2-40B4-BE49-F238E27FC236}">
                  <a16:creationId xmlns:a16="http://schemas.microsoft.com/office/drawing/2014/main" id="{FB163470-7E07-40AD-8171-EF25B25D04CD}"/>
                </a:ext>
              </a:extLst>
            </p:cNvPr>
            <p:cNvSpPr>
              <a:spLocks/>
            </p:cNvSpPr>
            <p:nvPr/>
          </p:nvSpPr>
          <p:spPr bwMode="auto">
            <a:xfrm>
              <a:off x="2725738" y="3092450"/>
              <a:ext cx="427038" cy="685800"/>
            </a:xfrm>
            <a:custGeom>
              <a:avLst/>
              <a:gdLst>
                <a:gd name="T0" fmla="*/ 66 w 84"/>
                <a:gd name="T1" fmla="*/ 3 h 135"/>
                <a:gd name="T2" fmla="*/ 32 w 84"/>
                <a:gd name="T3" fmla="*/ 54 h 135"/>
                <a:gd name="T4" fmla="*/ 18 w 84"/>
                <a:gd name="T5" fmla="*/ 123 h 135"/>
                <a:gd name="T6" fmla="*/ 59 w 84"/>
                <a:gd name="T7" fmla="*/ 70 h 135"/>
                <a:gd name="T8" fmla="*/ 66 w 84"/>
                <a:gd name="T9" fmla="*/ 3 h 135"/>
              </a:gdLst>
              <a:ahLst/>
              <a:cxnLst>
                <a:cxn ang="0">
                  <a:pos x="T0" y="T1"/>
                </a:cxn>
                <a:cxn ang="0">
                  <a:pos x="T2" y="T3"/>
                </a:cxn>
                <a:cxn ang="0">
                  <a:pos x="T4" y="T5"/>
                </a:cxn>
                <a:cxn ang="0">
                  <a:pos x="T6" y="T7"/>
                </a:cxn>
                <a:cxn ang="0">
                  <a:pos x="T8" y="T9"/>
                </a:cxn>
              </a:cxnLst>
              <a:rect l="0" t="0" r="r" b="b"/>
              <a:pathLst>
                <a:path w="84" h="135">
                  <a:moveTo>
                    <a:pt x="66" y="3"/>
                  </a:moveTo>
                  <a:cubicBezTo>
                    <a:pt x="57" y="0"/>
                    <a:pt x="41" y="25"/>
                    <a:pt x="32" y="54"/>
                  </a:cubicBezTo>
                  <a:cubicBezTo>
                    <a:pt x="16" y="106"/>
                    <a:pt x="0" y="114"/>
                    <a:pt x="18" y="123"/>
                  </a:cubicBezTo>
                  <a:cubicBezTo>
                    <a:pt x="39" y="135"/>
                    <a:pt x="40" y="112"/>
                    <a:pt x="59" y="70"/>
                  </a:cubicBezTo>
                  <a:cubicBezTo>
                    <a:pt x="75" y="38"/>
                    <a:pt x="84" y="9"/>
                    <a:pt x="66" y="3"/>
                  </a:cubicBezTo>
                  <a:close/>
                </a:path>
              </a:pathLst>
            </a:custGeom>
            <a:solidFill>
              <a:srgbClr val="D0D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3" name="Freeform 45">
              <a:extLst>
                <a:ext uri="{FF2B5EF4-FFF2-40B4-BE49-F238E27FC236}">
                  <a16:creationId xmlns:a16="http://schemas.microsoft.com/office/drawing/2014/main" id="{AA3D4001-8CE2-4BF0-BD99-1C1792BFD14B}"/>
                </a:ext>
              </a:extLst>
            </p:cNvPr>
            <p:cNvSpPr>
              <a:spLocks/>
            </p:cNvSpPr>
            <p:nvPr/>
          </p:nvSpPr>
          <p:spPr bwMode="auto">
            <a:xfrm>
              <a:off x="2979738" y="4043363"/>
              <a:ext cx="334963" cy="1046163"/>
            </a:xfrm>
            <a:custGeom>
              <a:avLst/>
              <a:gdLst>
                <a:gd name="T0" fmla="*/ 7 w 66"/>
                <a:gd name="T1" fmla="*/ 17 h 206"/>
                <a:gd name="T2" fmla="*/ 4 w 66"/>
                <a:gd name="T3" fmla="*/ 78 h 206"/>
                <a:gd name="T4" fmla="*/ 22 w 66"/>
                <a:gd name="T5" fmla="*/ 182 h 206"/>
                <a:gd name="T6" fmla="*/ 57 w 66"/>
                <a:gd name="T7" fmla="*/ 186 h 206"/>
                <a:gd name="T8" fmla="*/ 65 w 66"/>
                <a:gd name="T9" fmla="*/ 59 h 206"/>
                <a:gd name="T10" fmla="*/ 48 w 66"/>
                <a:gd name="T11" fmla="*/ 12 h 206"/>
                <a:gd name="T12" fmla="*/ 7 w 66"/>
                <a:gd name="T13" fmla="*/ 17 h 206"/>
              </a:gdLst>
              <a:ahLst/>
              <a:cxnLst>
                <a:cxn ang="0">
                  <a:pos x="T0" y="T1"/>
                </a:cxn>
                <a:cxn ang="0">
                  <a:pos x="T2" y="T3"/>
                </a:cxn>
                <a:cxn ang="0">
                  <a:pos x="T4" y="T5"/>
                </a:cxn>
                <a:cxn ang="0">
                  <a:pos x="T6" y="T7"/>
                </a:cxn>
                <a:cxn ang="0">
                  <a:pos x="T8" y="T9"/>
                </a:cxn>
                <a:cxn ang="0">
                  <a:pos x="T10" y="T11"/>
                </a:cxn>
                <a:cxn ang="0">
                  <a:pos x="T12" y="T13"/>
                </a:cxn>
              </a:cxnLst>
              <a:rect l="0" t="0" r="r" b="b"/>
              <a:pathLst>
                <a:path w="66" h="206">
                  <a:moveTo>
                    <a:pt x="7" y="17"/>
                  </a:moveTo>
                  <a:cubicBezTo>
                    <a:pt x="0" y="29"/>
                    <a:pt x="1" y="50"/>
                    <a:pt x="4" y="78"/>
                  </a:cubicBezTo>
                  <a:cubicBezTo>
                    <a:pt x="8" y="116"/>
                    <a:pt x="21" y="176"/>
                    <a:pt x="22" y="182"/>
                  </a:cubicBezTo>
                  <a:cubicBezTo>
                    <a:pt x="29" y="206"/>
                    <a:pt x="53" y="205"/>
                    <a:pt x="57" y="186"/>
                  </a:cubicBezTo>
                  <a:cubicBezTo>
                    <a:pt x="58" y="180"/>
                    <a:pt x="66" y="72"/>
                    <a:pt x="65" y="59"/>
                  </a:cubicBezTo>
                  <a:cubicBezTo>
                    <a:pt x="64" y="47"/>
                    <a:pt x="57" y="25"/>
                    <a:pt x="48" y="12"/>
                  </a:cubicBezTo>
                  <a:cubicBezTo>
                    <a:pt x="42" y="2"/>
                    <a:pt x="17" y="0"/>
                    <a:pt x="7" y="17"/>
                  </a:cubicBezTo>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4" name="Freeform 46">
              <a:extLst>
                <a:ext uri="{FF2B5EF4-FFF2-40B4-BE49-F238E27FC236}">
                  <a16:creationId xmlns:a16="http://schemas.microsoft.com/office/drawing/2014/main" id="{27813EBE-BB62-4CA0-A675-8305212A7D9E}"/>
                </a:ext>
              </a:extLst>
            </p:cNvPr>
            <p:cNvSpPr>
              <a:spLocks/>
            </p:cNvSpPr>
            <p:nvPr/>
          </p:nvSpPr>
          <p:spPr bwMode="auto">
            <a:xfrm>
              <a:off x="3300413" y="4057650"/>
              <a:ext cx="371475" cy="1042988"/>
            </a:xfrm>
            <a:custGeom>
              <a:avLst/>
              <a:gdLst>
                <a:gd name="T0" fmla="*/ 54 w 73"/>
                <a:gd name="T1" fmla="*/ 15 h 205"/>
                <a:gd name="T2" fmla="*/ 69 w 73"/>
                <a:gd name="T3" fmla="*/ 74 h 205"/>
                <a:gd name="T4" fmla="*/ 71 w 73"/>
                <a:gd name="T5" fmla="*/ 175 h 205"/>
                <a:gd name="T6" fmla="*/ 33 w 73"/>
                <a:gd name="T7" fmla="*/ 186 h 205"/>
                <a:gd name="T8" fmla="*/ 4 w 73"/>
                <a:gd name="T9" fmla="*/ 64 h 205"/>
                <a:gd name="T10" fmla="*/ 6 w 73"/>
                <a:gd name="T11" fmla="*/ 15 h 205"/>
                <a:gd name="T12" fmla="*/ 54 w 73"/>
                <a:gd name="T13" fmla="*/ 15 h 205"/>
              </a:gdLst>
              <a:ahLst/>
              <a:cxnLst>
                <a:cxn ang="0">
                  <a:pos x="T0" y="T1"/>
                </a:cxn>
                <a:cxn ang="0">
                  <a:pos x="T2" y="T3"/>
                </a:cxn>
                <a:cxn ang="0">
                  <a:pos x="T4" y="T5"/>
                </a:cxn>
                <a:cxn ang="0">
                  <a:pos x="T6" y="T7"/>
                </a:cxn>
                <a:cxn ang="0">
                  <a:pos x="T8" y="T9"/>
                </a:cxn>
                <a:cxn ang="0">
                  <a:pos x="T10" y="T11"/>
                </a:cxn>
                <a:cxn ang="0">
                  <a:pos x="T12" y="T13"/>
                </a:cxn>
              </a:cxnLst>
              <a:rect l="0" t="0" r="r" b="b"/>
              <a:pathLst>
                <a:path w="73" h="205">
                  <a:moveTo>
                    <a:pt x="54" y="15"/>
                  </a:moveTo>
                  <a:cubicBezTo>
                    <a:pt x="63" y="25"/>
                    <a:pt x="67" y="46"/>
                    <a:pt x="69" y="74"/>
                  </a:cubicBezTo>
                  <a:cubicBezTo>
                    <a:pt x="73" y="112"/>
                    <a:pt x="71" y="169"/>
                    <a:pt x="71" y="175"/>
                  </a:cubicBezTo>
                  <a:cubicBezTo>
                    <a:pt x="69" y="200"/>
                    <a:pt x="40" y="205"/>
                    <a:pt x="33" y="186"/>
                  </a:cubicBezTo>
                  <a:cubicBezTo>
                    <a:pt x="30" y="181"/>
                    <a:pt x="5" y="76"/>
                    <a:pt x="4" y="64"/>
                  </a:cubicBezTo>
                  <a:cubicBezTo>
                    <a:pt x="3" y="52"/>
                    <a:pt x="0" y="30"/>
                    <a:pt x="6" y="15"/>
                  </a:cubicBezTo>
                  <a:cubicBezTo>
                    <a:pt x="10" y="4"/>
                    <a:pt x="41" y="0"/>
                    <a:pt x="54" y="15"/>
                  </a:cubicBezTo>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5" name="Freeform 47">
              <a:extLst>
                <a:ext uri="{FF2B5EF4-FFF2-40B4-BE49-F238E27FC236}">
                  <a16:creationId xmlns:a16="http://schemas.microsoft.com/office/drawing/2014/main" id="{FBE2DFE5-EAF2-450F-8E01-F067B23CB887}"/>
                </a:ext>
              </a:extLst>
            </p:cNvPr>
            <p:cNvSpPr>
              <a:spLocks/>
            </p:cNvSpPr>
            <p:nvPr/>
          </p:nvSpPr>
          <p:spPr bwMode="auto">
            <a:xfrm>
              <a:off x="2994026" y="4043363"/>
              <a:ext cx="306388" cy="300038"/>
            </a:xfrm>
            <a:custGeom>
              <a:avLst/>
              <a:gdLst>
                <a:gd name="T0" fmla="*/ 8 w 60"/>
                <a:gd name="T1" fmla="*/ 0 h 59"/>
                <a:gd name="T2" fmla="*/ 2 w 60"/>
                <a:gd name="T3" fmla="*/ 28 h 59"/>
                <a:gd name="T4" fmla="*/ 57 w 60"/>
                <a:gd name="T5" fmla="*/ 59 h 59"/>
                <a:gd name="T6" fmla="*/ 60 w 60"/>
                <a:gd name="T7" fmla="*/ 59 h 59"/>
                <a:gd name="T8" fmla="*/ 60 w 60"/>
                <a:gd name="T9" fmla="*/ 4 h 59"/>
                <a:gd name="T10" fmla="*/ 8 w 60"/>
                <a:gd name="T11" fmla="*/ 0 h 59"/>
              </a:gdLst>
              <a:ahLst/>
              <a:cxnLst>
                <a:cxn ang="0">
                  <a:pos x="T0" y="T1"/>
                </a:cxn>
                <a:cxn ang="0">
                  <a:pos x="T2" y="T3"/>
                </a:cxn>
                <a:cxn ang="0">
                  <a:pos x="T4" y="T5"/>
                </a:cxn>
                <a:cxn ang="0">
                  <a:pos x="T6" y="T7"/>
                </a:cxn>
                <a:cxn ang="0">
                  <a:pos x="T8" y="T9"/>
                </a:cxn>
                <a:cxn ang="0">
                  <a:pos x="T10" y="T11"/>
                </a:cxn>
              </a:cxnLst>
              <a:rect l="0" t="0" r="r" b="b"/>
              <a:pathLst>
                <a:path w="60" h="59">
                  <a:moveTo>
                    <a:pt x="8" y="0"/>
                  </a:moveTo>
                  <a:cubicBezTo>
                    <a:pt x="3" y="11"/>
                    <a:pt x="0" y="22"/>
                    <a:pt x="2" y="28"/>
                  </a:cubicBezTo>
                  <a:cubicBezTo>
                    <a:pt x="6" y="45"/>
                    <a:pt x="57" y="59"/>
                    <a:pt x="57" y="59"/>
                  </a:cubicBezTo>
                  <a:cubicBezTo>
                    <a:pt x="60" y="59"/>
                    <a:pt x="60" y="59"/>
                    <a:pt x="60" y="59"/>
                  </a:cubicBezTo>
                  <a:cubicBezTo>
                    <a:pt x="60" y="4"/>
                    <a:pt x="60" y="4"/>
                    <a:pt x="60" y="4"/>
                  </a:cubicBezTo>
                  <a:cubicBezTo>
                    <a:pt x="41" y="4"/>
                    <a:pt x="27" y="0"/>
                    <a:pt x="8"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6" name="Freeform 48">
              <a:extLst>
                <a:ext uri="{FF2B5EF4-FFF2-40B4-BE49-F238E27FC236}">
                  <a16:creationId xmlns:a16="http://schemas.microsoft.com/office/drawing/2014/main" id="{7AAEBF5C-F14E-4CF9-82B3-BF51C96C69B1}"/>
                </a:ext>
              </a:extLst>
            </p:cNvPr>
            <p:cNvSpPr>
              <a:spLocks/>
            </p:cNvSpPr>
            <p:nvPr/>
          </p:nvSpPr>
          <p:spPr bwMode="auto">
            <a:xfrm>
              <a:off x="2933701" y="3086100"/>
              <a:ext cx="712788" cy="976313"/>
            </a:xfrm>
            <a:custGeom>
              <a:avLst/>
              <a:gdLst>
                <a:gd name="T0" fmla="*/ 135 w 140"/>
                <a:gd name="T1" fmla="*/ 17 h 192"/>
                <a:gd name="T2" fmla="*/ 105 w 140"/>
                <a:gd name="T3" fmla="*/ 4 h 192"/>
                <a:gd name="T4" fmla="*/ 72 w 140"/>
                <a:gd name="T5" fmla="*/ 0 h 192"/>
                <a:gd name="T6" fmla="*/ 24 w 140"/>
                <a:gd name="T7" fmla="*/ 4 h 192"/>
                <a:gd name="T8" fmla="*/ 17 w 140"/>
                <a:gd name="T9" fmla="*/ 20 h 192"/>
                <a:gd name="T10" fmla="*/ 19 w 140"/>
                <a:gd name="T11" fmla="*/ 82 h 192"/>
                <a:gd name="T12" fmla="*/ 27 w 140"/>
                <a:gd name="T13" fmla="*/ 150 h 192"/>
                <a:gd name="T14" fmla="*/ 20 w 140"/>
                <a:gd name="T15" fmla="*/ 188 h 192"/>
                <a:gd name="T16" fmla="*/ 72 w 140"/>
                <a:gd name="T17" fmla="*/ 192 h 192"/>
                <a:gd name="T18" fmla="*/ 131 w 140"/>
                <a:gd name="T19" fmla="*/ 192 h 192"/>
                <a:gd name="T20" fmla="*/ 117 w 140"/>
                <a:gd name="T21" fmla="*/ 150 h 192"/>
                <a:gd name="T22" fmla="*/ 135 w 140"/>
                <a:gd name="T23" fmla="*/ 1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92">
                  <a:moveTo>
                    <a:pt x="135" y="17"/>
                  </a:moveTo>
                  <a:cubicBezTo>
                    <a:pt x="132" y="9"/>
                    <a:pt x="114" y="6"/>
                    <a:pt x="105" y="4"/>
                  </a:cubicBezTo>
                  <a:cubicBezTo>
                    <a:pt x="97" y="1"/>
                    <a:pt x="72" y="0"/>
                    <a:pt x="72" y="0"/>
                  </a:cubicBezTo>
                  <a:cubicBezTo>
                    <a:pt x="72" y="0"/>
                    <a:pt x="33" y="4"/>
                    <a:pt x="24" y="4"/>
                  </a:cubicBezTo>
                  <a:cubicBezTo>
                    <a:pt x="21" y="4"/>
                    <a:pt x="18" y="17"/>
                    <a:pt x="17" y="20"/>
                  </a:cubicBezTo>
                  <a:cubicBezTo>
                    <a:pt x="9" y="41"/>
                    <a:pt x="0" y="65"/>
                    <a:pt x="19" y="82"/>
                  </a:cubicBezTo>
                  <a:cubicBezTo>
                    <a:pt x="24" y="86"/>
                    <a:pt x="27" y="130"/>
                    <a:pt x="27" y="150"/>
                  </a:cubicBezTo>
                  <a:cubicBezTo>
                    <a:pt x="27" y="158"/>
                    <a:pt x="26" y="172"/>
                    <a:pt x="20" y="188"/>
                  </a:cubicBezTo>
                  <a:cubicBezTo>
                    <a:pt x="39" y="188"/>
                    <a:pt x="53" y="192"/>
                    <a:pt x="72" y="192"/>
                  </a:cubicBezTo>
                  <a:cubicBezTo>
                    <a:pt x="92" y="192"/>
                    <a:pt x="111" y="192"/>
                    <a:pt x="131" y="192"/>
                  </a:cubicBezTo>
                  <a:cubicBezTo>
                    <a:pt x="125" y="176"/>
                    <a:pt x="118" y="158"/>
                    <a:pt x="117" y="150"/>
                  </a:cubicBezTo>
                  <a:cubicBezTo>
                    <a:pt x="105" y="88"/>
                    <a:pt x="140" y="29"/>
                    <a:pt x="135" y="17"/>
                  </a:cubicBezTo>
                  <a:close/>
                </a:path>
              </a:pathLst>
            </a:custGeom>
            <a:solidFill>
              <a:srgbClr val="D0D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7" name="Freeform 49">
              <a:extLst>
                <a:ext uri="{FF2B5EF4-FFF2-40B4-BE49-F238E27FC236}">
                  <a16:creationId xmlns:a16="http://schemas.microsoft.com/office/drawing/2014/main" id="{E236433C-322F-4880-9EF1-239C87134463}"/>
                </a:ext>
              </a:extLst>
            </p:cNvPr>
            <p:cNvSpPr>
              <a:spLocks/>
            </p:cNvSpPr>
            <p:nvPr/>
          </p:nvSpPr>
          <p:spPr bwMode="auto">
            <a:xfrm>
              <a:off x="3300413" y="4062413"/>
              <a:ext cx="341313" cy="280988"/>
            </a:xfrm>
            <a:custGeom>
              <a:avLst/>
              <a:gdLst>
                <a:gd name="T0" fmla="*/ 0 w 67"/>
                <a:gd name="T1" fmla="*/ 0 h 55"/>
                <a:gd name="T2" fmla="*/ 0 w 67"/>
                <a:gd name="T3" fmla="*/ 55 h 55"/>
                <a:gd name="T4" fmla="*/ 4 w 67"/>
                <a:gd name="T5" fmla="*/ 55 h 55"/>
                <a:gd name="T6" fmla="*/ 65 w 67"/>
                <a:gd name="T7" fmla="*/ 28 h 55"/>
                <a:gd name="T8" fmla="*/ 59 w 67"/>
                <a:gd name="T9" fmla="*/ 0 h 55"/>
                <a:gd name="T10" fmla="*/ 0 w 67"/>
                <a:gd name="T11" fmla="*/ 0 h 55"/>
              </a:gdLst>
              <a:ahLst/>
              <a:cxnLst>
                <a:cxn ang="0">
                  <a:pos x="T0" y="T1"/>
                </a:cxn>
                <a:cxn ang="0">
                  <a:pos x="T2" y="T3"/>
                </a:cxn>
                <a:cxn ang="0">
                  <a:pos x="T4" y="T5"/>
                </a:cxn>
                <a:cxn ang="0">
                  <a:pos x="T6" y="T7"/>
                </a:cxn>
                <a:cxn ang="0">
                  <a:pos x="T8" y="T9"/>
                </a:cxn>
                <a:cxn ang="0">
                  <a:pos x="T10" y="T11"/>
                </a:cxn>
              </a:cxnLst>
              <a:rect l="0" t="0" r="r" b="b"/>
              <a:pathLst>
                <a:path w="67" h="55">
                  <a:moveTo>
                    <a:pt x="0" y="0"/>
                  </a:moveTo>
                  <a:cubicBezTo>
                    <a:pt x="0" y="55"/>
                    <a:pt x="0" y="55"/>
                    <a:pt x="0" y="55"/>
                  </a:cubicBezTo>
                  <a:cubicBezTo>
                    <a:pt x="4" y="55"/>
                    <a:pt x="4" y="55"/>
                    <a:pt x="4" y="55"/>
                  </a:cubicBezTo>
                  <a:cubicBezTo>
                    <a:pt x="4" y="55"/>
                    <a:pt x="61" y="45"/>
                    <a:pt x="65" y="28"/>
                  </a:cubicBezTo>
                  <a:cubicBezTo>
                    <a:pt x="67" y="22"/>
                    <a:pt x="63" y="11"/>
                    <a:pt x="59" y="0"/>
                  </a:cubicBezTo>
                  <a:cubicBezTo>
                    <a:pt x="39" y="0"/>
                    <a:pt x="20" y="0"/>
                    <a:pt x="0" y="0"/>
                  </a:cubicBezTo>
                  <a:close/>
                </a:path>
              </a:pathLst>
            </a:custGeom>
            <a:solidFill>
              <a:srgbClr val="275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8" name="Freeform 50">
              <a:extLst>
                <a:ext uri="{FF2B5EF4-FFF2-40B4-BE49-F238E27FC236}">
                  <a16:creationId xmlns:a16="http://schemas.microsoft.com/office/drawing/2014/main" id="{5FEC4734-2343-443E-A362-D8C3463BAE37}"/>
                </a:ext>
              </a:extLst>
            </p:cNvPr>
            <p:cNvSpPr>
              <a:spLocks/>
            </p:cNvSpPr>
            <p:nvPr/>
          </p:nvSpPr>
          <p:spPr bwMode="auto">
            <a:xfrm>
              <a:off x="3148013" y="2862263"/>
              <a:ext cx="284163" cy="290513"/>
            </a:xfrm>
            <a:custGeom>
              <a:avLst/>
              <a:gdLst>
                <a:gd name="T0" fmla="*/ 48 w 56"/>
                <a:gd name="T1" fmla="*/ 31 h 57"/>
                <a:gd name="T2" fmla="*/ 46 w 56"/>
                <a:gd name="T3" fmla="*/ 0 h 57"/>
                <a:gd name="T4" fmla="*/ 30 w 56"/>
                <a:gd name="T5" fmla="*/ 0 h 57"/>
                <a:gd name="T6" fmla="*/ 14 w 56"/>
                <a:gd name="T7" fmla="*/ 0 h 57"/>
                <a:gd name="T8" fmla="*/ 12 w 56"/>
                <a:gd name="T9" fmla="*/ 31 h 57"/>
                <a:gd name="T10" fmla="*/ 0 w 56"/>
                <a:gd name="T11" fmla="*/ 46 h 57"/>
                <a:gd name="T12" fmla="*/ 23 w 56"/>
                <a:gd name="T13" fmla="*/ 57 h 57"/>
                <a:gd name="T14" fmla="*/ 56 w 56"/>
                <a:gd name="T15" fmla="*/ 44 h 57"/>
                <a:gd name="T16" fmla="*/ 48 w 56"/>
                <a:gd name="T17"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48" y="31"/>
                  </a:moveTo>
                  <a:cubicBezTo>
                    <a:pt x="46" y="25"/>
                    <a:pt x="46" y="0"/>
                    <a:pt x="46" y="0"/>
                  </a:cubicBezTo>
                  <a:cubicBezTo>
                    <a:pt x="30" y="0"/>
                    <a:pt x="30" y="0"/>
                    <a:pt x="30" y="0"/>
                  </a:cubicBezTo>
                  <a:cubicBezTo>
                    <a:pt x="14" y="0"/>
                    <a:pt x="14" y="0"/>
                    <a:pt x="14" y="0"/>
                  </a:cubicBezTo>
                  <a:cubicBezTo>
                    <a:pt x="14" y="0"/>
                    <a:pt x="15" y="25"/>
                    <a:pt x="12" y="31"/>
                  </a:cubicBezTo>
                  <a:cubicBezTo>
                    <a:pt x="10" y="38"/>
                    <a:pt x="0" y="46"/>
                    <a:pt x="0" y="46"/>
                  </a:cubicBezTo>
                  <a:cubicBezTo>
                    <a:pt x="23" y="57"/>
                    <a:pt x="23" y="57"/>
                    <a:pt x="23" y="57"/>
                  </a:cubicBezTo>
                  <a:cubicBezTo>
                    <a:pt x="56" y="44"/>
                    <a:pt x="56" y="44"/>
                    <a:pt x="56" y="44"/>
                  </a:cubicBezTo>
                  <a:cubicBezTo>
                    <a:pt x="56" y="44"/>
                    <a:pt x="51" y="38"/>
                    <a:pt x="48" y="3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79" name="Freeform 51">
              <a:extLst>
                <a:ext uri="{FF2B5EF4-FFF2-40B4-BE49-F238E27FC236}">
                  <a16:creationId xmlns:a16="http://schemas.microsoft.com/office/drawing/2014/main" id="{6B9D797D-D4D3-404F-9F67-E4384C4607FB}"/>
                </a:ext>
              </a:extLst>
            </p:cNvPr>
            <p:cNvSpPr>
              <a:spLocks/>
            </p:cNvSpPr>
            <p:nvPr/>
          </p:nvSpPr>
          <p:spPr bwMode="auto">
            <a:xfrm>
              <a:off x="3132138" y="2862263"/>
              <a:ext cx="249238" cy="244475"/>
            </a:xfrm>
            <a:custGeom>
              <a:avLst/>
              <a:gdLst>
                <a:gd name="T0" fmla="*/ 49 w 49"/>
                <a:gd name="T1" fmla="*/ 12 h 48"/>
                <a:gd name="T2" fmla="*/ 49 w 49"/>
                <a:gd name="T3" fmla="*/ 0 h 48"/>
                <a:gd name="T4" fmla="*/ 33 w 49"/>
                <a:gd name="T5" fmla="*/ 0 h 48"/>
                <a:gd name="T6" fmla="*/ 17 w 49"/>
                <a:gd name="T7" fmla="*/ 0 h 48"/>
                <a:gd name="T8" fmla="*/ 15 w 49"/>
                <a:gd name="T9" fmla="*/ 31 h 48"/>
                <a:gd name="T10" fmla="*/ 0 w 49"/>
                <a:gd name="T11" fmla="*/ 48 h 48"/>
                <a:gd name="T12" fmla="*/ 49 w 49"/>
                <a:gd name="T13" fmla="*/ 12 h 48"/>
                <a:gd name="T14" fmla="*/ 49 w 49"/>
                <a:gd name="T15" fmla="*/ 1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8">
                  <a:moveTo>
                    <a:pt x="49" y="12"/>
                  </a:moveTo>
                  <a:cubicBezTo>
                    <a:pt x="49" y="6"/>
                    <a:pt x="49" y="0"/>
                    <a:pt x="49" y="0"/>
                  </a:cubicBezTo>
                  <a:cubicBezTo>
                    <a:pt x="33" y="0"/>
                    <a:pt x="33" y="0"/>
                    <a:pt x="33" y="0"/>
                  </a:cubicBezTo>
                  <a:cubicBezTo>
                    <a:pt x="17" y="0"/>
                    <a:pt x="17" y="0"/>
                    <a:pt x="17" y="0"/>
                  </a:cubicBezTo>
                  <a:cubicBezTo>
                    <a:pt x="17" y="0"/>
                    <a:pt x="18" y="25"/>
                    <a:pt x="15" y="31"/>
                  </a:cubicBezTo>
                  <a:cubicBezTo>
                    <a:pt x="13" y="38"/>
                    <a:pt x="0" y="48"/>
                    <a:pt x="0" y="48"/>
                  </a:cubicBezTo>
                  <a:cubicBezTo>
                    <a:pt x="49" y="12"/>
                    <a:pt x="49" y="12"/>
                    <a:pt x="49" y="12"/>
                  </a:cubicBezTo>
                  <a:cubicBezTo>
                    <a:pt x="49" y="12"/>
                    <a:pt x="49" y="12"/>
                    <a:pt x="49" y="12"/>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0" name="Freeform 52">
              <a:extLst>
                <a:ext uri="{FF2B5EF4-FFF2-40B4-BE49-F238E27FC236}">
                  <a16:creationId xmlns:a16="http://schemas.microsoft.com/office/drawing/2014/main" id="{D2C0986C-8878-4DCE-A7F6-9387769495BB}"/>
                </a:ext>
              </a:extLst>
            </p:cNvPr>
            <p:cNvSpPr>
              <a:spLocks/>
            </p:cNvSpPr>
            <p:nvPr/>
          </p:nvSpPr>
          <p:spPr bwMode="auto">
            <a:xfrm>
              <a:off x="3101976" y="2536825"/>
              <a:ext cx="376238" cy="463550"/>
            </a:xfrm>
            <a:custGeom>
              <a:avLst/>
              <a:gdLst>
                <a:gd name="T0" fmla="*/ 67 w 74"/>
                <a:gd name="T1" fmla="*/ 54 h 91"/>
                <a:gd name="T2" fmla="*/ 22 w 74"/>
                <a:gd name="T3" fmla="*/ 87 h 91"/>
                <a:gd name="T4" fmla="*/ 5 w 74"/>
                <a:gd name="T5" fmla="*/ 35 h 91"/>
                <a:gd name="T6" fmla="*/ 46 w 74"/>
                <a:gd name="T7" fmla="*/ 5 h 91"/>
                <a:gd name="T8" fmla="*/ 67 w 74"/>
                <a:gd name="T9" fmla="*/ 54 h 91"/>
              </a:gdLst>
              <a:ahLst/>
              <a:cxnLst>
                <a:cxn ang="0">
                  <a:pos x="T0" y="T1"/>
                </a:cxn>
                <a:cxn ang="0">
                  <a:pos x="T2" y="T3"/>
                </a:cxn>
                <a:cxn ang="0">
                  <a:pos x="T4" y="T5"/>
                </a:cxn>
                <a:cxn ang="0">
                  <a:pos x="T6" y="T7"/>
                </a:cxn>
                <a:cxn ang="0">
                  <a:pos x="T8" y="T9"/>
                </a:cxn>
              </a:cxnLst>
              <a:rect l="0" t="0" r="r" b="b"/>
              <a:pathLst>
                <a:path w="74" h="91">
                  <a:moveTo>
                    <a:pt x="67" y="54"/>
                  </a:moveTo>
                  <a:cubicBezTo>
                    <a:pt x="60" y="78"/>
                    <a:pt x="34" y="91"/>
                    <a:pt x="22" y="87"/>
                  </a:cubicBezTo>
                  <a:cubicBezTo>
                    <a:pt x="10" y="84"/>
                    <a:pt x="0" y="59"/>
                    <a:pt x="5" y="35"/>
                  </a:cubicBezTo>
                  <a:cubicBezTo>
                    <a:pt x="10" y="11"/>
                    <a:pt x="29" y="0"/>
                    <a:pt x="46" y="5"/>
                  </a:cubicBezTo>
                  <a:cubicBezTo>
                    <a:pt x="64" y="11"/>
                    <a:pt x="74" y="31"/>
                    <a:pt x="67" y="5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1" name="Freeform 53">
              <a:extLst>
                <a:ext uri="{FF2B5EF4-FFF2-40B4-BE49-F238E27FC236}">
                  <a16:creationId xmlns:a16="http://schemas.microsoft.com/office/drawing/2014/main" id="{691BEBE8-592C-4187-A98C-CEB23E5C7DBF}"/>
                </a:ext>
              </a:extLst>
            </p:cNvPr>
            <p:cNvSpPr>
              <a:spLocks/>
            </p:cNvSpPr>
            <p:nvPr/>
          </p:nvSpPr>
          <p:spPr bwMode="auto">
            <a:xfrm>
              <a:off x="3219451" y="2492375"/>
              <a:ext cx="309563" cy="406400"/>
            </a:xfrm>
            <a:custGeom>
              <a:avLst/>
              <a:gdLst>
                <a:gd name="T0" fmla="*/ 3 w 61"/>
                <a:gd name="T1" fmla="*/ 28 h 80"/>
                <a:gd name="T2" fmla="*/ 25 w 61"/>
                <a:gd name="T3" fmla="*/ 44 h 80"/>
                <a:gd name="T4" fmla="*/ 40 w 61"/>
                <a:gd name="T5" fmla="*/ 67 h 80"/>
                <a:gd name="T6" fmla="*/ 35 w 61"/>
                <a:gd name="T7" fmla="*/ 80 h 80"/>
                <a:gd name="T8" fmla="*/ 44 w 61"/>
                <a:gd name="T9" fmla="*/ 31 h 80"/>
                <a:gd name="T10" fmla="*/ 0 w 61"/>
                <a:gd name="T11" fmla="*/ 14 h 80"/>
                <a:gd name="T12" fmla="*/ 3 w 61"/>
                <a:gd name="T13" fmla="*/ 28 h 80"/>
              </a:gdLst>
              <a:ahLst/>
              <a:cxnLst>
                <a:cxn ang="0">
                  <a:pos x="T0" y="T1"/>
                </a:cxn>
                <a:cxn ang="0">
                  <a:pos x="T2" y="T3"/>
                </a:cxn>
                <a:cxn ang="0">
                  <a:pos x="T4" y="T5"/>
                </a:cxn>
                <a:cxn ang="0">
                  <a:pos x="T6" y="T7"/>
                </a:cxn>
                <a:cxn ang="0">
                  <a:pos x="T8" y="T9"/>
                </a:cxn>
                <a:cxn ang="0">
                  <a:pos x="T10" y="T11"/>
                </a:cxn>
                <a:cxn ang="0">
                  <a:pos x="T12" y="T13"/>
                </a:cxn>
              </a:cxnLst>
              <a:rect l="0" t="0" r="r" b="b"/>
              <a:pathLst>
                <a:path w="61" h="80">
                  <a:moveTo>
                    <a:pt x="3" y="28"/>
                  </a:moveTo>
                  <a:cubicBezTo>
                    <a:pt x="5" y="36"/>
                    <a:pt x="11" y="41"/>
                    <a:pt x="25" y="44"/>
                  </a:cubicBezTo>
                  <a:cubicBezTo>
                    <a:pt x="36" y="46"/>
                    <a:pt x="40" y="62"/>
                    <a:pt x="40" y="67"/>
                  </a:cubicBezTo>
                  <a:cubicBezTo>
                    <a:pt x="39" y="70"/>
                    <a:pt x="35" y="80"/>
                    <a:pt x="35" y="80"/>
                  </a:cubicBezTo>
                  <a:cubicBezTo>
                    <a:pt x="35" y="80"/>
                    <a:pt x="61" y="61"/>
                    <a:pt x="44" y="31"/>
                  </a:cubicBezTo>
                  <a:cubicBezTo>
                    <a:pt x="28" y="0"/>
                    <a:pt x="1" y="12"/>
                    <a:pt x="0" y="14"/>
                  </a:cubicBezTo>
                  <a:cubicBezTo>
                    <a:pt x="0" y="17"/>
                    <a:pt x="2" y="25"/>
                    <a:pt x="3" y="28"/>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2" name="Freeform 54">
              <a:extLst>
                <a:ext uri="{FF2B5EF4-FFF2-40B4-BE49-F238E27FC236}">
                  <a16:creationId xmlns:a16="http://schemas.microsoft.com/office/drawing/2014/main" id="{53B1A143-13D5-413E-854D-F908E41DC7AC}"/>
                </a:ext>
              </a:extLst>
            </p:cNvPr>
            <p:cNvSpPr>
              <a:spLocks/>
            </p:cNvSpPr>
            <p:nvPr/>
          </p:nvSpPr>
          <p:spPr bwMode="auto">
            <a:xfrm>
              <a:off x="3122613" y="2552700"/>
              <a:ext cx="187325" cy="147638"/>
            </a:xfrm>
            <a:custGeom>
              <a:avLst/>
              <a:gdLst>
                <a:gd name="T0" fmla="*/ 29 w 37"/>
                <a:gd name="T1" fmla="*/ 12 h 29"/>
                <a:gd name="T2" fmla="*/ 18 w 37"/>
                <a:gd name="T3" fmla="*/ 23 h 29"/>
                <a:gd name="T4" fmla="*/ 0 w 37"/>
                <a:gd name="T5" fmla="*/ 29 h 29"/>
                <a:gd name="T6" fmla="*/ 19 w 37"/>
                <a:gd name="T7" fmla="*/ 2 h 29"/>
                <a:gd name="T8" fmla="*/ 29 w 37"/>
                <a:gd name="T9" fmla="*/ 12 h 29"/>
              </a:gdLst>
              <a:ahLst/>
              <a:cxnLst>
                <a:cxn ang="0">
                  <a:pos x="T0" y="T1"/>
                </a:cxn>
                <a:cxn ang="0">
                  <a:pos x="T2" y="T3"/>
                </a:cxn>
                <a:cxn ang="0">
                  <a:pos x="T4" y="T5"/>
                </a:cxn>
                <a:cxn ang="0">
                  <a:pos x="T6" y="T7"/>
                </a:cxn>
                <a:cxn ang="0">
                  <a:pos x="T8" y="T9"/>
                </a:cxn>
              </a:cxnLst>
              <a:rect l="0" t="0" r="r" b="b"/>
              <a:pathLst>
                <a:path w="37" h="29">
                  <a:moveTo>
                    <a:pt x="29" y="12"/>
                  </a:moveTo>
                  <a:cubicBezTo>
                    <a:pt x="29" y="12"/>
                    <a:pt x="27" y="22"/>
                    <a:pt x="18" y="23"/>
                  </a:cubicBezTo>
                  <a:cubicBezTo>
                    <a:pt x="9" y="23"/>
                    <a:pt x="0" y="29"/>
                    <a:pt x="0" y="29"/>
                  </a:cubicBezTo>
                  <a:cubicBezTo>
                    <a:pt x="0" y="29"/>
                    <a:pt x="2" y="5"/>
                    <a:pt x="19" y="2"/>
                  </a:cubicBezTo>
                  <a:cubicBezTo>
                    <a:pt x="37" y="0"/>
                    <a:pt x="29" y="12"/>
                    <a:pt x="29" y="12"/>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3" name="Freeform 55">
              <a:extLst>
                <a:ext uri="{FF2B5EF4-FFF2-40B4-BE49-F238E27FC236}">
                  <a16:creationId xmlns:a16="http://schemas.microsoft.com/office/drawing/2014/main" id="{179F0055-B950-4B49-A4EA-CCBFFD04F56C}"/>
                </a:ext>
              </a:extLst>
            </p:cNvPr>
            <p:cNvSpPr>
              <a:spLocks/>
            </p:cNvSpPr>
            <p:nvPr/>
          </p:nvSpPr>
          <p:spPr bwMode="auto">
            <a:xfrm>
              <a:off x="2959101" y="3279775"/>
              <a:ext cx="585788" cy="773113"/>
            </a:xfrm>
            <a:custGeom>
              <a:avLst/>
              <a:gdLst>
                <a:gd name="T0" fmla="*/ 84 w 115"/>
                <a:gd name="T1" fmla="*/ 50 h 152"/>
                <a:gd name="T2" fmla="*/ 40 w 115"/>
                <a:gd name="T3" fmla="*/ 47 h 152"/>
                <a:gd name="T4" fmla="*/ 6 w 115"/>
                <a:gd name="T5" fmla="*/ 26 h 152"/>
                <a:gd name="T6" fmla="*/ 6 w 115"/>
                <a:gd name="T7" fmla="*/ 0 h 152"/>
                <a:gd name="T8" fmla="*/ 14 w 115"/>
                <a:gd name="T9" fmla="*/ 44 h 152"/>
                <a:gd name="T10" fmla="*/ 22 w 115"/>
                <a:gd name="T11" fmla="*/ 112 h 152"/>
                <a:gd name="T12" fmla="*/ 15 w 115"/>
                <a:gd name="T13" fmla="*/ 150 h 152"/>
                <a:gd name="T14" fmla="*/ 48 w 115"/>
                <a:gd name="T15" fmla="*/ 152 h 152"/>
                <a:gd name="T16" fmla="*/ 44 w 115"/>
                <a:gd name="T17" fmla="*/ 130 h 152"/>
                <a:gd name="T18" fmla="*/ 109 w 115"/>
                <a:gd name="T19" fmla="*/ 109 h 152"/>
                <a:gd name="T20" fmla="*/ 89 w 115"/>
                <a:gd name="T21" fmla="*/ 61 h 152"/>
                <a:gd name="T22" fmla="*/ 84 w 115"/>
                <a:gd name="T23" fmla="*/ 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52">
                  <a:moveTo>
                    <a:pt x="84" y="50"/>
                  </a:moveTo>
                  <a:cubicBezTo>
                    <a:pt x="79" y="47"/>
                    <a:pt x="67" y="48"/>
                    <a:pt x="40" y="47"/>
                  </a:cubicBezTo>
                  <a:cubicBezTo>
                    <a:pt x="13" y="45"/>
                    <a:pt x="10" y="32"/>
                    <a:pt x="6" y="26"/>
                  </a:cubicBezTo>
                  <a:cubicBezTo>
                    <a:pt x="2" y="20"/>
                    <a:pt x="5" y="1"/>
                    <a:pt x="6" y="0"/>
                  </a:cubicBezTo>
                  <a:cubicBezTo>
                    <a:pt x="1" y="16"/>
                    <a:pt x="0" y="32"/>
                    <a:pt x="14" y="44"/>
                  </a:cubicBezTo>
                  <a:cubicBezTo>
                    <a:pt x="19" y="48"/>
                    <a:pt x="22" y="92"/>
                    <a:pt x="22" y="112"/>
                  </a:cubicBezTo>
                  <a:cubicBezTo>
                    <a:pt x="22" y="120"/>
                    <a:pt x="21" y="134"/>
                    <a:pt x="15" y="150"/>
                  </a:cubicBezTo>
                  <a:cubicBezTo>
                    <a:pt x="27" y="150"/>
                    <a:pt x="37" y="151"/>
                    <a:pt x="48" y="152"/>
                  </a:cubicBezTo>
                  <a:cubicBezTo>
                    <a:pt x="48" y="152"/>
                    <a:pt x="44" y="138"/>
                    <a:pt x="44" y="130"/>
                  </a:cubicBezTo>
                  <a:cubicBezTo>
                    <a:pt x="44" y="101"/>
                    <a:pt x="102" y="121"/>
                    <a:pt x="109" y="109"/>
                  </a:cubicBezTo>
                  <a:cubicBezTo>
                    <a:pt x="115" y="96"/>
                    <a:pt x="86" y="66"/>
                    <a:pt x="89" y="61"/>
                  </a:cubicBezTo>
                  <a:cubicBezTo>
                    <a:pt x="92" y="57"/>
                    <a:pt x="89" y="52"/>
                    <a:pt x="84" y="50"/>
                  </a:cubicBezTo>
                  <a:close/>
                </a:path>
              </a:pathLst>
            </a:custGeom>
            <a:solidFill>
              <a:srgbClr val="BCD0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4" name="Freeform 56">
              <a:extLst>
                <a:ext uri="{FF2B5EF4-FFF2-40B4-BE49-F238E27FC236}">
                  <a16:creationId xmlns:a16="http://schemas.microsoft.com/office/drawing/2014/main" id="{DAFD7CB3-62DF-4900-BF10-1D4E26A8CD5A}"/>
                </a:ext>
              </a:extLst>
            </p:cNvPr>
            <p:cNvSpPr>
              <a:spLocks/>
            </p:cNvSpPr>
            <p:nvPr/>
          </p:nvSpPr>
          <p:spPr bwMode="auto">
            <a:xfrm>
              <a:off x="3187701" y="3106738"/>
              <a:ext cx="76200" cy="46038"/>
            </a:xfrm>
            <a:custGeom>
              <a:avLst/>
              <a:gdLst>
                <a:gd name="T0" fmla="*/ 39 w 48"/>
                <a:gd name="T1" fmla="*/ 0 h 29"/>
                <a:gd name="T2" fmla="*/ 48 w 48"/>
                <a:gd name="T3" fmla="*/ 29 h 29"/>
                <a:gd name="T4" fmla="*/ 0 w 48"/>
                <a:gd name="T5" fmla="*/ 7 h 29"/>
                <a:gd name="T6" fmla="*/ 39 w 48"/>
                <a:gd name="T7" fmla="*/ 0 h 29"/>
                <a:gd name="T8" fmla="*/ 39 w 48"/>
                <a:gd name="T9" fmla="*/ 0 h 29"/>
              </a:gdLst>
              <a:ahLst/>
              <a:cxnLst>
                <a:cxn ang="0">
                  <a:pos x="T0" y="T1"/>
                </a:cxn>
                <a:cxn ang="0">
                  <a:pos x="T2" y="T3"/>
                </a:cxn>
                <a:cxn ang="0">
                  <a:pos x="T4" y="T5"/>
                </a:cxn>
                <a:cxn ang="0">
                  <a:pos x="T6" y="T7"/>
                </a:cxn>
                <a:cxn ang="0">
                  <a:pos x="T8" y="T9"/>
                </a:cxn>
              </a:cxnLst>
              <a:rect l="0" t="0" r="r" b="b"/>
              <a:pathLst>
                <a:path w="48" h="29">
                  <a:moveTo>
                    <a:pt x="39" y="0"/>
                  </a:moveTo>
                  <a:lnTo>
                    <a:pt x="48" y="29"/>
                  </a:lnTo>
                  <a:lnTo>
                    <a:pt x="0" y="7"/>
                  </a:lnTo>
                  <a:lnTo>
                    <a:pt x="39" y="0"/>
                  </a:lnTo>
                  <a:lnTo>
                    <a:pt x="39" y="0"/>
                  </a:lnTo>
                  <a:close/>
                </a:path>
              </a:pathLst>
            </a:custGeom>
            <a:solidFill>
              <a:srgbClr val="BCD0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5" name="Freeform 57">
              <a:extLst>
                <a:ext uri="{FF2B5EF4-FFF2-40B4-BE49-F238E27FC236}">
                  <a16:creationId xmlns:a16="http://schemas.microsoft.com/office/drawing/2014/main" id="{E7EBBFBD-8505-4468-978B-B989D4538886}"/>
                </a:ext>
              </a:extLst>
            </p:cNvPr>
            <p:cNvSpPr>
              <a:spLocks/>
            </p:cNvSpPr>
            <p:nvPr/>
          </p:nvSpPr>
          <p:spPr bwMode="auto">
            <a:xfrm>
              <a:off x="3263901" y="3106738"/>
              <a:ext cx="61913" cy="46038"/>
            </a:xfrm>
            <a:custGeom>
              <a:avLst/>
              <a:gdLst>
                <a:gd name="T0" fmla="*/ 0 w 39"/>
                <a:gd name="T1" fmla="*/ 29 h 29"/>
                <a:gd name="T2" fmla="*/ 10 w 39"/>
                <a:gd name="T3" fmla="*/ 0 h 29"/>
                <a:gd name="T4" fmla="*/ 39 w 39"/>
                <a:gd name="T5" fmla="*/ 13 h 29"/>
                <a:gd name="T6" fmla="*/ 0 w 39"/>
                <a:gd name="T7" fmla="*/ 29 h 29"/>
                <a:gd name="T8" fmla="*/ 0 w 39"/>
                <a:gd name="T9" fmla="*/ 29 h 29"/>
              </a:gdLst>
              <a:ahLst/>
              <a:cxnLst>
                <a:cxn ang="0">
                  <a:pos x="T0" y="T1"/>
                </a:cxn>
                <a:cxn ang="0">
                  <a:pos x="T2" y="T3"/>
                </a:cxn>
                <a:cxn ang="0">
                  <a:pos x="T4" y="T5"/>
                </a:cxn>
                <a:cxn ang="0">
                  <a:pos x="T6" y="T7"/>
                </a:cxn>
                <a:cxn ang="0">
                  <a:pos x="T8" y="T9"/>
                </a:cxn>
              </a:cxnLst>
              <a:rect l="0" t="0" r="r" b="b"/>
              <a:pathLst>
                <a:path w="39" h="29">
                  <a:moveTo>
                    <a:pt x="0" y="29"/>
                  </a:moveTo>
                  <a:lnTo>
                    <a:pt x="10" y="0"/>
                  </a:lnTo>
                  <a:lnTo>
                    <a:pt x="39" y="13"/>
                  </a:lnTo>
                  <a:lnTo>
                    <a:pt x="0" y="29"/>
                  </a:lnTo>
                  <a:lnTo>
                    <a:pt x="0" y="29"/>
                  </a:lnTo>
                  <a:close/>
                </a:path>
              </a:pathLst>
            </a:custGeom>
            <a:solidFill>
              <a:srgbClr val="BCD0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6" name="Freeform 58">
              <a:extLst>
                <a:ext uri="{FF2B5EF4-FFF2-40B4-BE49-F238E27FC236}">
                  <a16:creationId xmlns:a16="http://schemas.microsoft.com/office/drawing/2014/main" id="{A4E9AF51-F94C-4398-9BA0-B5B4281C49B1}"/>
                </a:ext>
              </a:extLst>
            </p:cNvPr>
            <p:cNvSpPr>
              <a:spLocks/>
            </p:cNvSpPr>
            <p:nvPr/>
          </p:nvSpPr>
          <p:spPr bwMode="auto">
            <a:xfrm>
              <a:off x="2974976" y="4043363"/>
              <a:ext cx="706438" cy="960438"/>
            </a:xfrm>
            <a:custGeom>
              <a:avLst/>
              <a:gdLst>
                <a:gd name="T0" fmla="*/ 12 w 139"/>
                <a:gd name="T1" fmla="*/ 0 h 189"/>
                <a:gd name="T2" fmla="*/ 1 w 139"/>
                <a:gd name="T3" fmla="*/ 40 h 189"/>
                <a:gd name="T4" fmla="*/ 18 w 139"/>
                <a:gd name="T5" fmla="*/ 186 h 189"/>
                <a:gd name="T6" fmla="*/ 70 w 139"/>
                <a:gd name="T7" fmla="*/ 189 h 189"/>
                <a:gd name="T8" fmla="*/ 139 w 139"/>
                <a:gd name="T9" fmla="*/ 184 h 189"/>
                <a:gd name="T10" fmla="*/ 134 w 139"/>
                <a:gd name="T11" fmla="*/ 41 h 189"/>
                <a:gd name="T12" fmla="*/ 122 w 139"/>
                <a:gd name="T13" fmla="*/ 0 h 189"/>
                <a:gd name="T14" fmla="*/ 59 w 139"/>
                <a:gd name="T15" fmla="*/ 3 h 189"/>
                <a:gd name="T16" fmla="*/ 12 w 139"/>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89">
                  <a:moveTo>
                    <a:pt x="12" y="0"/>
                  </a:moveTo>
                  <a:cubicBezTo>
                    <a:pt x="12" y="0"/>
                    <a:pt x="3" y="14"/>
                    <a:pt x="1" y="40"/>
                  </a:cubicBezTo>
                  <a:cubicBezTo>
                    <a:pt x="0" y="66"/>
                    <a:pt x="18" y="186"/>
                    <a:pt x="18" y="186"/>
                  </a:cubicBezTo>
                  <a:cubicBezTo>
                    <a:pt x="70" y="189"/>
                    <a:pt x="70" y="189"/>
                    <a:pt x="70" y="189"/>
                  </a:cubicBezTo>
                  <a:cubicBezTo>
                    <a:pt x="139" y="184"/>
                    <a:pt x="139" y="184"/>
                    <a:pt x="139" y="184"/>
                  </a:cubicBezTo>
                  <a:cubicBezTo>
                    <a:pt x="139" y="184"/>
                    <a:pt x="137" y="74"/>
                    <a:pt x="134" y="41"/>
                  </a:cubicBezTo>
                  <a:cubicBezTo>
                    <a:pt x="131" y="9"/>
                    <a:pt x="122" y="0"/>
                    <a:pt x="122" y="0"/>
                  </a:cubicBezTo>
                  <a:cubicBezTo>
                    <a:pt x="59" y="3"/>
                    <a:pt x="59" y="3"/>
                    <a:pt x="59" y="3"/>
                  </a:cubicBezTo>
                  <a:cubicBezTo>
                    <a:pt x="12" y="0"/>
                    <a:pt x="12" y="0"/>
                    <a:pt x="12" y="0"/>
                  </a:cubicBezTo>
                </a:path>
              </a:pathLst>
            </a:custGeom>
            <a:solidFill>
              <a:srgbClr val="F576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7" name="Freeform 59">
              <a:extLst>
                <a:ext uri="{FF2B5EF4-FFF2-40B4-BE49-F238E27FC236}">
                  <a16:creationId xmlns:a16="http://schemas.microsoft.com/office/drawing/2014/main" id="{6C5F43DB-7D29-49DE-986D-77F2DEEB41D9}"/>
                </a:ext>
              </a:extLst>
            </p:cNvPr>
            <p:cNvSpPr>
              <a:spLocks/>
            </p:cNvSpPr>
            <p:nvPr/>
          </p:nvSpPr>
          <p:spPr bwMode="auto">
            <a:xfrm>
              <a:off x="3279776" y="3035300"/>
              <a:ext cx="188913" cy="147638"/>
            </a:xfrm>
            <a:custGeom>
              <a:avLst/>
              <a:gdLst>
                <a:gd name="T0" fmla="*/ 0 w 119"/>
                <a:gd name="T1" fmla="*/ 45 h 93"/>
                <a:gd name="T2" fmla="*/ 29 w 119"/>
                <a:gd name="T3" fmla="*/ 93 h 93"/>
                <a:gd name="T4" fmla="*/ 119 w 119"/>
                <a:gd name="T5" fmla="*/ 45 h 93"/>
                <a:gd name="T6" fmla="*/ 87 w 119"/>
                <a:gd name="T7" fmla="*/ 0 h 93"/>
                <a:gd name="T8" fmla="*/ 0 w 119"/>
                <a:gd name="T9" fmla="*/ 45 h 93"/>
                <a:gd name="T10" fmla="*/ 0 w 119"/>
                <a:gd name="T11" fmla="*/ 45 h 93"/>
              </a:gdLst>
              <a:ahLst/>
              <a:cxnLst>
                <a:cxn ang="0">
                  <a:pos x="T0" y="T1"/>
                </a:cxn>
                <a:cxn ang="0">
                  <a:pos x="T2" y="T3"/>
                </a:cxn>
                <a:cxn ang="0">
                  <a:pos x="T4" y="T5"/>
                </a:cxn>
                <a:cxn ang="0">
                  <a:pos x="T6" y="T7"/>
                </a:cxn>
                <a:cxn ang="0">
                  <a:pos x="T8" y="T9"/>
                </a:cxn>
                <a:cxn ang="0">
                  <a:pos x="T10" y="T11"/>
                </a:cxn>
              </a:cxnLst>
              <a:rect l="0" t="0" r="r" b="b"/>
              <a:pathLst>
                <a:path w="119" h="93">
                  <a:moveTo>
                    <a:pt x="0" y="45"/>
                  </a:moveTo>
                  <a:lnTo>
                    <a:pt x="29" y="93"/>
                  </a:lnTo>
                  <a:lnTo>
                    <a:pt x="119" y="45"/>
                  </a:lnTo>
                  <a:lnTo>
                    <a:pt x="87" y="0"/>
                  </a:lnTo>
                  <a:lnTo>
                    <a:pt x="0" y="45"/>
                  </a:lnTo>
                  <a:lnTo>
                    <a:pt x="0" y="45"/>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8" name="Freeform 60">
              <a:extLst>
                <a:ext uri="{FF2B5EF4-FFF2-40B4-BE49-F238E27FC236}">
                  <a16:creationId xmlns:a16="http://schemas.microsoft.com/office/drawing/2014/main" id="{4C7C7B27-F5BB-4EFD-A75A-BEC7AB18A1AD}"/>
                </a:ext>
              </a:extLst>
            </p:cNvPr>
            <p:cNvSpPr>
              <a:spLocks/>
            </p:cNvSpPr>
            <p:nvPr/>
          </p:nvSpPr>
          <p:spPr bwMode="auto">
            <a:xfrm>
              <a:off x="3111501" y="3046413"/>
              <a:ext cx="138113" cy="127000"/>
            </a:xfrm>
            <a:custGeom>
              <a:avLst/>
              <a:gdLst>
                <a:gd name="T0" fmla="*/ 0 w 87"/>
                <a:gd name="T1" fmla="*/ 38 h 80"/>
                <a:gd name="T2" fmla="*/ 39 w 87"/>
                <a:gd name="T3" fmla="*/ 0 h 80"/>
                <a:gd name="T4" fmla="*/ 87 w 87"/>
                <a:gd name="T5" fmla="*/ 38 h 80"/>
                <a:gd name="T6" fmla="*/ 51 w 87"/>
                <a:gd name="T7" fmla="*/ 80 h 80"/>
                <a:gd name="T8" fmla="*/ 0 w 87"/>
                <a:gd name="T9" fmla="*/ 38 h 80"/>
                <a:gd name="T10" fmla="*/ 0 w 87"/>
                <a:gd name="T11" fmla="*/ 38 h 80"/>
              </a:gdLst>
              <a:ahLst/>
              <a:cxnLst>
                <a:cxn ang="0">
                  <a:pos x="T0" y="T1"/>
                </a:cxn>
                <a:cxn ang="0">
                  <a:pos x="T2" y="T3"/>
                </a:cxn>
                <a:cxn ang="0">
                  <a:pos x="T4" y="T5"/>
                </a:cxn>
                <a:cxn ang="0">
                  <a:pos x="T6" y="T7"/>
                </a:cxn>
                <a:cxn ang="0">
                  <a:pos x="T8" y="T9"/>
                </a:cxn>
                <a:cxn ang="0">
                  <a:pos x="T10" y="T11"/>
                </a:cxn>
              </a:cxnLst>
              <a:rect l="0" t="0" r="r" b="b"/>
              <a:pathLst>
                <a:path w="87" h="80">
                  <a:moveTo>
                    <a:pt x="0" y="38"/>
                  </a:moveTo>
                  <a:lnTo>
                    <a:pt x="39" y="0"/>
                  </a:lnTo>
                  <a:lnTo>
                    <a:pt x="87" y="38"/>
                  </a:lnTo>
                  <a:lnTo>
                    <a:pt x="51" y="80"/>
                  </a:lnTo>
                  <a:lnTo>
                    <a:pt x="0" y="38"/>
                  </a:lnTo>
                  <a:lnTo>
                    <a:pt x="0" y="38"/>
                  </a:lnTo>
                  <a:close/>
                </a:path>
              </a:pathLst>
            </a:custGeom>
            <a:solidFill>
              <a:srgbClr val="E1F2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89" name="Freeform 61">
              <a:extLst>
                <a:ext uri="{FF2B5EF4-FFF2-40B4-BE49-F238E27FC236}">
                  <a16:creationId xmlns:a16="http://schemas.microsoft.com/office/drawing/2014/main" id="{A8C03EA3-2320-45C6-878B-55B4E00F7EA3}"/>
                </a:ext>
              </a:extLst>
            </p:cNvPr>
            <p:cNvSpPr>
              <a:spLocks/>
            </p:cNvSpPr>
            <p:nvPr/>
          </p:nvSpPr>
          <p:spPr bwMode="auto">
            <a:xfrm>
              <a:off x="2974976" y="4043363"/>
              <a:ext cx="411163" cy="960438"/>
            </a:xfrm>
            <a:custGeom>
              <a:avLst/>
              <a:gdLst>
                <a:gd name="T0" fmla="*/ 57 w 81"/>
                <a:gd name="T1" fmla="*/ 111 h 189"/>
                <a:gd name="T2" fmla="*/ 49 w 81"/>
                <a:gd name="T3" fmla="*/ 154 h 189"/>
                <a:gd name="T4" fmla="*/ 29 w 81"/>
                <a:gd name="T5" fmla="*/ 149 h 189"/>
                <a:gd name="T6" fmla="*/ 21 w 81"/>
                <a:gd name="T7" fmla="*/ 27 h 189"/>
                <a:gd name="T8" fmla="*/ 45 w 81"/>
                <a:gd name="T9" fmla="*/ 2 h 189"/>
                <a:gd name="T10" fmla="*/ 43 w 81"/>
                <a:gd name="T11" fmla="*/ 2 h 189"/>
                <a:gd name="T12" fmla="*/ 12 w 81"/>
                <a:gd name="T13" fmla="*/ 0 h 189"/>
                <a:gd name="T14" fmla="*/ 1 w 81"/>
                <a:gd name="T15" fmla="*/ 40 h 189"/>
                <a:gd name="T16" fmla="*/ 18 w 81"/>
                <a:gd name="T17" fmla="*/ 186 h 189"/>
                <a:gd name="T18" fmla="*/ 70 w 81"/>
                <a:gd name="T19" fmla="*/ 189 h 189"/>
                <a:gd name="T20" fmla="*/ 81 w 81"/>
                <a:gd name="T21" fmla="*/ 189 h 189"/>
                <a:gd name="T22" fmla="*/ 67 w 81"/>
                <a:gd name="T23" fmla="*/ 175 h 189"/>
                <a:gd name="T24" fmla="*/ 57 w 81"/>
                <a:gd name="T25" fmla="*/ 1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89">
                  <a:moveTo>
                    <a:pt x="57" y="111"/>
                  </a:moveTo>
                  <a:cubicBezTo>
                    <a:pt x="53" y="115"/>
                    <a:pt x="54" y="148"/>
                    <a:pt x="49" y="154"/>
                  </a:cubicBezTo>
                  <a:cubicBezTo>
                    <a:pt x="43" y="161"/>
                    <a:pt x="34" y="160"/>
                    <a:pt x="29" y="149"/>
                  </a:cubicBezTo>
                  <a:cubicBezTo>
                    <a:pt x="24" y="137"/>
                    <a:pt x="10" y="56"/>
                    <a:pt x="21" y="27"/>
                  </a:cubicBezTo>
                  <a:cubicBezTo>
                    <a:pt x="29" y="7"/>
                    <a:pt x="45" y="2"/>
                    <a:pt x="45" y="2"/>
                  </a:cubicBezTo>
                  <a:cubicBezTo>
                    <a:pt x="43" y="2"/>
                    <a:pt x="43" y="2"/>
                    <a:pt x="43" y="2"/>
                  </a:cubicBezTo>
                  <a:cubicBezTo>
                    <a:pt x="12" y="0"/>
                    <a:pt x="12" y="0"/>
                    <a:pt x="12" y="0"/>
                  </a:cubicBezTo>
                  <a:cubicBezTo>
                    <a:pt x="12" y="0"/>
                    <a:pt x="3" y="14"/>
                    <a:pt x="1" y="40"/>
                  </a:cubicBezTo>
                  <a:cubicBezTo>
                    <a:pt x="0" y="66"/>
                    <a:pt x="18" y="186"/>
                    <a:pt x="18" y="186"/>
                  </a:cubicBezTo>
                  <a:cubicBezTo>
                    <a:pt x="70" y="189"/>
                    <a:pt x="70" y="189"/>
                    <a:pt x="70" y="189"/>
                  </a:cubicBezTo>
                  <a:cubicBezTo>
                    <a:pt x="81" y="189"/>
                    <a:pt x="81" y="189"/>
                    <a:pt x="81" y="189"/>
                  </a:cubicBezTo>
                  <a:cubicBezTo>
                    <a:pt x="81" y="189"/>
                    <a:pt x="69" y="186"/>
                    <a:pt x="67" y="175"/>
                  </a:cubicBezTo>
                  <a:cubicBezTo>
                    <a:pt x="63" y="152"/>
                    <a:pt x="60" y="107"/>
                    <a:pt x="57" y="111"/>
                  </a:cubicBezTo>
                </a:path>
              </a:pathLst>
            </a:custGeom>
            <a:solidFill>
              <a:srgbClr val="F254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0" name="Freeform 62">
              <a:extLst>
                <a:ext uri="{FF2B5EF4-FFF2-40B4-BE49-F238E27FC236}">
                  <a16:creationId xmlns:a16="http://schemas.microsoft.com/office/drawing/2014/main" id="{F4C34A6D-2E43-496E-85A6-8334CC2E3F40}"/>
                </a:ext>
              </a:extLst>
            </p:cNvPr>
            <p:cNvSpPr>
              <a:spLocks/>
            </p:cNvSpPr>
            <p:nvPr/>
          </p:nvSpPr>
          <p:spPr bwMode="auto">
            <a:xfrm>
              <a:off x="3452813" y="3132138"/>
              <a:ext cx="207963" cy="681038"/>
            </a:xfrm>
            <a:custGeom>
              <a:avLst/>
              <a:gdLst>
                <a:gd name="T0" fmla="*/ 26 w 41"/>
                <a:gd name="T1" fmla="*/ 2 h 134"/>
                <a:gd name="T2" fmla="*/ 37 w 41"/>
                <a:gd name="T3" fmla="*/ 63 h 134"/>
                <a:gd name="T4" fmla="*/ 17 w 41"/>
                <a:gd name="T5" fmla="*/ 133 h 134"/>
                <a:gd name="T6" fmla="*/ 1 w 41"/>
                <a:gd name="T7" fmla="*/ 65 h 134"/>
                <a:gd name="T8" fmla="*/ 26 w 41"/>
                <a:gd name="T9" fmla="*/ 2 h 134"/>
              </a:gdLst>
              <a:ahLst/>
              <a:cxnLst>
                <a:cxn ang="0">
                  <a:pos x="T0" y="T1"/>
                </a:cxn>
                <a:cxn ang="0">
                  <a:pos x="T2" y="T3"/>
                </a:cxn>
                <a:cxn ang="0">
                  <a:pos x="T4" y="T5"/>
                </a:cxn>
                <a:cxn ang="0">
                  <a:pos x="T6" y="T7"/>
                </a:cxn>
                <a:cxn ang="0">
                  <a:pos x="T8" y="T9"/>
                </a:cxn>
              </a:cxnLst>
              <a:rect l="0" t="0" r="r" b="b"/>
              <a:pathLst>
                <a:path w="41" h="134">
                  <a:moveTo>
                    <a:pt x="26" y="2"/>
                  </a:moveTo>
                  <a:cubicBezTo>
                    <a:pt x="37" y="4"/>
                    <a:pt x="41" y="33"/>
                    <a:pt x="37" y="63"/>
                  </a:cubicBezTo>
                  <a:cubicBezTo>
                    <a:pt x="29" y="116"/>
                    <a:pt x="36" y="134"/>
                    <a:pt x="17" y="133"/>
                  </a:cubicBezTo>
                  <a:cubicBezTo>
                    <a:pt x="0" y="132"/>
                    <a:pt x="2" y="111"/>
                    <a:pt x="1" y="65"/>
                  </a:cubicBezTo>
                  <a:cubicBezTo>
                    <a:pt x="1" y="30"/>
                    <a:pt x="5" y="0"/>
                    <a:pt x="26" y="2"/>
                  </a:cubicBezTo>
                  <a:close/>
                </a:path>
              </a:pathLst>
            </a:custGeom>
            <a:solidFill>
              <a:srgbClr val="D0D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1" name="Freeform 63">
              <a:extLst>
                <a:ext uri="{FF2B5EF4-FFF2-40B4-BE49-F238E27FC236}">
                  <a16:creationId xmlns:a16="http://schemas.microsoft.com/office/drawing/2014/main" id="{66181F44-C6D2-4865-BBEC-F9CC68842A0E}"/>
                </a:ext>
              </a:extLst>
            </p:cNvPr>
            <p:cNvSpPr>
              <a:spLocks/>
            </p:cNvSpPr>
            <p:nvPr/>
          </p:nvSpPr>
          <p:spPr bwMode="auto">
            <a:xfrm>
              <a:off x="2994026" y="3265488"/>
              <a:ext cx="412750" cy="538163"/>
            </a:xfrm>
            <a:custGeom>
              <a:avLst/>
              <a:gdLst>
                <a:gd name="T0" fmla="*/ 260 w 260"/>
                <a:gd name="T1" fmla="*/ 336 h 339"/>
                <a:gd name="T2" fmla="*/ 7 w 260"/>
                <a:gd name="T3" fmla="*/ 339 h 339"/>
                <a:gd name="T4" fmla="*/ 0 w 260"/>
                <a:gd name="T5" fmla="*/ 3 h 339"/>
                <a:gd name="T6" fmla="*/ 254 w 260"/>
                <a:gd name="T7" fmla="*/ 0 h 339"/>
                <a:gd name="T8" fmla="*/ 260 w 260"/>
                <a:gd name="T9" fmla="*/ 336 h 339"/>
                <a:gd name="T10" fmla="*/ 260 w 260"/>
                <a:gd name="T11" fmla="*/ 336 h 339"/>
              </a:gdLst>
              <a:ahLst/>
              <a:cxnLst>
                <a:cxn ang="0">
                  <a:pos x="T0" y="T1"/>
                </a:cxn>
                <a:cxn ang="0">
                  <a:pos x="T2" y="T3"/>
                </a:cxn>
                <a:cxn ang="0">
                  <a:pos x="T4" y="T5"/>
                </a:cxn>
                <a:cxn ang="0">
                  <a:pos x="T6" y="T7"/>
                </a:cxn>
                <a:cxn ang="0">
                  <a:pos x="T8" y="T9"/>
                </a:cxn>
                <a:cxn ang="0">
                  <a:pos x="T10" y="T11"/>
                </a:cxn>
              </a:cxnLst>
              <a:rect l="0" t="0" r="r" b="b"/>
              <a:pathLst>
                <a:path w="260" h="339">
                  <a:moveTo>
                    <a:pt x="260" y="336"/>
                  </a:moveTo>
                  <a:lnTo>
                    <a:pt x="7" y="339"/>
                  </a:lnTo>
                  <a:lnTo>
                    <a:pt x="0" y="3"/>
                  </a:lnTo>
                  <a:lnTo>
                    <a:pt x="254" y="0"/>
                  </a:lnTo>
                  <a:lnTo>
                    <a:pt x="260" y="336"/>
                  </a:lnTo>
                  <a:lnTo>
                    <a:pt x="260" y="336"/>
                  </a:ln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2" name="Freeform 64">
              <a:extLst>
                <a:ext uri="{FF2B5EF4-FFF2-40B4-BE49-F238E27FC236}">
                  <a16:creationId xmlns:a16="http://schemas.microsoft.com/office/drawing/2014/main" id="{3471107F-55E8-4545-B35C-1928B8ABB64D}"/>
                </a:ext>
              </a:extLst>
            </p:cNvPr>
            <p:cNvSpPr>
              <a:spLocks/>
            </p:cNvSpPr>
            <p:nvPr/>
          </p:nvSpPr>
          <p:spPr bwMode="auto">
            <a:xfrm>
              <a:off x="2994026" y="3270250"/>
              <a:ext cx="412750" cy="533400"/>
            </a:xfrm>
            <a:custGeom>
              <a:avLst/>
              <a:gdLst>
                <a:gd name="T0" fmla="*/ 13 w 81"/>
                <a:gd name="T1" fmla="*/ 0 h 105"/>
                <a:gd name="T2" fmla="*/ 32 w 81"/>
                <a:gd name="T3" fmla="*/ 53 h 105"/>
                <a:gd name="T4" fmla="*/ 80 w 81"/>
                <a:gd name="T5" fmla="*/ 75 h 105"/>
                <a:gd name="T6" fmla="*/ 81 w 81"/>
                <a:gd name="T7" fmla="*/ 104 h 105"/>
                <a:gd name="T8" fmla="*/ 2 w 81"/>
                <a:gd name="T9" fmla="*/ 105 h 105"/>
                <a:gd name="T10" fmla="*/ 0 w 81"/>
                <a:gd name="T11" fmla="*/ 0 h 105"/>
                <a:gd name="T12" fmla="*/ 13 w 81"/>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81" h="105">
                  <a:moveTo>
                    <a:pt x="13" y="0"/>
                  </a:moveTo>
                  <a:cubicBezTo>
                    <a:pt x="13" y="0"/>
                    <a:pt x="18" y="36"/>
                    <a:pt x="32" y="53"/>
                  </a:cubicBezTo>
                  <a:cubicBezTo>
                    <a:pt x="45" y="70"/>
                    <a:pt x="80" y="75"/>
                    <a:pt x="80" y="75"/>
                  </a:cubicBezTo>
                  <a:cubicBezTo>
                    <a:pt x="81" y="104"/>
                    <a:pt x="81" y="104"/>
                    <a:pt x="81" y="104"/>
                  </a:cubicBezTo>
                  <a:cubicBezTo>
                    <a:pt x="2" y="105"/>
                    <a:pt x="2" y="105"/>
                    <a:pt x="2" y="105"/>
                  </a:cubicBezTo>
                  <a:cubicBezTo>
                    <a:pt x="0" y="0"/>
                    <a:pt x="0" y="0"/>
                    <a:pt x="0" y="0"/>
                  </a:cubicBezTo>
                  <a:cubicBezTo>
                    <a:pt x="13" y="0"/>
                    <a:pt x="13" y="0"/>
                    <a:pt x="13" y="0"/>
                  </a:cubicBezTo>
                  <a:close/>
                </a:path>
              </a:pathLst>
            </a:custGeom>
            <a:solidFill>
              <a:srgbClr val="0217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3" name="Freeform 65">
              <a:extLst>
                <a:ext uri="{FF2B5EF4-FFF2-40B4-BE49-F238E27FC236}">
                  <a16:creationId xmlns:a16="http://schemas.microsoft.com/office/drawing/2014/main" id="{361D661A-DC79-45A1-90AB-DFC14F722EDF}"/>
                </a:ext>
              </a:extLst>
            </p:cNvPr>
            <p:cNvSpPr>
              <a:spLocks/>
            </p:cNvSpPr>
            <p:nvPr/>
          </p:nvSpPr>
          <p:spPr bwMode="auto">
            <a:xfrm>
              <a:off x="2470151" y="3270250"/>
              <a:ext cx="468313" cy="498475"/>
            </a:xfrm>
            <a:custGeom>
              <a:avLst/>
              <a:gdLst>
                <a:gd name="T0" fmla="*/ 86 w 92"/>
                <a:gd name="T1" fmla="*/ 84 h 98"/>
                <a:gd name="T2" fmla="*/ 67 w 92"/>
                <a:gd name="T3" fmla="*/ 47 h 98"/>
                <a:gd name="T4" fmla="*/ 6 w 92"/>
                <a:gd name="T5" fmla="*/ 6 h 98"/>
                <a:gd name="T6" fmla="*/ 44 w 92"/>
                <a:gd name="T7" fmla="*/ 65 h 98"/>
                <a:gd name="T8" fmla="*/ 86 w 92"/>
                <a:gd name="T9" fmla="*/ 84 h 98"/>
              </a:gdLst>
              <a:ahLst/>
              <a:cxnLst>
                <a:cxn ang="0">
                  <a:pos x="T0" y="T1"/>
                </a:cxn>
                <a:cxn ang="0">
                  <a:pos x="T2" y="T3"/>
                </a:cxn>
                <a:cxn ang="0">
                  <a:pos x="T4" y="T5"/>
                </a:cxn>
                <a:cxn ang="0">
                  <a:pos x="T6" y="T7"/>
                </a:cxn>
                <a:cxn ang="0">
                  <a:pos x="T8" y="T9"/>
                </a:cxn>
              </a:cxnLst>
              <a:rect l="0" t="0" r="r" b="b"/>
              <a:pathLst>
                <a:path w="92" h="98">
                  <a:moveTo>
                    <a:pt x="86" y="84"/>
                  </a:moveTo>
                  <a:cubicBezTo>
                    <a:pt x="92" y="78"/>
                    <a:pt x="87" y="64"/>
                    <a:pt x="67" y="47"/>
                  </a:cubicBezTo>
                  <a:cubicBezTo>
                    <a:pt x="44" y="28"/>
                    <a:pt x="11" y="0"/>
                    <a:pt x="6" y="6"/>
                  </a:cubicBezTo>
                  <a:cubicBezTo>
                    <a:pt x="0" y="14"/>
                    <a:pt x="26" y="40"/>
                    <a:pt x="44" y="65"/>
                  </a:cubicBezTo>
                  <a:cubicBezTo>
                    <a:pt x="63" y="90"/>
                    <a:pt x="75" y="98"/>
                    <a:pt x="86" y="8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4" name="Freeform 66">
              <a:extLst>
                <a:ext uri="{FF2B5EF4-FFF2-40B4-BE49-F238E27FC236}">
                  <a16:creationId xmlns:a16="http://schemas.microsoft.com/office/drawing/2014/main" id="{20536161-F583-480B-B510-3A076786E372}"/>
                </a:ext>
              </a:extLst>
            </p:cNvPr>
            <p:cNvSpPr>
              <a:spLocks/>
            </p:cNvSpPr>
            <p:nvPr/>
          </p:nvSpPr>
          <p:spPr bwMode="auto">
            <a:xfrm>
              <a:off x="3051176" y="3519488"/>
              <a:ext cx="565150" cy="330200"/>
            </a:xfrm>
            <a:custGeom>
              <a:avLst/>
              <a:gdLst>
                <a:gd name="T0" fmla="*/ 109 w 111"/>
                <a:gd name="T1" fmla="*/ 48 h 65"/>
                <a:gd name="T2" fmla="*/ 71 w 111"/>
                <a:gd name="T3" fmla="*/ 19 h 65"/>
                <a:gd name="T4" fmla="*/ 2 w 111"/>
                <a:gd name="T5" fmla="*/ 7 h 65"/>
                <a:gd name="T6" fmla="*/ 59 w 111"/>
                <a:gd name="T7" fmla="*/ 44 h 65"/>
                <a:gd name="T8" fmla="*/ 109 w 111"/>
                <a:gd name="T9" fmla="*/ 48 h 65"/>
              </a:gdLst>
              <a:ahLst/>
              <a:cxnLst>
                <a:cxn ang="0">
                  <a:pos x="T0" y="T1"/>
                </a:cxn>
                <a:cxn ang="0">
                  <a:pos x="T2" y="T3"/>
                </a:cxn>
                <a:cxn ang="0">
                  <a:pos x="T4" y="T5"/>
                </a:cxn>
                <a:cxn ang="0">
                  <a:pos x="T6" y="T7"/>
                </a:cxn>
                <a:cxn ang="0">
                  <a:pos x="T8" y="T9"/>
                </a:cxn>
              </a:cxnLst>
              <a:rect l="0" t="0" r="r" b="b"/>
              <a:pathLst>
                <a:path w="111" h="65">
                  <a:moveTo>
                    <a:pt x="109" y="48"/>
                  </a:moveTo>
                  <a:cubicBezTo>
                    <a:pt x="111" y="40"/>
                    <a:pt x="96" y="26"/>
                    <a:pt x="71" y="19"/>
                  </a:cubicBezTo>
                  <a:cubicBezTo>
                    <a:pt x="44" y="12"/>
                    <a:pt x="4" y="0"/>
                    <a:pt x="2" y="7"/>
                  </a:cubicBezTo>
                  <a:cubicBezTo>
                    <a:pt x="0" y="17"/>
                    <a:pt x="34" y="30"/>
                    <a:pt x="59" y="44"/>
                  </a:cubicBezTo>
                  <a:cubicBezTo>
                    <a:pt x="85" y="59"/>
                    <a:pt x="105" y="65"/>
                    <a:pt x="109" y="48"/>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5" name="Freeform 67">
              <a:extLst>
                <a:ext uri="{FF2B5EF4-FFF2-40B4-BE49-F238E27FC236}">
                  <a16:creationId xmlns:a16="http://schemas.microsoft.com/office/drawing/2014/main" id="{A088B69A-679D-4955-A3BE-B843A10AAC58}"/>
                </a:ext>
              </a:extLst>
            </p:cNvPr>
            <p:cNvSpPr>
              <a:spLocks/>
            </p:cNvSpPr>
            <p:nvPr/>
          </p:nvSpPr>
          <p:spPr bwMode="auto">
            <a:xfrm>
              <a:off x="2963863" y="3549650"/>
              <a:ext cx="82550" cy="46038"/>
            </a:xfrm>
            <a:custGeom>
              <a:avLst/>
              <a:gdLst>
                <a:gd name="T0" fmla="*/ 0 w 16"/>
                <a:gd name="T1" fmla="*/ 3 h 9"/>
                <a:gd name="T2" fmla="*/ 0 w 16"/>
                <a:gd name="T3" fmla="*/ 3 h 9"/>
                <a:gd name="T4" fmla="*/ 3 w 16"/>
                <a:gd name="T5" fmla="*/ 1 h 9"/>
                <a:gd name="T6" fmla="*/ 14 w 16"/>
                <a:gd name="T7" fmla="*/ 4 h 9"/>
                <a:gd name="T8" fmla="*/ 15 w 16"/>
                <a:gd name="T9" fmla="*/ 7 h 9"/>
                <a:gd name="T10" fmla="*/ 15 w 16"/>
                <a:gd name="T11" fmla="*/ 7 h 9"/>
                <a:gd name="T12" fmla="*/ 12 w 16"/>
                <a:gd name="T13" fmla="*/ 8 h 9"/>
                <a:gd name="T14" fmla="*/ 2 w 16"/>
                <a:gd name="T15" fmla="*/ 6 h 9"/>
                <a:gd name="T16" fmla="*/ 0 w 16"/>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0" y="3"/>
                  </a:moveTo>
                  <a:cubicBezTo>
                    <a:pt x="0" y="3"/>
                    <a:pt x="0" y="3"/>
                    <a:pt x="0" y="3"/>
                  </a:cubicBezTo>
                  <a:cubicBezTo>
                    <a:pt x="1" y="1"/>
                    <a:pt x="2" y="0"/>
                    <a:pt x="3" y="1"/>
                  </a:cubicBezTo>
                  <a:cubicBezTo>
                    <a:pt x="14" y="4"/>
                    <a:pt x="14" y="4"/>
                    <a:pt x="14" y="4"/>
                  </a:cubicBezTo>
                  <a:cubicBezTo>
                    <a:pt x="15" y="4"/>
                    <a:pt x="16" y="5"/>
                    <a:pt x="15" y="7"/>
                  </a:cubicBezTo>
                  <a:cubicBezTo>
                    <a:pt x="15" y="7"/>
                    <a:pt x="15" y="7"/>
                    <a:pt x="15" y="7"/>
                  </a:cubicBezTo>
                  <a:cubicBezTo>
                    <a:pt x="15" y="8"/>
                    <a:pt x="14" y="9"/>
                    <a:pt x="12" y="8"/>
                  </a:cubicBezTo>
                  <a:cubicBezTo>
                    <a:pt x="2" y="6"/>
                    <a:pt x="2" y="6"/>
                    <a:pt x="2" y="6"/>
                  </a:cubicBezTo>
                  <a:cubicBezTo>
                    <a:pt x="1" y="5"/>
                    <a:pt x="0" y="4"/>
                    <a:pt x="0"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6" name="Freeform 68">
              <a:extLst>
                <a:ext uri="{FF2B5EF4-FFF2-40B4-BE49-F238E27FC236}">
                  <a16:creationId xmlns:a16="http://schemas.microsoft.com/office/drawing/2014/main" id="{6EF15B66-54F2-4396-B9F9-851705AA918F}"/>
                </a:ext>
              </a:extLst>
            </p:cNvPr>
            <p:cNvSpPr>
              <a:spLocks/>
            </p:cNvSpPr>
            <p:nvPr/>
          </p:nvSpPr>
          <p:spPr bwMode="auto">
            <a:xfrm>
              <a:off x="2968626" y="3529013"/>
              <a:ext cx="77788" cy="41275"/>
            </a:xfrm>
            <a:custGeom>
              <a:avLst/>
              <a:gdLst>
                <a:gd name="T0" fmla="*/ 0 w 15"/>
                <a:gd name="T1" fmla="*/ 2 h 8"/>
                <a:gd name="T2" fmla="*/ 0 w 15"/>
                <a:gd name="T3" fmla="*/ 2 h 8"/>
                <a:gd name="T4" fmla="*/ 3 w 15"/>
                <a:gd name="T5" fmla="*/ 0 h 8"/>
                <a:gd name="T6" fmla="*/ 13 w 15"/>
                <a:gd name="T7" fmla="*/ 3 h 8"/>
                <a:gd name="T8" fmla="*/ 15 w 15"/>
                <a:gd name="T9" fmla="*/ 6 h 8"/>
                <a:gd name="T10" fmla="*/ 15 w 15"/>
                <a:gd name="T11" fmla="*/ 6 h 8"/>
                <a:gd name="T12" fmla="*/ 12 w 15"/>
                <a:gd name="T13" fmla="*/ 8 h 8"/>
                <a:gd name="T14" fmla="*/ 2 w 15"/>
                <a:gd name="T15" fmla="*/ 5 h 8"/>
                <a:gd name="T16" fmla="*/ 0 w 15"/>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0" y="2"/>
                  </a:moveTo>
                  <a:cubicBezTo>
                    <a:pt x="0" y="2"/>
                    <a:pt x="0" y="2"/>
                    <a:pt x="0" y="2"/>
                  </a:cubicBezTo>
                  <a:cubicBezTo>
                    <a:pt x="1" y="1"/>
                    <a:pt x="2" y="0"/>
                    <a:pt x="3" y="0"/>
                  </a:cubicBezTo>
                  <a:cubicBezTo>
                    <a:pt x="13" y="3"/>
                    <a:pt x="13" y="3"/>
                    <a:pt x="13" y="3"/>
                  </a:cubicBezTo>
                  <a:cubicBezTo>
                    <a:pt x="15" y="3"/>
                    <a:pt x="15" y="5"/>
                    <a:pt x="15" y="6"/>
                  </a:cubicBezTo>
                  <a:cubicBezTo>
                    <a:pt x="15" y="6"/>
                    <a:pt x="15" y="6"/>
                    <a:pt x="15" y="6"/>
                  </a:cubicBezTo>
                  <a:cubicBezTo>
                    <a:pt x="15" y="7"/>
                    <a:pt x="13" y="8"/>
                    <a:pt x="12" y="8"/>
                  </a:cubicBezTo>
                  <a:cubicBezTo>
                    <a:pt x="2" y="5"/>
                    <a:pt x="2" y="5"/>
                    <a:pt x="2" y="5"/>
                  </a:cubicBezTo>
                  <a:cubicBezTo>
                    <a:pt x="1" y="5"/>
                    <a:pt x="0" y="3"/>
                    <a:pt x="0"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7" name="Freeform 69">
              <a:extLst>
                <a:ext uri="{FF2B5EF4-FFF2-40B4-BE49-F238E27FC236}">
                  <a16:creationId xmlns:a16="http://schemas.microsoft.com/office/drawing/2014/main" id="{1F4E64E1-EEAB-4AE4-B55C-3B2E01B19965}"/>
                </a:ext>
              </a:extLst>
            </p:cNvPr>
            <p:cNvSpPr>
              <a:spLocks/>
            </p:cNvSpPr>
            <p:nvPr/>
          </p:nvSpPr>
          <p:spPr bwMode="auto">
            <a:xfrm>
              <a:off x="2974976" y="3508375"/>
              <a:ext cx="76200" cy="41275"/>
            </a:xfrm>
            <a:custGeom>
              <a:avLst/>
              <a:gdLst>
                <a:gd name="T0" fmla="*/ 0 w 15"/>
                <a:gd name="T1" fmla="*/ 2 h 8"/>
                <a:gd name="T2" fmla="*/ 0 w 15"/>
                <a:gd name="T3" fmla="*/ 2 h 8"/>
                <a:gd name="T4" fmla="*/ 3 w 15"/>
                <a:gd name="T5" fmla="*/ 0 h 8"/>
                <a:gd name="T6" fmla="*/ 13 w 15"/>
                <a:gd name="T7" fmla="*/ 3 h 8"/>
                <a:gd name="T8" fmla="*/ 15 w 15"/>
                <a:gd name="T9" fmla="*/ 6 h 8"/>
                <a:gd name="T10" fmla="*/ 15 w 15"/>
                <a:gd name="T11" fmla="*/ 6 h 8"/>
                <a:gd name="T12" fmla="*/ 12 w 15"/>
                <a:gd name="T13" fmla="*/ 7 h 8"/>
                <a:gd name="T14" fmla="*/ 2 w 15"/>
                <a:gd name="T15" fmla="*/ 5 h 8"/>
                <a:gd name="T16" fmla="*/ 0 w 15"/>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0" y="2"/>
                  </a:moveTo>
                  <a:cubicBezTo>
                    <a:pt x="0" y="2"/>
                    <a:pt x="0" y="2"/>
                    <a:pt x="0" y="2"/>
                  </a:cubicBezTo>
                  <a:cubicBezTo>
                    <a:pt x="1" y="0"/>
                    <a:pt x="2" y="0"/>
                    <a:pt x="3" y="0"/>
                  </a:cubicBezTo>
                  <a:cubicBezTo>
                    <a:pt x="13" y="3"/>
                    <a:pt x="13" y="3"/>
                    <a:pt x="13" y="3"/>
                  </a:cubicBezTo>
                  <a:cubicBezTo>
                    <a:pt x="15" y="3"/>
                    <a:pt x="15" y="4"/>
                    <a:pt x="15" y="6"/>
                  </a:cubicBezTo>
                  <a:cubicBezTo>
                    <a:pt x="15" y="6"/>
                    <a:pt x="15" y="6"/>
                    <a:pt x="15" y="6"/>
                  </a:cubicBezTo>
                  <a:cubicBezTo>
                    <a:pt x="15" y="7"/>
                    <a:pt x="13" y="8"/>
                    <a:pt x="12" y="7"/>
                  </a:cubicBezTo>
                  <a:cubicBezTo>
                    <a:pt x="2" y="5"/>
                    <a:pt x="2" y="5"/>
                    <a:pt x="2" y="5"/>
                  </a:cubicBezTo>
                  <a:cubicBezTo>
                    <a:pt x="1" y="4"/>
                    <a:pt x="0" y="3"/>
                    <a:pt x="0"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8" name="Freeform 70">
              <a:extLst>
                <a:ext uri="{FF2B5EF4-FFF2-40B4-BE49-F238E27FC236}">
                  <a16:creationId xmlns:a16="http://schemas.microsoft.com/office/drawing/2014/main" id="{EBE7E523-327E-4087-826B-40FADC8DFFC8}"/>
                </a:ext>
              </a:extLst>
            </p:cNvPr>
            <p:cNvSpPr>
              <a:spLocks/>
            </p:cNvSpPr>
            <p:nvPr/>
          </p:nvSpPr>
          <p:spPr bwMode="auto">
            <a:xfrm>
              <a:off x="2979738" y="3482975"/>
              <a:ext cx="80963" cy="46038"/>
            </a:xfrm>
            <a:custGeom>
              <a:avLst/>
              <a:gdLst>
                <a:gd name="T0" fmla="*/ 1 w 16"/>
                <a:gd name="T1" fmla="*/ 2 h 9"/>
                <a:gd name="T2" fmla="*/ 1 w 16"/>
                <a:gd name="T3" fmla="*/ 2 h 9"/>
                <a:gd name="T4" fmla="*/ 4 w 16"/>
                <a:gd name="T5" fmla="*/ 1 h 9"/>
                <a:gd name="T6" fmla="*/ 14 w 16"/>
                <a:gd name="T7" fmla="*/ 3 h 9"/>
                <a:gd name="T8" fmla="*/ 16 w 16"/>
                <a:gd name="T9" fmla="*/ 7 h 9"/>
                <a:gd name="T10" fmla="*/ 16 w 16"/>
                <a:gd name="T11" fmla="*/ 7 h 9"/>
                <a:gd name="T12" fmla="*/ 13 w 16"/>
                <a:gd name="T13" fmla="*/ 8 h 9"/>
                <a:gd name="T14" fmla="*/ 2 w 16"/>
                <a:gd name="T15" fmla="*/ 5 h 9"/>
                <a:gd name="T16" fmla="*/ 1 w 16"/>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9">
                  <a:moveTo>
                    <a:pt x="1" y="2"/>
                  </a:moveTo>
                  <a:cubicBezTo>
                    <a:pt x="1" y="2"/>
                    <a:pt x="1" y="2"/>
                    <a:pt x="1" y="2"/>
                  </a:cubicBezTo>
                  <a:cubicBezTo>
                    <a:pt x="1" y="1"/>
                    <a:pt x="2" y="0"/>
                    <a:pt x="4" y="1"/>
                  </a:cubicBezTo>
                  <a:cubicBezTo>
                    <a:pt x="14" y="3"/>
                    <a:pt x="14" y="3"/>
                    <a:pt x="14" y="3"/>
                  </a:cubicBezTo>
                  <a:cubicBezTo>
                    <a:pt x="15" y="4"/>
                    <a:pt x="16" y="5"/>
                    <a:pt x="16" y="7"/>
                  </a:cubicBezTo>
                  <a:cubicBezTo>
                    <a:pt x="16" y="7"/>
                    <a:pt x="16" y="7"/>
                    <a:pt x="16" y="7"/>
                  </a:cubicBezTo>
                  <a:cubicBezTo>
                    <a:pt x="15" y="8"/>
                    <a:pt x="14" y="9"/>
                    <a:pt x="13" y="8"/>
                  </a:cubicBezTo>
                  <a:cubicBezTo>
                    <a:pt x="2" y="5"/>
                    <a:pt x="2" y="5"/>
                    <a:pt x="2" y="5"/>
                  </a:cubicBezTo>
                  <a:cubicBezTo>
                    <a:pt x="1" y="5"/>
                    <a:pt x="0" y="4"/>
                    <a:pt x="1" y="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99" name="Freeform 71">
              <a:extLst>
                <a:ext uri="{FF2B5EF4-FFF2-40B4-BE49-F238E27FC236}">
                  <a16:creationId xmlns:a16="http://schemas.microsoft.com/office/drawing/2014/main" id="{8AB954EB-B3D4-45A0-A2DF-27B916C8942C}"/>
                </a:ext>
              </a:extLst>
            </p:cNvPr>
            <p:cNvSpPr>
              <a:spLocks/>
            </p:cNvSpPr>
            <p:nvPr/>
          </p:nvSpPr>
          <p:spPr bwMode="auto">
            <a:xfrm>
              <a:off x="2974976" y="3487738"/>
              <a:ext cx="177800" cy="133350"/>
            </a:xfrm>
            <a:custGeom>
              <a:avLst/>
              <a:gdLst>
                <a:gd name="T0" fmla="*/ 35 w 35"/>
                <a:gd name="T1" fmla="*/ 13 h 26"/>
                <a:gd name="T2" fmla="*/ 20 w 35"/>
                <a:gd name="T3" fmla="*/ 2 h 26"/>
                <a:gd name="T4" fmla="*/ 4 w 35"/>
                <a:gd name="T5" fmla="*/ 0 h 26"/>
                <a:gd name="T6" fmla="*/ 5 w 35"/>
                <a:gd name="T7" fmla="*/ 8 h 26"/>
                <a:gd name="T8" fmla="*/ 0 w 35"/>
                <a:gd name="T9" fmla="*/ 18 h 26"/>
                <a:gd name="T10" fmla="*/ 15 w 35"/>
                <a:gd name="T11" fmla="*/ 23 h 26"/>
                <a:gd name="T12" fmla="*/ 27 w 35"/>
                <a:gd name="T13" fmla="*/ 26 h 26"/>
                <a:gd name="T14" fmla="*/ 35 w 35"/>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6">
                  <a:moveTo>
                    <a:pt x="35" y="13"/>
                  </a:moveTo>
                  <a:cubicBezTo>
                    <a:pt x="35" y="13"/>
                    <a:pt x="23" y="3"/>
                    <a:pt x="20" y="2"/>
                  </a:cubicBezTo>
                  <a:cubicBezTo>
                    <a:pt x="17" y="1"/>
                    <a:pt x="4" y="0"/>
                    <a:pt x="4" y="0"/>
                  </a:cubicBezTo>
                  <a:cubicBezTo>
                    <a:pt x="4" y="0"/>
                    <a:pt x="6" y="5"/>
                    <a:pt x="5" y="8"/>
                  </a:cubicBezTo>
                  <a:cubicBezTo>
                    <a:pt x="4" y="11"/>
                    <a:pt x="0" y="18"/>
                    <a:pt x="0" y="18"/>
                  </a:cubicBezTo>
                  <a:cubicBezTo>
                    <a:pt x="0" y="18"/>
                    <a:pt x="10" y="22"/>
                    <a:pt x="15" y="23"/>
                  </a:cubicBezTo>
                  <a:cubicBezTo>
                    <a:pt x="23" y="25"/>
                    <a:pt x="27" y="26"/>
                    <a:pt x="27" y="26"/>
                  </a:cubicBezTo>
                  <a:cubicBezTo>
                    <a:pt x="35" y="13"/>
                    <a:pt x="35" y="13"/>
                    <a:pt x="35" y="1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0" name="Freeform 72">
              <a:extLst>
                <a:ext uri="{FF2B5EF4-FFF2-40B4-BE49-F238E27FC236}">
                  <a16:creationId xmlns:a16="http://schemas.microsoft.com/office/drawing/2014/main" id="{0F143AB5-5FC1-4136-912D-F6A0015D09E5}"/>
                </a:ext>
              </a:extLst>
            </p:cNvPr>
            <p:cNvSpPr>
              <a:spLocks/>
            </p:cNvSpPr>
            <p:nvPr/>
          </p:nvSpPr>
          <p:spPr bwMode="auto">
            <a:xfrm>
              <a:off x="2236788" y="3270250"/>
              <a:ext cx="350838" cy="122238"/>
            </a:xfrm>
            <a:custGeom>
              <a:avLst/>
              <a:gdLst>
                <a:gd name="T0" fmla="*/ 69 w 69"/>
                <a:gd name="T1" fmla="*/ 13 h 24"/>
                <a:gd name="T2" fmla="*/ 54 w 69"/>
                <a:gd name="T3" fmla="*/ 0 h 24"/>
                <a:gd name="T4" fmla="*/ 35 w 69"/>
                <a:gd name="T5" fmla="*/ 10 h 24"/>
                <a:gd name="T6" fmla="*/ 6 w 69"/>
                <a:gd name="T7" fmla="*/ 14 h 24"/>
                <a:gd name="T8" fmla="*/ 3 w 69"/>
                <a:gd name="T9" fmla="*/ 21 h 24"/>
                <a:gd name="T10" fmla="*/ 32 w 69"/>
                <a:gd name="T11" fmla="*/ 22 h 24"/>
                <a:gd name="T12" fmla="*/ 61 w 69"/>
                <a:gd name="T13" fmla="*/ 23 h 24"/>
                <a:gd name="T14" fmla="*/ 69 w 69"/>
                <a:gd name="T15" fmla="*/ 1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4">
                  <a:moveTo>
                    <a:pt x="69" y="13"/>
                  </a:moveTo>
                  <a:cubicBezTo>
                    <a:pt x="69" y="13"/>
                    <a:pt x="63" y="0"/>
                    <a:pt x="54" y="0"/>
                  </a:cubicBezTo>
                  <a:cubicBezTo>
                    <a:pt x="45" y="0"/>
                    <a:pt x="37" y="9"/>
                    <a:pt x="35" y="10"/>
                  </a:cubicBezTo>
                  <a:cubicBezTo>
                    <a:pt x="26" y="16"/>
                    <a:pt x="12" y="12"/>
                    <a:pt x="6" y="14"/>
                  </a:cubicBezTo>
                  <a:cubicBezTo>
                    <a:pt x="0" y="17"/>
                    <a:pt x="1" y="21"/>
                    <a:pt x="3" y="21"/>
                  </a:cubicBezTo>
                  <a:cubicBezTo>
                    <a:pt x="17" y="20"/>
                    <a:pt x="26" y="24"/>
                    <a:pt x="32" y="22"/>
                  </a:cubicBezTo>
                  <a:cubicBezTo>
                    <a:pt x="38" y="21"/>
                    <a:pt x="61" y="23"/>
                    <a:pt x="61" y="23"/>
                  </a:cubicBezTo>
                  <a:cubicBezTo>
                    <a:pt x="69" y="13"/>
                    <a:pt x="69" y="13"/>
                    <a:pt x="69" y="1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1" name="Freeform 73">
              <a:extLst>
                <a:ext uri="{FF2B5EF4-FFF2-40B4-BE49-F238E27FC236}">
                  <a16:creationId xmlns:a16="http://schemas.microsoft.com/office/drawing/2014/main" id="{C57D3E9D-2586-4D0B-932F-A9A90C8AC3F9}"/>
                </a:ext>
              </a:extLst>
            </p:cNvPr>
            <p:cNvSpPr>
              <a:spLocks/>
            </p:cNvSpPr>
            <p:nvPr/>
          </p:nvSpPr>
          <p:spPr bwMode="auto">
            <a:xfrm>
              <a:off x="2379663" y="3254375"/>
              <a:ext cx="177800" cy="87313"/>
            </a:xfrm>
            <a:custGeom>
              <a:avLst/>
              <a:gdLst>
                <a:gd name="T0" fmla="*/ 35 w 35"/>
                <a:gd name="T1" fmla="*/ 8 h 17"/>
                <a:gd name="T2" fmla="*/ 22 w 35"/>
                <a:gd name="T3" fmla="*/ 0 h 17"/>
                <a:gd name="T4" fmla="*/ 5 w 35"/>
                <a:gd name="T5" fmla="*/ 6 h 17"/>
                <a:gd name="T6" fmla="*/ 2 w 35"/>
                <a:gd name="T7" fmla="*/ 9 h 17"/>
                <a:gd name="T8" fmla="*/ 12 w 35"/>
                <a:gd name="T9" fmla="*/ 10 h 17"/>
                <a:gd name="T10" fmla="*/ 35 w 35"/>
                <a:gd name="T11" fmla="*/ 8 h 17"/>
              </a:gdLst>
              <a:ahLst/>
              <a:cxnLst>
                <a:cxn ang="0">
                  <a:pos x="T0" y="T1"/>
                </a:cxn>
                <a:cxn ang="0">
                  <a:pos x="T2" y="T3"/>
                </a:cxn>
                <a:cxn ang="0">
                  <a:pos x="T4" y="T5"/>
                </a:cxn>
                <a:cxn ang="0">
                  <a:pos x="T6" y="T7"/>
                </a:cxn>
                <a:cxn ang="0">
                  <a:pos x="T8" y="T9"/>
                </a:cxn>
                <a:cxn ang="0">
                  <a:pos x="T10" y="T11"/>
                </a:cxn>
              </a:cxnLst>
              <a:rect l="0" t="0" r="r" b="b"/>
              <a:pathLst>
                <a:path w="35" h="17">
                  <a:moveTo>
                    <a:pt x="35" y="8"/>
                  </a:moveTo>
                  <a:cubicBezTo>
                    <a:pt x="35" y="8"/>
                    <a:pt x="28" y="1"/>
                    <a:pt x="22" y="0"/>
                  </a:cubicBezTo>
                  <a:cubicBezTo>
                    <a:pt x="16" y="0"/>
                    <a:pt x="10" y="6"/>
                    <a:pt x="5" y="6"/>
                  </a:cubicBezTo>
                  <a:cubicBezTo>
                    <a:pt x="0" y="6"/>
                    <a:pt x="2" y="9"/>
                    <a:pt x="2" y="9"/>
                  </a:cubicBezTo>
                  <a:cubicBezTo>
                    <a:pt x="3" y="10"/>
                    <a:pt x="9" y="10"/>
                    <a:pt x="12" y="10"/>
                  </a:cubicBezTo>
                  <a:cubicBezTo>
                    <a:pt x="15" y="10"/>
                    <a:pt x="27" y="17"/>
                    <a:pt x="35" y="8"/>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2" name="Freeform 74">
              <a:extLst>
                <a:ext uri="{FF2B5EF4-FFF2-40B4-BE49-F238E27FC236}">
                  <a16:creationId xmlns:a16="http://schemas.microsoft.com/office/drawing/2014/main" id="{2A1ED8FB-76FA-4554-925A-202322A952F7}"/>
                </a:ext>
              </a:extLst>
            </p:cNvPr>
            <p:cNvSpPr>
              <a:spLocks/>
            </p:cNvSpPr>
            <p:nvPr/>
          </p:nvSpPr>
          <p:spPr bwMode="auto">
            <a:xfrm>
              <a:off x="1427163" y="3067050"/>
              <a:ext cx="401638" cy="655638"/>
            </a:xfrm>
            <a:custGeom>
              <a:avLst/>
              <a:gdLst>
                <a:gd name="T0" fmla="*/ 16 w 79"/>
                <a:gd name="T1" fmla="*/ 120 h 129"/>
                <a:gd name="T2" fmla="*/ 56 w 79"/>
                <a:gd name="T3" fmla="*/ 78 h 129"/>
                <a:gd name="T4" fmla="*/ 79 w 79"/>
                <a:gd name="T5" fmla="*/ 9 h 129"/>
                <a:gd name="T6" fmla="*/ 61 w 79"/>
                <a:gd name="T7" fmla="*/ 0 h 129"/>
                <a:gd name="T8" fmla="*/ 8 w 79"/>
                <a:gd name="T9" fmla="*/ 85 h 129"/>
                <a:gd name="T10" fmla="*/ 16 w 79"/>
                <a:gd name="T11" fmla="*/ 120 h 129"/>
              </a:gdLst>
              <a:ahLst/>
              <a:cxnLst>
                <a:cxn ang="0">
                  <a:pos x="T0" y="T1"/>
                </a:cxn>
                <a:cxn ang="0">
                  <a:pos x="T2" y="T3"/>
                </a:cxn>
                <a:cxn ang="0">
                  <a:pos x="T4" y="T5"/>
                </a:cxn>
                <a:cxn ang="0">
                  <a:pos x="T6" y="T7"/>
                </a:cxn>
                <a:cxn ang="0">
                  <a:pos x="T8" y="T9"/>
                </a:cxn>
                <a:cxn ang="0">
                  <a:pos x="T10" y="T11"/>
                </a:cxn>
              </a:cxnLst>
              <a:rect l="0" t="0" r="r" b="b"/>
              <a:pathLst>
                <a:path w="79" h="129">
                  <a:moveTo>
                    <a:pt x="16" y="120"/>
                  </a:moveTo>
                  <a:cubicBezTo>
                    <a:pt x="32" y="129"/>
                    <a:pt x="49" y="95"/>
                    <a:pt x="56" y="78"/>
                  </a:cubicBezTo>
                  <a:cubicBezTo>
                    <a:pt x="63" y="61"/>
                    <a:pt x="79" y="9"/>
                    <a:pt x="79" y="9"/>
                  </a:cubicBezTo>
                  <a:cubicBezTo>
                    <a:pt x="61" y="0"/>
                    <a:pt x="61" y="0"/>
                    <a:pt x="61" y="0"/>
                  </a:cubicBezTo>
                  <a:cubicBezTo>
                    <a:pt x="61" y="0"/>
                    <a:pt x="30" y="39"/>
                    <a:pt x="8" y="85"/>
                  </a:cubicBezTo>
                  <a:cubicBezTo>
                    <a:pt x="5" y="90"/>
                    <a:pt x="0" y="110"/>
                    <a:pt x="16" y="12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3" name="Freeform 75">
              <a:extLst>
                <a:ext uri="{FF2B5EF4-FFF2-40B4-BE49-F238E27FC236}">
                  <a16:creationId xmlns:a16="http://schemas.microsoft.com/office/drawing/2014/main" id="{B6D31711-8AE5-4473-A68C-ED0E5E93AE55}"/>
                </a:ext>
              </a:extLst>
            </p:cNvPr>
            <p:cNvSpPr>
              <a:spLocks/>
            </p:cNvSpPr>
            <p:nvPr/>
          </p:nvSpPr>
          <p:spPr bwMode="auto">
            <a:xfrm>
              <a:off x="449263" y="6086475"/>
              <a:ext cx="269875" cy="228600"/>
            </a:xfrm>
            <a:custGeom>
              <a:avLst/>
              <a:gdLst>
                <a:gd name="T0" fmla="*/ 41 w 53"/>
                <a:gd name="T1" fmla="*/ 8 h 45"/>
                <a:gd name="T2" fmla="*/ 51 w 53"/>
                <a:gd name="T3" fmla="*/ 34 h 45"/>
                <a:gd name="T4" fmla="*/ 29 w 53"/>
                <a:gd name="T5" fmla="*/ 43 h 45"/>
                <a:gd name="T6" fmla="*/ 5 w 53"/>
                <a:gd name="T7" fmla="*/ 29 h 45"/>
                <a:gd name="T8" fmla="*/ 6 w 53"/>
                <a:gd name="T9" fmla="*/ 0 h 45"/>
                <a:gd name="T10" fmla="*/ 41 w 53"/>
                <a:gd name="T11" fmla="*/ 8 h 45"/>
              </a:gdLst>
              <a:ahLst/>
              <a:cxnLst>
                <a:cxn ang="0">
                  <a:pos x="T0" y="T1"/>
                </a:cxn>
                <a:cxn ang="0">
                  <a:pos x="T2" y="T3"/>
                </a:cxn>
                <a:cxn ang="0">
                  <a:pos x="T4" y="T5"/>
                </a:cxn>
                <a:cxn ang="0">
                  <a:pos x="T6" y="T7"/>
                </a:cxn>
                <a:cxn ang="0">
                  <a:pos x="T8" y="T9"/>
                </a:cxn>
                <a:cxn ang="0">
                  <a:pos x="T10" y="T11"/>
                </a:cxn>
              </a:cxnLst>
              <a:rect l="0" t="0" r="r" b="b"/>
              <a:pathLst>
                <a:path w="53" h="45">
                  <a:moveTo>
                    <a:pt x="41" y="8"/>
                  </a:moveTo>
                  <a:cubicBezTo>
                    <a:pt x="41" y="8"/>
                    <a:pt x="53" y="29"/>
                    <a:pt x="51" y="34"/>
                  </a:cubicBezTo>
                  <a:cubicBezTo>
                    <a:pt x="50" y="36"/>
                    <a:pt x="41" y="45"/>
                    <a:pt x="29" y="43"/>
                  </a:cubicBezTo>
                  <a:cubicBezTo>
                    <a:pt x="20" y="41"/>
                    <a:pt x="8" y="30"/>
                    <a:pt x="5" y="29"/>
                  </a:cubicBezTo>
                  <a:cubicBezTo>
                    <a:pt x="0" y="28"/>
                    <a:pt x="6" y="0"/>
                    <a:pt x="6" y="0"/>
                  </a:cubicBezTo>
                  <a:cubicBezTo>
                    <a:pt x="41" y="8"/>
                    <a:pt x="41" y="8"/>
                    <a:pt x="41" y="8"/>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4" name="Freeform 76">
              <a:extLst>
                <a:ext uri="{FF2B5EF4-FFF2-40B4-BE49-F238E27FC236}">
                  <a16:creationId xmlns:a16="http://schemas.microsoft.com/office/drawing/2014/main" id="{6405F6AB-56E4-4C6E-A372-CC25175F3D92}"/>
                </a:ext>
              </a:extLst>
            </p:cNvPr>
            <p:cNvSpPr>
              <a:spLocks/>
            </p:cNvSpPr>
            <p:nvPr/>
          </p:nvSpPr>
          <p:spPr bwMode="auto">
            <a:xfrm>
              <a:off x="993776" y="3097213"/>
              <a:ext cx="622300" cy="579438"/>
            </a:xfrm>
            <a:custGeom>
              <a:avLst/>
              <a:gdLst>
                <a:gd name="T0" fmla="*/ 13 w 122"/>
                <a:gd name="T1" fmla="*/ 12 h 114"/>
                <a:gd name="T2" fmla="*/ 15 w 122"/>
                <a:gd name="T3" fmla="*/ 49 h 114"/>
                <a:gd name="T4" fmla="*/ 100 w 122"/>
                <a:gd name="T5" fmla="*/ 113 h 114"/>
                <a:gd name="T6" fmla="*/ 120 w 122"/>
                <a:gd name="T7" fmla="*/ 89 h 114"/>
                <a:gd name="T8" fmla="*/ 55 w 122"/>
                <a:gd name="T9" fmla="*/ 20 h 114"/>
                <a:gd name="T10" fmla="*/ 13 w 122"/>
                <a:gd name="T11" fmla="*/ 12 h 114"/>
              </a:gdLst>
              <a:ahLst/>
              <a:cxnLst>
                <a:cxn ang="0">
                  <a:pos x="T0" y="T1"/>
                </a:cxn>
                <a:cxn ang="0">
                  <a:pos x="T2" y="T3"/>
                </a:cxn>
                <a:cxn ang="0">
                  <a:pos x="T4" y="T5"/>
                </a:cxn>
                <a:cxn ang="0">
                  <a:pos x="T6" y="T7"/>
                </a:cxn>
                <a:cxn ang="0">
                  <a:pos x="T8" y="T9"/>
                </a:cxn>
                <a:cxn ang="0">
                  <a:pos x="T10" y="T11"/>
                </a:cxn>
              </a:cxnLst>
              <a:rect l="0" t="0" r="r" b="b"/>
              <a:pathLst>
                <a:path w="122" h="114">
                  <a:moveTo>
                    <a:pt x="13" y="12"/>
                  </a:moveTo>
                  <a:cubicBezTo>
                    <a:pt x="0" y="23"/>
                    <a:pt x="4" y="37"/>
                    <a:pt x="15" y="49"/>
                  </a:cubicBezTo>
                  <a:cubicBezTo>
                    <a:pt x="26" y="62"/>
                    <a:pt x="95" y="114"/>
                    <a:pt x="100" y="113"/>
                  </a:cubicBezTo>
                  <a:cubicBezTo>
                    <a:pt x="105" y="113"/>
                    <a:pt x="122" y="96"/>
                    <a:pt x="120" y="89"/>
                  </a:cubicBezTo>
                  <a:cubicBezTo>
                    <a:pt x="117" y="82"/>
                    <a:pt x="66" y="28"/>
                    <a:pt x="55" y="20"/>
                  </a:cubicBezTo>
                  <a:cubicBezTo>
                    <a:pt x="44" y="11"/>
                    <a:pt x="29" y="0"/>
                    <a:pt x="13" y="1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5" name="Freeform 77">
              <a:extLst>
                <a:ext uri="{FF2B5EF4-FFF2-40B4-BE49-F238E27FC236}">
                  <a16:creationId xmlns:a16="http://schemas.microsoft.com/office/drawing/2014/main" id="{15751AF6-F1B7-470E-8EDC-8581F2A56C4B}"/>
                </a:ext>
              </a:extLst>
            </p:cNvPr>
            <p:cNvSpPr>
              <a:spLocks/>
            </p:cNvSpPr>
            <p:nvPr/>
          </p:nvSpPr>
          <p:spPr bwMode="auto">
            <a:xfrm>
              <a:off x="1030288" y="3132138"/>
              <a:ext cx="482600" cy="468313"/>
            </a:xfrm>
            <a:custGeom>
              <a:avLst/>
              <a:gdLst>
                <a:gd name="T0" fmla="*/ 20 w 95"/>
                <a:gd name="T1" fmla="*/ 0 h 92"/>
                <a:gd name="T2" fmla="*/ 60 w 95"/>
                <a:gd name="T3" fmla="*/ 19 h 92"/>
                <a:gd name="T4" fmla="*/ 95 w 95"/>
                <a:gd name="T5" fmla="*/ 55 h 92"/>
                <a:gd name="T6" fmla="*/ 80 w 95"/>
                <a:gd name="T7" fmla="*/ 78 h 92"/>
                <a:gd name="T8" fmla="*/ 54 w 95"/>
                <a:gd name="T9" fmla="*/ 92 h 92"/>
                <a:gd name="T10" fmla="*/ 2 w 95"/>
                <a:gd name="T11" fmla="*/ 29 h 92"/>
                <a:gd name="T12" fmla="*/ 20 w 9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95" h="92">
                  <a:moveTo>
                    <a:pt x="20" y="0"/>
                  </a:moveTo>
                  <a:cubicBezTo>
                    <a:pt x="26" y="0"/>
                    <a:pt x="42" y="1"/>
                    <a:pt x="60" y="19"/>
                  </a:cubicBezTo>
                  <a:cubicBezTo>
                    <a:pt x="72" y="32"/>
                    <a:pt x="95" y="55"/>
                    <a:pt x="95" y="55"/>
                  </a:cubicBezTo>
                  <a:cubicBezTo>
                    <a:pt x="95" y="55"/>
                    <a:pt x="91" y="68"/>
                    <a:pt x="80" y="78"/>
                  </a:cubicBezTo>
                  <a:cubicBezTo>
                    <a:pt x="66" y="90"/>
                    <a:pt x="54" y="92"/>
                    <a:pt x="54" y="92"/>
                  </a:cubicBezTo>
                  <a:cubicBezTo>
                    <a:pt x="54" y="92"/>
                    <a:pt x="5" y="43"/>
                    <a:pt x="2" y="29"/>
                  </a:cubicBezTo>
                  <a:cubicBezTo>
                    <a:pt x="0" y="25"/>
                    <a:pt x="2" y="1"/>
                    <a:pt x="20" y="0"/>
                  </a:cubicBez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6" name="Freeform 78">
              <a:extLst>
                <a:ext uri="{FF2B5EF4-FFF2-40B4-BE49-F238E27FC236}">
                  <a16:creationId xmlns:a16="http://schemas.microsoft.com/office/drawing/2014/main" id="{2C8C1A8E-5F7F-4F76-95F2-FF635094353E}"/>
                </a:ext>
              </a:extLst>
            </p:cNvPr>
            <p:cNvSpPr>
              <a:spLocks/>
            </p:cNvSpPr>
            <p:nvPr/>
          </p:nvSpPr>
          <p:spPr bwMode="auto">
            <a:xfrm>
              <a:off x="603251" y="2806700"/>
              <a:ext cx="727075" cy="1597025"/>
            </a:xfrm>
            <a:custGeom>
              <a:avLst/>
              <a:gdLst>
                <a:gd name="T0" fmla="*/ 58 w 143"/>
                <a:gd name="T1" fmla="*/ 0 h 314"/>
                <a:gd name="T2" fmla="*/ 53 w 143"/>
                <a:gd name="T3" fmla="*/ 50 h 314"/>
                <a:gd name="T4" fmla="*/ 7 w 143"/>
                <a:gd name="T5" fmla="*/ 77 h 314"/>
                <a:gd name="T6" fmla="*/ 44 w 143"/>
                <a:gd name="T7" fmla="*/ 184 h 314"/>
                <a:gd name="T8" fmla="*/ 35 w 143"/>
                <a:gd name="T9" fmla="*/ 264 h 314"/>
                <a:gd name="T10" fmla="*/ 104 w 143"/>
                <a:gd name="T11" fmla="*/ 314 h 314"/>
                <a:gd name="T12" fmla="*/ 134 w 143"/>
                <a:gd name="T13" fmla="*/ 286 h 314"/>
                <a:gd name="T14" fmla="*/ 134 w 143"/>
                <a:gd name="T15" fmla="*/ 206 h 314"/>
                <a:gd name="T16" fmla="*/ 138 w 143"/>
                <a:gd name="T17" fmla="*/ 137 h 314"/>
                <a:gd name="T18" fmla="*/ 136 w 143"/>
                <a:gd name="T19" fmla="*/ 92 h 314"/>
                <a:gd name="T20" fmla="*/ 133 w 143"/>
                <a:gd name="T21" fmla="*/ 76 h 314"/>
                <a:gd name="T22" fmla="*/ 102 w 143"/>
                <a:gd name="T23" fmla="*/ 59 h 314"/>
                <a:gd name="T24" fmla="*/ 98 w 143"/>
                <a:gd name="T25" fmla="*/ 14 h 314"/>
                <a:gd name="T26" fmla="*/ 58 w 143"/>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314">
                  <a:moveTo>
                    <a:pt x="58" y="0"/>
                  </a:moveTo>
                  <a:cubicBezTo>
                    <a:pt x="58" y="0"/>
                    <a:pt x="56" y="48"/>
                    <a:pt x="53" y="50"/>
                  </a:cubicBezTo>
                  <a:cubicBezTo>
                    <a:pt x="45" y="58"/>
                    <a:pt x="13" y="64"/>
                    <a:pt x="7" y="77"/>
                  </a:cubicBezTo>
                  <a:cubicBezTo>
                    <a:pt x="0" y="92"/>
                    <a:pt x="39" y="161"/>
                    <a:pt x="44" y="184"/>
                  </a:cubicBezTo>
                  <a:cubicBezTo>
                    <a:pt x="49" y="207"/>
                    <a:pt x="38" y="242"/>
                    <a:pt x="35" y="264"/>
                  </a:cubicBezTo>
                  <a:cubicBezTo>
                    <a:pt x="31" y="287"/>
                    <a:pt x="102" y="314"/>
                    <a:pt x="104" y="314"/>
                  </a:cubicBezTo>
                  <a:cubicBezTo>
                    <a:pt x="107" y="314"/>
                    <a:pt x="130" y="293"/>
                    <a:pt x="134" y="286"/>
                  </a:cubicBezTo>
                  <a:cubicBezTo>
                    <a:pt x="138" y="278"/>
                    <a:pt x="134" y="221"/>
                    <a:pt x="134" y="206"/>
                  </a:cubicBezTo>
                  <a:cubicBezTo>
                    <a:pt x="134" y="192"/>
                    <a:pt x="138" y="140"/>
                    <a:pt x="138" y="137"/>
                  </a:cubicBezTo>
                  <a:cubicBezTo>
                    <a:pt x="143" y="115"/>
                    <a:pt x="137" y="97"/>
                    <a:pt x="136" y="92"/>
                  </a:cubicBezTo>
                  <a:cubicBezTo>
                    <a:pt x="135" y="87"/>
                    <a:pt x="136" y="80"/>
                    <a:pt x="133" y="76"/>
                  </a:cubicBezTo>
                  <a:cubicBezTo>
                    <a:pt x="129" y="70"/>
                    <a:pt x="102" y="62"/>
                    <a:pt x="102" y="59"/>
                  </a:cubicBezTo>
                  <a:cubicBezTo>
                    <a:pt x="101" y="56"/>
                    <a:pt x="98" y="14"/>
                    <a:pt x="98" y="14"/>
                  </a:cubicBezTo>
                  <a:cubicBezTo>
                    <a:pt x="58" y="0"/>
                    <a:pt x="58" y="0"/>
                    <a:pt x="58"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7" name="Freeform 79">
              <a:extLst>
                <a:ext uri="{FF2B5EF4-FFF2-40B4-BE49-F238E27FC236}">
                  <a16:creationId xmlns:a16="http://schemas.microsoft.com/office/drawing/2014/main" id="{6718556E-E1AB-4A80-BB76-C1B531629D21}"/>
                </a:ext>
              </a:extLst>
            </p:cNvPr>
            <p:cNvSpPr>
              <a:spLocks/>
            </p:cNvSpPr>
            <p:nvPr/>
          </p:nvSpPr>
          <p:spPr bwMode="auto">
            <a:xfrm>
              <a:off x="617538" y="3060700"/>
              <a:ext cx="708025" cy="1022350"/>
            </a:xfrm>
            <a:custGeom>
              <a:avLst/>
              <a:gdLst>
                <a:gd name="T0" fmla="*/ 50 w 139"/>
                <a:gd name="T1" fmla="*/ 0 h 201"/>
                <a:gd name="T2" fmla="*/ 93 w 139"/>
                <a:gd name="T3" fmla="*/ 26 h 201"/>
                <a:gd name="T4" fmla="*/ 99 w 139"/>
                <a:gd name="T5" fmla="*/ 9 h 201"/>
                <a:gd name="T6" fmla="*/ 130 w 139"/>
                <a:gd name="T7" fmla="*/ 24 h 201"/>
                <a:gd name="T8" fmla="*/ 137 w 139"/>
                <a:gd name="T9" fmla="*/ 50 h 201"/>
                <a:gd name="T10" fmla="*/ 137 w 139"/>
                <a:gd name="T11" fmla="*/ 97 h 201"/>
                <a:gd name="T12" fmla="*/ 134 w 139"/>
                <a:gd name="T13" fmla="*/ 143 h 201"/>
                <a:gd name="T14" fmla="*/ 134 w 139"/>
                <a:gd name="T15" fmla="*/ 201 h 201"/>
                <a:gd name="T16" fmla="*/ 94 w 139"/>
                <a:gd name="T17" fmla="*/ 200 h 201"/>
                <a:gd name="T18" fmla="*/ 36 w 139"/>
                <a:gd name="T19" fmla="*/ 193 h 201"/>
                <a:gd name="T20" fmla="*/ 37 w 139"/>
                <a:gd name="T21" fmla="*/ 140 h 201"/>
                <a:gd name="T22" fmla="*/ 1 w 139"/>
                <a:gd name="T23" fmla="*/ 40 h 201"/>
                <a:gd name="T24" fmla="*/ 14 w 139"/>
                <a:gd name="T25" fmla="*/ 17 h 201"/>
                <a:gd name="T26" fmla="*/ 50 w 139"/>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201">
                  <a:moveTo>
                    <a:pt x="50" y="0"/>
                  </a:moveTo>
                  <a:cubicBezTo>
                    <a:pt x="93" y="26"/>
                    <a:pt x="93" y="26"/>
                    <a:pt x="93" y="26"/>
                  </a:cubicBezTo>
                  <a:cubicBezTo>
                    <a:pt x="99" y="9"/>
                    <a:pt x="99" y="9"/>
                    <a:pt x="99" y="9"/>
                  </a:cubicBezTo>
                  <a:cubicBezTo>
                    <a:pt x="99" y="9"/>
                    <a:pt x="127" y="18"/>
                    <a:pt x="130" y="24"/>
                  </a:cubicBezTo>
                  <a:cubicBezTo>
                    <a:pt x="134" y="30"/>
                    <a:pt x="136" y="46"/>
                    <a:pt x="137" y="50"/>
                  </a:cubicBezTo>
                  <a:cubicBezTo>
                    <a:pt x="138" y="55"/>
                    <a:pt x="139" y="78"/>
                    <a:pt x="137" y="97"/>
                  </a:cubicBezTo>
                  <a:cubicBezTo>
                    <a:pt x="136" y="109"/>
                    <a:pt x="136" y="124"/>
                    <a:pt x="134" y="143"/>
                  </a:cubicBezTo>
                  <a:cubicBezTo>
                    <a:pt x="133" y="159"/>
                    <a:pt x="134" y="201"/>
                    <a:pt x="134" y="201"/>
                  </a:cubicBezTo>
                  <a:cubicBezTo>
                    <a:pt x="134" y="201"/>
                    <a:pt x="118" y="201"/>
                    <a:pt x="94" y="200"/>
                  </a:cubicBezTo>
                  <a:cubicBezTo>
                    <a:pt x="66" y="199"/>
                    <a:pt x="37" y="194"/>
                    <a:pt x="36" y="193"/>
                  </a:cubicBezTo>
                  <a:cubicBezTo>
                    <a:pt x="30" y="189"/>
                    <a:pt x="38" y="145"/>
                    <a:pt x="37" y="140"/>
                  </a:cubicBezTo>
                  <a:cubicBezTo>
                    <a:pt x="36" y="135"/>
                    <a:pt x="1" y="51"/>
                    <a:pt x="1" y="40"/>
                  </a:cubicBezTo>
                  <a:cubicBezTo>
                    <a:pt x="0" y="29"/>
                    <a:pt x="6" y="21"/>
                    <a:pt x="14" y="17"/>
                  </a:cubicBezTo>
                  <a:cubicBezTo>
                    <a:pt x="22" y="13"/>
                    <a:pt x="50" y="0"/>
                    <a:pt x="50" y="0"/>
                  </a:cubicBez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8" name="Freeform 80">
              <a:extLst>
                <a:ext uri="{FF2B5EF4-FFF2-40B4-BE49-F238E27FC236}">
                  <a16:creationId xmlns:a16="http://schemas.microsoft.com/office/drawing/2014/main" id="{7E79CEB6-7E61-46B7-BB62-C6B5FAD4BA17}"/>
                </a:ext>
              </a:extLst>
            </p:cNvPr>
            <p:cNvSpPr>
              <a:spLocks/>
            </p:cNvSpPr>
            <p:nvPr/>
          </p:nvSpPr>
          <p:spPr bwMode="auto">
            <a:xfrm>
              <a:off x="571501" y="3136900"/>
              <a:ext cx="733425" cy="920750"/>
            </a:xfrm>
            <a:custGeom>
              <a:avLst/>
              <a:gdLst>
                <a:gd name="T0" fmla="*/ 27 w 144"/>
                <a:gd name="T1" fmla="*/ 0 h 181"/>
                <a:gd name="T2" fmla="*/ 27 w 144"/>
                <a:gd name="T3" fmla="*/ 37 h 181"/>
                <a:gd name="T4" fmla="*/ 106 w 144"/>
                <a:gd name="T5" fmla="*/ 63 h 181"/>
                <a:gd name="T6" fmla="*/ 81 w 144"/>
                <a:gd name="T7" fmla="*/ 166 h 181"/>
                <a:gd name="T8" fmla="*/ 76 w 144"/>
                <a:gd name="T9" fmla="*/ 181 h 181"/>
                <a:gd name="T10" fmla="*/ 40 w 144"/>
                <a:gd name="T11" fmla="*/ 177 h 181"/>
                <a:gd name="T12" fmla="*/ 41 w 144"/>
                <a:gd name="T13" fmla="*/ 113 h 181"/>
                <a:gd name="T14" fmla="*/ 10 w 144"/>
                <a:gd name="T15" fmla="*/ 25 h 181"/>
                <a:gd name="T16" fmla="*/ 27 w 144"/>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1">
                  <a:moveTo>
                    <a:pt x="27" y="0"/>
                  </a:moveTo>
                  <a:cubicBezTo>
                    <a:pt x="27" y="0"/>
                    <a:pt x="0" y="15"/>
                    <a:pt x="27" y="37"/>
                  </a:cubicBezTo>
                  <a:cubicBezTo>
                    <a:pt x="39" y="46"/>
                    <a:pt x="95" y="60"/>
                    <a:pt x="106" y="63"/>
                  </a:cubicBezTo>
                  <a:cubicBezTo>
                    <a:pt x="144" y="75"/>
                    <a:pt x="85" y="160"/>
                    <a:pt x="81" y="166"/>
                  </a:cubicBezTo>
                  <a:cubicBezTo>
                    <a:pt x="76" y="172"/>
                    <a:pt x="76" y="181"/>
                    <a:pt x="76" y="181"/>
                  </a:cubicBezTo>
                  <a:cubicBezTo>
                    <a:pt x="40" y="177"/>
                    <a:pt x="40" y="177"/>
                    <a:pt x="40" y="177"/>
                  </a:cubicBezTo>
                  <a:cubicBezTo>
                    <a:pt x="28" y="179"/>
                    <a:pt x="46" y="124"/>
                    <a:pt x="41" y="113"/>
                  </a:cubicBezTo>
                  <a:cubicBezTo>
                    <a:pt x="37" y="101"/>
                    <a:pt x="10" y="33"/>
                    <a:pt x="10" y="25"/>
                  </a:cubicBezTo>
                  <a:cubicBezTo>
                    <a:pt x="10" y="5"/>
                    <a:pt x="27" y="0"/>
                    <a:pt x="27" y="0"/>
                  </a:cubicBezTo>
                  <a:close/>
                </a:path>
              </a:pathLst>
            </a:custGeom>
            <a:solidFill>
              <a:sysClr val="window" lastClr="FFFFFF">
                <a:lumMod val="6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09" name="Freeform 81">
              <a:extLst>
                <a:ext uri="{FF2B5EF4-FFF2-40B4-BE49-F238E27FC236}">
                  <a16:creationId xmlns:a16="http://schemas.microsoft.com/office/drawing/2014/main" id="{AC75ED40-38A1-4434-AF4C-4515DD45D762}"/>
                </a:ext>
              </a:extLst>
            </p:cNvPr>
            <p:cNvSpPr>
              <a:spLocks/>
            </p:cNvSpPr>
            <p:nvPr/>
          </p:nvSpPr>
          <p:spPr bwMode="auto">
            <a:xfrm>
              <a:off x="887413" y="2894013"/>
              <a:ext cx="223838" cy="173038"/>
            </a:xfrm>
            <a:custGeom>
              <a:avLst/>
              <a:gdLst>
                <a:gd name="T0" fmla="*/ 141 w 141"/>
                <a:gd name="T1" fmla="*/ 51 h 109"/>
                <a:gd name="T2" fmla="*/ 3 w 141"/>
                <a:gd name="T3" fmla="*/ 0 h 109"/>
                <a:gd name="T4" fmla="*/ 0 w 141"/>
                <a:gd name="T5" fmla="*/ 80 h 109"/>
                <a:gd name="T6" fmla="*/ 42 w 141"/>
                <a:gd name="T7" fmla="*/ 109 h 109"/>
                <a:gd name="T8" fmla="*/ 141 w 141"/>
                <a:gd name="T9" fmla="*/ 51 h 109"/>
                <a:gd name="T10" fmla="*/ 141 w 141"/>
                <a:gd name="T11" fmla="*/ 51 h 109"/>
              </a:gdLst>
              <a:ahLst/>
              <a:cxnLst>
                <a:cxn ang="0">
                  <a:pos x="T0" y="T1"/>
                </a:cxn>
                <a:cxn ang="0">
                  <a:pos x="T2" y="T3"/>
                </a:cxn>
                <a:cxn ang="0">
                  <a:pos x="T4" y="T5"/>
                </a:cxn>
                <a:cxn ang="0">
                  <a:pos x="T6" y="T7"/>
                </a:cxn>
                <a:cxn ang="0">
                  <a:pos x="T8" y="T9"/>
                </a:cxn>
                <a:cxn ang="0">
                  <a:pos x="T10" y="T11"/>
                </a:cxn>
              </a:cxnLst>
              <a:rect l="0" t="0" r="r" b="b"/>
              <a:pathLst>
                <a:path w="141" h="109">
                  <a:moveTo>
                    <a:pt x="141" y="51"/>
                  </a:moveTo>
                  <a:lnTo>
                    <a:pt x="3" y="0"/>
                  </a:lnTo>
                  <a:lnTo>
                    <a:pt x="0" y="80"/>
                  </a:lnTo>
                  <a:lnTo>
                    <a:pt x="42" y="109"/>
                  </a:lnTo>
                  <a:lnTo>
                    <a:pt x="141" y="51"/>
                  </a:lnTo>
                  <a:lnTo>
                    <a:pt x="141" y="51"/>
                  </a:ln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0" name="Freeform 82">
              <a:extLst>
                <a:ext uri="{FF2B5EF4-FFF2-40B4-BE49-F238E27FC236}">
                  <a16:creationId xmlns:a16="http://schemas.microsoft.com/office/drawing/2014/main" id="{8573ED42-FA9F-4E6C-8C00-D6BADDC4725A}"/>
                </a:ext>
              </a:extLst>
            </p:cNvPr>
            <p:cNvSpPr>
              <a:spLocks/>
            </p:cNvSpPr>
            <p:nvPr/>
          </p:nvSpPr>
          <p:spPr bwMode="auto">
            <a:xfrm>
              <a:off x="785813" y="2471737"/>
              <a:ext cx="438150" cy="508000"/>
            </a:xfrm>
            <a:custGeom>
              <a:avLst/>
              <a:gdLst>
                <a:gd name="T0" fmla="*/ 73 w 86"/>
                <a:gd name="T1" fmla="*/ 17 h 100"/>
                <a:gd name="T2" fmla="*/ 15 w 86"/>
                <a:gd name="T3" fmla="*/ 21 h 100"/>
                <a:gd name="T4" fmla="*/ 17 w 86"/>
                <a:gd name="T5" fmla="*/ 75 h 100"/>
                <a:gd name="T6" fmla="*/ 43 w 86"/>
                <a:gd name="T7" fmla="*/ 96 h 100"/>
                <a:gd name="T8" fmla="*/ 74 w 86"/>
                <a:gd name="T9" fmla="*/ 98 h 100"/>
                <a:gd name="T10" fmla="*/ 79 w 86"/>
                <a:gd name="T11" fmla="*/ 73 h 100"/>
                <a:gd name="T12" fmla="*/ 83 w 86"/>
                <a:gd name="T13" fmla="*/ 70 h 100"/>
                <a:gd name="T14" fmla="*/ 80 w 86"/>
                <a:gd name="T15" fmla="*/ 49 h 100"/>
                <a:gd name="T16" fmla="*/ 73 w 86"/>
                <a:gd name="T1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00">
                  <a:moveTo>
                    <a:pt x="73" y="17"/>
                  </a:moveTo>
                  <a:cubicBezTo>
                    <a:pt x="62" y="7"/>
                    <a:pt x="29" y="0"/>
                    <a:pt x="15" y="21"/>
                  </a:cubicBezTo>
                  <a:cubicBezTo>
                    <a:pt x="0" y="43"/>
                    <a:pt x="8" y="63"/>
                    <a:pt x="17" y="75"/>
                  </a:cubicBezTo>
                  <a:cubicBezTo>
                    <a:pt x="23" y="85"/>
                    <a:pt x="30" y="90"/>
                    <a:pt x="43" y="96"/>
                  </a:cubicBezTo>
                  <a:cubicBezTo>
                    <a:pt x="46" y="97"/>
                    <a:pt x="69" y="100"/>
                    <a:pt x="74" y="98"/>
                  </a:cubicBezTo>
                  <a:cubicBezTo>
                    <a:pt x="77" y="97"/>
                    <a:pt x="78" y="73"/>
                    <a:pt x="79" y="73"/>
                  </a:cubicBezTo>
                  <a:cubicBezTo>
                    <a:pt x="80" y="74"/>
                    <a:pt x="83" y="72"/>
                    <a:pt x="83" y="70"/>
                  </a:cubicBezTo>
                  <a:cubicBezTo>
                    <a:pt x="83" y="67"/>
                    <a:pt x="79" y="51"/>
                    <a:pt x="80" y="49"/>
                  </a:cubicBezTo>
                  <a:cubicBezTo>
                    <a:pt x="81" y="47"/>
                    <a:pt x="86" y="28"/>
                    <a:pt x="73" y="1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1" name="Freeform 83">
              <a:extLst>
                <a:ext uri="{FF2B5EF4-FFF2-40B4-BE49-F238E27FC236}">
                  <a16:creationId xmlns:a16="http://schemas.microsoft.com/office/drawing/2014/main" id="{F89570B6-10A9-49BA-AD27-808A72924E3C}"/>
                </a:ext>
              </a:extLst>
            </p:cNvPr>
            <p:cNvSpPr>
              <a:spLocks/>
            </p:cNvSpPr>
            <p:nvPr/>
          </p:nvSpPr>
          <p:spPr bwMode="auto">
            <a:xfrm>
              <a:off x="785813" y="2492375"/>
              <a:ext cx="407988" cy="415925"/>
            </a:xfrm>
            <a:custGeom>
              <a:avLst/>
              <a:gdLst>
                <a:gd name="T0" fmla="*/ 80 w 80"/>
                <a:gd name="T1" fmla="*/ 23 h 82"/>
                <a:gd name="T2" fmla="*/ 40 w 80"/>
                <a:gd name="T3" fmla="*/ 35 h 82"/>
                <a:gd name="T4" fmla="*/ 44 w 80"/>
                <a:gd name="T5" fmla="*/ 59 h 82"/>
                <a:gd name="T6" fmla="*/ 27 w 80"/>
                <a:gd name="T7" fmla="*/ 48 h 82"/>
                <a:gd name="T8" fmla="*/ 25 w 80"/>
                <a:gd name="T9" fmla="*/ 82 h 82"/>
                <a:gd name="T10" fmla="*/ 8 w 80"/>
                <a:gd name="T11" fmla="*/ 28 h 82"/>
                <a:gd name="T12" fmla="*/ 49 w 80"/>
                <a:gd name="T13" fmla="*/ 1 h 82"/>
                <a:gd name="T14" fmla="*/ 80 w 80"/>
                <a:gd name="T15" fmla="*/ 23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2">
                  <a:moveTo>
                    <a:pt x="80" y="23"/>
                  </a:moveTo>
                  <a:cubicBezTo>
                    <a:pt x="80" y="23"/>
                    <a:pt x="61" y="14"/>
                    <a:pt x="40" y="35"/>
                  </a:cubicBezTo>
                  <a:cubicBezTo>
                    <a:pt x="36" y="39"/>
                    <a:pt x="45" y="57"/>
                    <a:pt x="44" y="59"/>
                  </a:cubicBezTo>
                  <a:cubicBezTo>
                    <a:pt x="43" y="61"/>
                    <a:pt x="26" y="46"/>
                    <a:pt x="27" y="48"/>
                  </a:cubicBezTo>
                  <a:cubicBezTo>
                    <a:pt x="34" y="70"/>
                    <a:pt x="27" y="82"/>
                    <a:pt x="25" y="82"/>
                  </a:cubicBezTo>
                  <a:cubicBezTo>
                    <a:pt x="20" y="82"/>
                    <a:pt x="0" y="53"/>
                    <a:pt x="8" y="28"/>
                  </a:cubicBezTo>
                  <a:cubicBezTo>
                    <a:pt x="16" y="3"/>
                    <a:pt x="42" y="0"/>
                    <a:pt x="49" y="1"/>
                  </a:cubicBezTo>
                  <a:cubicBezTo>
                    <a:pt x="55" y="2"/>
                    <a:pt x="74" y="3"/>
                    <a:pt x="80" y="23"/>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2" name="Freeform 84">
              <a:extLst>
                <a:ext uri="{FF2B5EF4-FFF2-40B4-BE49-F238E27FC236}">
                  <a16:creationId xmlns:a16="http://schemas.microsoft.com/office/drawing/2014/main" id="{98F248D4-4A9D-4EDF-B4AE-480EFF1DCF56}"/>
                </a:ext>
              </a:extLst>
            </p:cNvPr>
            <p:cNvSpPr>
              <a:spLocks/>
            </p:cNvSpPr>
            <p:nvPr/>
          </p:nvSpPr>
          <p:spPr bwMode="auto">
            <a:xfrm>
              <a:off x="908051" y="2716213"/>
              <a:ext cx="85725" cy="136525"/>
            </a:xfrm>
            <a:custGeom>
              <a:avLst/>
              <a:gdLst>
                <a:gd name="T0" fmla="*/ 13 w 17"/>
                <a:gd name="T1" fmla="*/ 9 h 27"/>
                <a:gd name="T2" fmla="*/ 13 w 17"/>
                <a:gd name="T3" fmla="*/ 26 h 27"/>
                <a:gd name="T4" fmla="*/ 2 w 17"/>
                <a:gd name="T5" fmla="*/ 16 h 27"/>
                <a:gd name="T6" fmla="*/ 5 w 17"/>
                <a:gd name="T7" fmla="*/ 1 h 27"/>
                <a:gd name="T8" fmla="*/ 13 w 17"/>
                <a:gd name="T9" fmla="*/ 9 h 27"/>
              </a:gdLst>
              <a:ahLst/>
              <a:cxnLst>
                <a:cxn ang="0">
                  <a:pos x="T0" y="T1"/>
                </a:cxn>
                <a:cxn ang="0">
                  <a:pos x="T2" y="T3"/>
                </a:cxn>
                <a:cxn ang="0">
                  <a:pos x="T4" y="T5"/>
                </a:cxn>
                <a:cxn ang="0">
                  <a:pos x="T6" y="T7"/>
                </a:cxn>
                <a:cxn ang="0">
                  <a:pos x="T8" y="T9"/>
                </a:cxn>
              </a:cxnLst>
              <a:rect l="0" t="0" r="r" b="b"/>
              <a:pathLst>
                <a:path w="17" h="27">
                  <a:moveTo>
                    <a:pt x="13" y="9"/>
                  </a:moveTo>
                  <a:cubicBezTo>
                    <a:pt x="16" y="15"/>
                    <a:pt x="17" y="25"/>
                    <a:pt x="13" y="26"/>
                  </a:cubicBezTo>
                  <a:cubicBezTo>
                    <a:pt x="10" y="27"/>
                    <a:pt x="5" y="23"/>
                    <a:pt x="2" y="16"/>
                  </a:cubicBezTo>
                  <a:cubicBezTo>
                    <a:pt x="0" y="9"/>
                    <a:pt x="1" y="3"/>
                    <a:pt x="5" y="1"/>
                  </a:cubicBezTo>
                  <a:cubicBezTo>
                    <a:pt x="8" y="0"/>
                    <a:pt x="11" y="2"/>
                    <a:pt x="13" y="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3" name="Freeform 85">
              <a:extLst>
                <a:ext uri="{FF2B5EF4-FFF2-40B4-BE49-F238E27FC236}">
                  <a16:creationId xmlns:a16="http://schemas.microsoft.com/office/drawing/2014/main" id="{F1EF96EE-F870-4A3F-A46B-9781204EA75F}"/>
                </a:ext>
              </a:extLst>
            </p:cNvPr>
            <p:cNvSpPr>
              <a:spLocks/>
            </p:cNvSpPr>
            <p:nvPr/>
          </p:nvSpPr>
          <p:spPr bwMode="auto">
            <a:xfrm>
              <a:off x="984251" y="6132513"/>
              <a:ext cx="142875" cy="30163"/>
            </a:xfrm>
            <a:custGeom>
              <a:avLst/>
              <a:gdLst>
                <a:gd name="T0" fmla="*/ 90 w 90"/>
                <a:gd name="T1" fmla="*/ 19 h 19"/>
                <a:gd name="T2" fmla="*/ 0 w 90"/>
                <a:gd name="T3" fmla="*/ 19 h 19"/>
                <a:gd name="T4" fmla="*/ 0 w 90"/>
                <a:gd name="T5" fmla="*/ 0 h 19"/>
                <a:gd name="T6" fmla="*/ 90 w 90"/>
                <a:gd name="T7" fmla="*/ 0 h 19"/>
                <a:gd name="T8" fmla="*/ 90 w 90"/>
                <a:gd name="T9" fmla="*/ 19 h 19"/>
                <a:gd name="T10" fmla="*/ 90 w 90"/>
                <a:gd name="T11" fmla="*/ 19 h 19"/>
              </a:gdLst>
              <a:ahLst/>
              <a:cxnLst>
                <a:cxn ang="0">
                  <a:pos x="T0" y="T1"/>
                </a:cxn>
                <a:cxn ang="0">
                  <a:pos x="T2" y="T3"/>
                </a:cxn>
                <a:cxn ang="0">
                  <a:pos x="T4" y="T5"/>
                </a:cxn>
                <a:cxn ang="0">
                  <a:pos x="T6" y="T7"/>
                </a:cxn>
                <a:cxn ang="0">
                  <a:pos x="T8" y="T9"/>
                </a:cxn>
                <a:cxn ang="0">
                  <a:pos x="T10" y="T11"/>
                </a:cxn>
              </a:cxnLst>
              <a:rect l="0" t="0" r="r" b="b"/>
              <a:pathLst>
                <a:path w="90" h="19">
                  <a:moveTo>
                    <a:pt x="90" y="19"/>
                  </a:moveTo>
                  <a:lnTo>
                    <a:pt x="0" y="19"/>
                  </a:lnTo>
                  <a:lnTo>
                    <a:pt x="0" y="0"/>
                  </a:lnTo>
                  <a:lnTo>
                    <a:pt x="90" y="0"/>
                  </a:lnTo>
                  <a:lnTo>
                    <a:pt x="90" y="19"/>
                  </a:lnTo>
                  <a:lnTo>
                    <a:pt x="90" y="19"/>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4" name="Freeform 86">
              <a:extLst>
                <a:ext uri="{FF2B5EF4-FFF2-40B4-BE49-F238E27FC236}">
                  <a16:creationId xmlns:a16="http://schemas.microsoft.com/office/drawing/2014/main" id="{D1241D4E-CE1B-4A92-B895-88C25FEA0510}"/>
                </a:ext>
              </a:extLst>
            </p:cNvPr>
            <p:cNvSpPr>
              <a:spLocks/>
            </p:cNvSpPr>
            <p:nvPr/>
          </p:nvSpPr>
          <p:spPr bwMode="auto">
            <a:xfrm>
              <a:off x="958851" y="5945188"/>
              <a:ext cx="528638" cy="238125"/>
            </a:xfrm>
            <a:custGeom>
              <a:avLst/>
              <a:gdLst>
                <a:gd name="T0" fmla="*/ 6 w 104"/>
                <a:gd name="T1" fmla="*/ 1 h 47"/>
                <a:gd name="T2" fmla="*/ 0 w 104"/>
                <a:gd name="T3" fmla="*/ 21 h 47"/>
                <a:gd name="T4" fmla="*/ 6 w 104"/>
                <a:gd name="T5" fmla="*/ 37 h 47"/>
                <a:gd name="T6" fmla="*/ 40 w 104"/>
                <a:gd name="T7" fmla="*/ 39 h 47"/>
                <a:gd name="T8" fmla="*/ 82 w 104"/>
                <a:gd name="T9" fmla="*/ 47 h 47"/>
                <a:gd name="T10" fmla="*/ 104 w 104"/>
                <a:gd name="T11" fmla="*/ 43 h 47"/>
                <a:gd name="T12" fmla="*/ 70 w 104"/>
                <a:gd name="T13" fmla="*/ 26 h 47"/>
                <a:gd name="T14" fmla="*/ 34 w 104"/>
                <a:gd name="T15" fmla="*/ 2 h 47"/>
                <a:gd name="T16" fmla="*/ 6 w 104"/>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7">
                  <a:moveTo>
                    <a:pt x="6" y="1"/>
                  </a:moveTo>
                  <a:cubicBezTo>
                    <a:pt x="3" y="6"/>
                    <a:pt x="0" y="16"/>
                    <a:pt x="0" y="21"/>
                  </a:cubicBezTo>
                  <a:cubicBezTo>
                    <a:pt x="0" y="26"/>
                    <a:pt x="3" y="37"/>
                    <a:pt x="6" y="37"/>
                  </a:cubicBezTo>
                  <a:cubicBezTo>
                    <a:pt x="17" y="37"/>
                    <a:pt x="29" y="38"/>
                    <a:pt x="40" y="39"/>
                  </a:cubicBezTo>
                  <a:cubicBezTo>
                    <a:pt x="51" y="41"/>
                    <a:pt x="55" y="47"/>
                    <a:pt x="82" y="47"/>
                  </a:cubicBezTo>
                  <a:cubicBezTo>
                    <a:pt x="90" y="47"/>
                    <a:pt x="104" y="46"/>
                    <a:pt x="104" y="43"/>
                  </a:cubicBezTo>
                  <a:cubicBezTo>
                    <a:pt x="104" y="29"/>
                    <a:pt x="78" y="34"/>
                    <a:pt x="70" y="26"/>
                  </a:cubicBezTo>
                  <a:cubicBezTo>
                    <a:pt x="48" y="7"/>
                    <a:pt x="34" y="2"/>
                    <a:pt x="34" y="2"/>
                  </a:cubicBezTo>
                  <a:cubicBezTo>
                    <a:pt x="34" y="2"/>
                    <a:pt x="7" y="0"/>
                    <a:pt x="6" y="1"/>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5" name="Freeform 87">
              <a:extLst>
                <a:ext uri="{FF2B5EF4-FFF2-40B4-BE49-F238E27FC236}">
                  <a16:creationId xmlns:a16="http://schemas.microsoft.com/office/drawing/2014/main" id="{F4044FB0-9658-4DD0-9D17-FC6F1894416D}"/>
                </a:ext>
              </a:extLst>
            </p:cNvPr>
            <p:cNvSpPr>
              <a:spLocks/>
            </p:cNvSpPr>
            <p:nvPr/>
          </p:nvSpPr>
          <p:spPr bwMode="auto">
            <a:xfrm>
              <a:off x="857251" y="4027488"/>
              <a:ext cx="463550" cy="1993900"/>
            </a:xfrm>
            <a:custGeom>
              <a:avLst/>
              <a:gdLst>
                <a:gd name="T0" fmla="*/ 40 w 91"/>
                <a:gd name="T1" fmla="*/ 4 h 392"/>
                <a:gd name="T2" fmla="*/ 1 w 91"/>
                <a:gd name="T3" fmla="*/ 57 h 392"/>
                <a:gd name="T4" fmla="*/ 20 w 91"/>
                <a:gd name="T5" fmla="*/ 164 h 392"/>
                <a:gd name="T6" fmla="*/ 28 w 91"/>
                <a:gd name="T7" fmla="*/ 221 h 392"/>
                <a:gd name="T8" fmla="*/ 16 w 91"/>
                <a:gd name="T9" fmla="*/ 295 h 392"/>
                <a:gd name="T10" fmla="*/ 15 w 91"/>
                <a:gd name="T11" fmla="*/ 386 h 392"/>
                <a:gd name="T12" fmla="*/ 44 w 91"/>
                <a:gd name="T13" fmla="*/ 392 h 392"/>
                <a:gd name="T14" fmla="*/ 68 w 91"/>
                <a:gd name="T15" fmla="*/ 382 h 392"/>
                <a:gd name="T16" fmla="*/ 78 w 91"/>
                <a:gd name="T17" fmla="*/ 217 h 392"/>
                <a:gd name="T18" fmla="*/ 90 w 91"/>
                <a:gd name="T19" fmla="*/ 79 h 392"/>
                <a:gd name="T20" fmla="*/ 87 w 91"/>
                <a:gd name="T21" fmla="*/ 0 h 392"/>
                <a:gd name="T22" fmla="*/ 40 w 91"/>
                <a:gd name="T23" fmla="*/ 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392">
                  <a:moveTo>
                    <a:pt x="40" y="4"/>
                  </a:moveTo>
                  <a:cubicBezTo>
                    <a:pt x="40" y="4"/>
                    <a:pt x="3" y="41"/>
                    <a:pt x="1" y="57"/>
                  </a:cubicBezTo>
                  <a:cubicBezTo>
                    <a:pt x="0" y="73"/>
                    <a:pt x="15" y="124"/>
                    <a:pt x="20" y="164"/>
                  </a:cubicBezTo>
                  <a:cubicBezTo>
                    <a:pt x="26" y="204"/>
                    <a:pt x="29" y="212"/>
                    <a:pt x="28" y="221"/>
                  </a:cubicBezTo>
                  <a:cubicBezTo>
                    <a:pt x="27" y="231"/>
                    <a:pt x="16" y="269"/>
                    <a:pt x="16" y="295"/>
                  </a:cubicBezTo>
                  <a:cubicBezTo>
                    <a:pt x="17" y="325"/>
                    <a:pt x="15" y="386"/>
                    <a:pt x="15" y="386"/>
                  </a:cubicBezTo>
                  <a:cubicBezTo>
                    <a:pt x="15" y="386"/>
                    <a:pt x="23" y="392"/>
                    <a:pt x="44" y="392"/>
                  </a:cubicBezTo>
                  <a:cubicBezTo>
                    <a:pt x="57" y="392"/>
                    <a:pt x="68" y="382"/>
                    <a:pt x="68" y="382"/>
                  </a:cubicBezTo>
                  <a:cubicBezTo>
                    <a:pt x="68" y="382"/>
                    <a:pt x="76" y="233"/>
                    <a:pt x="78" y="217"/>
                  </a:cubicBezTo>
                  <a:cubicBezTo>
                    <a:pt x="79" y="207"/>
                    <a:pt x="87" y="136"/>
                    <a:pt x="90" y="79"/>
                  </a:cubicBezTo>
                  <a:cubicBezTo>
                    <a:pt x="91" y="61"/>
                    <a:pt x="87" y="8"/>
                    <a:pt x="87" y="0"/>
                  </a:cubicBezTo>
                  <a:cubicBezTo>
                    <a:pt x="40" y="4"/>
                    <a:pt x="40" y="4"/>
                    <a:pt x="40" y="4"/>
                  </a:cubicBezTo>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6" name="Freeform 88">
              <a:extLst>
                <a:ext uri="{FF2B5EF4-FFF2-40B4-BE49-F238E27FC236}">
                  <a16:creationId xmlns:a16="http://schemas.microsoft.com/office/drawing/2014/main" id="{B305BAD2-0B9B-40CB-B711-B62082CF25C5}"/>
                </a:ext>
              </a:extLst>
            </p:cNvPr>
            <p:cNvSpPr>
              <a:spLocks/>
            </p:cNvSpPr>
            <p:nvPr/>
          </p:nvSpPr>
          <p:spPr bwMode="auto">
            <a:xfrm>
              <a:off x="974726" y="3127375"/>
              <a:ext cx="115888" cy="66675"/>
            </a:xfrm>
            <a:custGeom>
              <a:avLst/>
              <a:gdLst>
                <a:gd name="T0" fmla="*/ 67 w 73"/>
                <a:gd name="T1" fmla="*/ 10 h 42"/>
                <a:gd name="T2" fmla="*/ 73 w 73"/>
                <a:gd name="T3" fmla="*/ 42 h 42"/>
                <a:gd name="T4" fmla="*/ 0 w 73"/>
                <a:gd name="T5" fmla="*/ 0 h 42"/>
                <a:gd name="T6" fmla="*/ 67 w 73"/>
                <a:gd name="T7" fmla="*/ 10 h 42"/>
                <a:gd name="T8" fmla="*/ 67 w 73"/>
                <a:gd name="T9" fmla="*/ 10 h 42"/>
              </a:gdLst>
              <a:ahLst/>
              <a:cxnLst>
                <a:cxn ang="0">
                  <a:pos x="T0" y="T1"/>
                </a:cxn>
                <a:cxn ang="0">
                  <a:pos x="T2" y="T3"/>
                </a:cxn>
                <a:cxn ang="0">
                  <a:pos x="T4" y="T5"/>
                </a:cxn>
                <a:cxn ang="0">
                  <a:pos x="T6" y="T7"/>
                </a:cxn>
                <a:cxn ang="0">
                  <a:pos x="T8" y="T9"/>
                </a:cxn>
              </a:cxnLst>
              <a:rect l="0" t="0" r="r" b="b"/>
              <a:pathLst>
                <a:path w="73" h="42">
                  <a:moveTo>
                    <a:pt x="67" y="10"/>
                  </a:moveTo>
                  <a:lnTo>
                    <a:pt x="73" y="42"/>
                  </a:lnTo>
                  <a:lnTo>
                    <a:pt x="0" y="0"/>
                  </a:lnTo>
                  <a:lnTo>
                    <a:pt x="67" y="10"/>
                  </a:lnTo>
                  <a:lnTo>
                    <a:pt x="67" y="10"/>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7" name="Freeform 89">
              <a:extLst>
                <a:ext uri="{FF2B5EF4-FFF2-40B4-BE49-F238E27FC236}">
                  <a16:creationId xmlns:a16="http://schemas.microsoft.com/office/drawing/2014/main" id="{F4CF6DFD-3760-4B68-BBFE-5F635FEB4321}"/>
                </a:ext>
              </a:extLst>
            </p:cNvPr>
            <p:cNvSpPr>
              <a:spLocks/>
            </p:cNvSpPr>
            <p:nvPr/>
          </p:nvSpPr>
          <p:spPr bwMode="auto">
            <a:xfrm>
              <a:off x="1090613" y="3127375"/>
              <a:ext cx="46038" cy="66675"/>
            </a:xfrm>
            <a:custGeom>
              <a:avLst/>
              <a:gdLst>
                <a:gd name="T0" fmla="*/ 0 w 29"/>
                <a:gd name="T1" fmla="*/ 42 h 42"/>
                <a:gd name="T2" fmla="*/ 10 w 29"/>
                <a:gd name="T3" fmla="*/ 0 h 42"/>
                <a:gd name="T4" fmla="*/ 29 w 29"/>
                <a:gd name="T5" fmla="*/ 16 h 42"/>
                <a:gd name="T6" fmla="*/ 0 w 29"/>
                <a:gd name="T7" fmla="*/ 42 h 42"/>
                <a:gd name="T8" fmla="*/ 0 w 29"/>
                <a:gd name="T9" fmla="*/ 42 h 42"/>
              </a:gdLst>
              <a:ahLst/>
              <a:cxnLst>
                <a:cxn ang="0">
                  <a:pos x="T0" y="T1"/>
                </a:cxn>
                <a:cxn ang="0">
                  <a:pos x="T2" y="T3"/>
                </a:cxn>
                <a:cxn ang="0">
                  <a:pos x="T4" y="T5"/>
                </a:cxn>
                <a:cxn ang="0">
                  <a:pos x="T6" y="T7"/>
                </a:cxn>
                <a:cxn ang="0">
                  <a:pos x="T8" y="T9"/>
                </a:cxn>
              </a:cxnLst>
              <a:rect l="0" t="0" r="r" b="b"/>
              <a:pathLst>
                <a:path w="29" h="42">
                  <a:moveTo>
                    <a:pt x="0" y="42"/>
                  </a:moveTo>
                  <a:lnTo>
                    <a:pt x="10" y="0"/>
                  </a:lnTo>
                  <a:lnTo>
                    <a:pt x="29" y="16"/>
                  </a:lnTo>
                  <a:lnTo>
                    <a:pt x="0" y="42"/>
                  </a:lnTo>
                  <a:lnTo>
                    <a:pt x="0" y="42"/>
                  </a:lnTo>
                  <a:close/>
                </a:path>
              </a:pathLst>
            </a:custGeom>
            <a:solidFill>
              <a:srgbClr val="BFBFB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8" name="Freeform 90">
              <a:extLst>
                <a:ext uri="{FF2B5EF4-FFF2-40B4-BE49-F238E27FC236}">
                  <a16:creationId xmlns:a16="http://schemas.microsoft.com/office/drawing/2014/main" id="{88E1BFB0-1E14-449E-A18D-FF47796B8225}"/>
                </a:ext>
              </a:extLst>
            </p:cNvPr>
            <p:cNvSpPr>
              <a:spLocks/>
            </p:cNvSpPr>
            <p:nvPr/>
          </p:nvSpPr>
          <p:spPr bwMode="auto">
            <a:xfrm>
              <a:off x="465138" y="4037013"/>
              <a:ext cx="666750" cy="2111375"/>
            </a:xfrm>
            <a:custGeom>
              <a:avLst/>
              <a:gdLst>
                <a:gd name="T0" fmla="*/ 60 w 131"/>
                <a:gd name="T1" fmla="*/ 0 h 415"/>
                <a:gd name="T2" fmla="*/ 39 w 131"/>
                <a:gd name="T3" fmla="*/ 59 h 415"/>
                <a:gd name="T4" fmla="*/ 24 w 131"/>
                <a:gd name="T5" fmla="*/ 219 h 415"/>
                <a:gd name="T6" fmla="*/ 9 w 131"/>
                <a:gd name="T7" fmla="*/ 302 h 415"/>
                <a:gd name="T8" fmla="*/ 0 w 131"/>
                <a:gd name="T9" fmla="*/ 408 h 415"/>
                <a:gd name="T10" fmla="*/ 45 w 131"/>
                <a:gd name="T11" fmla="*/ 415 h 415"/>
                <a:gd name="T12" fmla="*/ 77 w 131"/>
                <a:gd name="T13" fmla="*/ 243 h 415"/>
                <a:gd name="T14" fmla="*/ 126 w 131"/>
                <a:gd name="T15" fmla="*/ 54 h 415"/>
                <a:gd name="T16" fmla="*/ 131 w 131"/>
                <a:gd name="T17" fmla="*/ 1 h 415"/>
                <a:gd name="T18" fmla="*/ 60 w 131"/>
                <a:gd name="T1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415">
                  <a:moveTo>
                    <a:pt x="60" y="0"/>
                  </a:moveTo>
                  <a:cubicBezTo>
                    <a:pt x="60" y="0"/>
                    <a:pt x="45" y="35"/>
                    <a:pt x="39" y="59"/>
                  </a:cubicBezTo>
                  <a:cubicBezTo>
                    <a:pt x="33" y="83"/>
                    <a:pt x="26" y="207"/>
                    <a:pt x="24" y="219"/>
                  </a:cubicBezTo>
                  <a:cubicBezTo>
                    <a:pt x="22" y="231"/>
                    <a:pt x="15" y="266"/>
                    <a:pt x="9" y="302"/>
                  </a:cubicBezTo>
                  <a:cubicBezTo>
                    <a:pt x="4" y="337"/>
                    <a:pt x="0" y="408"/>
                    <a:pt x="0" y="408"/>
                  </a:cubicBezTo>
                  <a:cubicBezTo>
                    <a:pt x="45" y="415"/>
                    <a:pt x="45" y="415"/>
                    <a:pt x="45" y="415"/>
                  </a:cubicBezTo>
                  <a:cubicBezTo>
                    <a:pt x="45" y="415"/>
                    <a:pt x="72" y="266"/>
                    <a:pt x="77" y="243"/>
                  </a:cubicBezTo>
                  <a:cubicBezTo>
                    <a:pt x="81" y="220"/>
                    <a:pt x="126" y="54"/>
                    <a:pt x="126" y="54"/>
                  </a:cubicBezTo>
                  <a:cubicBezTo>
                    <a:pt x="131" y="1"/>
                    <a:pt x="131" y="1"/>
                    <a:pt x="131" y="1"/>
                  </a:cubicBezTo>
                  <a:cubicBezTo>
                    <a:pt x="60" y="0"/>
                    <a:pt x="60" y="0"/>
                    <a:pt x="60" y="0"/>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19" name="Freeform 91">
              <a:extLst>
                <a:ext uri="{FF2B5EF4-FFF2-40B4-BE49-F238E27FC236}">
                  <a16:creationId xmlns:a16="http://schemas.microsoft.com/office/drawing/2014/main" id="{C329E5FF-5365-43F2-9C35-1642EE01CE6D}"/>
                </a:ext>
              </a:extLst>
            </p:cNvPr>
            <p:cNvSpPr>
              <a:spLocks/>
            </p:cNvSpPr>
            <p:nvPr/>
          </p:nvSpPr>
          <p:spPr bwMode="auto">
            <a:xfrm>
              <a:off x="465138" y="4037013"/>
              <a:ext cx="503238" cy="2085975"/>
            </a:xfrm>
            <a:custGeom>
              <a:avLst/>
              <a:gdLst>
                <a:gd name="T0" fmla="*/ 61 w 99"/>
                <a:gd name="T1" fmla="*/ 101 h 410"/>
                <a:gd name="T2" fmla="*/ 45 w 99"/>
                <a:gd name="T3" fmla="*/ 231 h 410"/>
                <a:gd name="T4" fmla="*/ 15 w 99"/>
                <a:gd name="T5" fmla="*/ 410 h 410"/>
                <a:gd name="T6" fmla="*/ 0 w 99"/>
                <a:gd name="T7" fmla="*/ 408 h 410"/>
                <a:gd name="T8" fmla="*/ 9 w 99"/>
                <a:gd name="T9" fmla="*/ 302 h 410"/>
                <a:gd name="T10" fmla="*/ 24 w 99"/>
                <a:gd name="T11" fmla="*/ 219 h 410"/>
                <a:gd name="T12" fmla="*/ 39 w 99"/>
                <a:gd name="T13" fmla="*/ 59 h 410"/>
                <a:gd name="T14" fmla="*/ 60 w 99"/>
                <a:gd name="T15" fmla="*/ 0 h 410"/>
                <a:gd name="T16" fmla="*/ 99 w 99"/>
                <a:gd name="T17" fmla="*/ 1 h 410"/>
                <a:gd name="T18" fmla="*/ 61 w 99"/>
                <a:gd name="T19" fmla="*/ 10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10">
                  <a:moveTo>
                    <a:pt x="61" y="101"/>
                  </a:moveTo>
                  <a:cubicBezTo>
                    <a:pt x="57" y="117"/>
                    <a:pt x="46" y="225"/>
                    <a:pt x="45" y="231"/>
                  </a:cubicBezTo>
                  <a:cubicBezTo>
                    <a:pt x="44" y="237"/>
                    <a:pt x="16" y="402"/>
                    <a:pt x="15" y="410"/>
                  </a:cubicBezTo>
                  <a:cubicBezTo>
                    <a:pt x="0" y="408"/>
                    <a:pt x="0" y="408"/>
                    <a:pt x="0" y="408"/>
                  </a:cubicBezTo>
                  <a:cubicBezTo>
                    <a:pt x="0" y="408"/>
                    <a:pt x="4" y="337"/>
                    <a:pt x="9" y="302"/>
                  </a:cubicBezTo>
                  <a:cubicBezTo>
                    <a:pt x="15" y="266"/>
                    <a:pt x="22" y="231"/>
                    <a:pt x="24" y="219"/>
                  </a:cubicBezTo>
                  <a:cubicBezTo>
                    <a:pt x="26" y="207"/>
                    <a:pt x="33" y="83"/>
                    <a:pt x="39" y="59"/>
                  </a:cubicBezTo>
                  <a:cubicBezTo>
                    <a:pt x="45" y="35"/>
                    <a:pt x="60" y="0"/>
                    <a:pt x="60" y="0"/>
                  </a:cubicBezTo>
                  <a:cubicBezTo>
                    <a:pt x="99" y="1"/>
                    <a:pt x="99" y="1"/>
                    <a:pt x="99" y="1"/>
                  </a:cubicBezTo>
                  <a:cubicBezTo>
                    <a:pt x="99" y="1"/>
                    <a:pt x="65" y="85"/>
                    <a:pt x="61" y="101"/>
                  </a:cubicBezTo>
                  <a:close/>
                </a:path>
              </a:pathLst>
            </a:custGeom>
            <a:solidFill>
              <a:srgbClr val="0217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0" name="Freeform 92">
              <a:extLst>
                <a:ext uri="{FF2B5EF4-FFF2-40B4-BE49-F238E27FC236}">
                  <a16:creationId xmlns:a16="http://schemas.microsoft.com/office/drawing/2014/main" id="{56DF3B3F-646F-4216-AEBF-DF213E78D68F}"/>
                </a:ext>
              </a:extLst>
            </p:cNvPr>
            <p:cNvSpPr>
              <a:spLocks/>
            </p:cNvSpPr>
            <p:nvPr/>
          </p:nvSpPr>
          <p:spPr bwMode="auto">
            <a:xfrm>
              <a:off x="750888" y="4027488"/>
              <a:ext cx="549275" cy="66675"/>
            </a:xfrm>
            <a:custGeom>
              <a:avLst/>
              <a:gdLst>
                <a:gd name="T0" fmla="*/ 3 w 108"/>
                <a:gd name="T1" fmla="*/ 2 h 13"/>
                <a:gd name="T2" fmla="*/ 76 w 108"/>
                <a:gd name="T3" fmla="*/ 3 h 13"/>
                <a:gd name="T4" fmla="*/ 108 w 108"/>
                <a:gd name="T5" fmla="*/ 0 h 13"/>
                <a:gd name="T6" fmla="*/ 108 w 108"/>
                <a:gd name="T7" fmla="*/ 11 h 13"/>
                <a:gd name="T8" fmla="*/ 69 w 108"/>
                <a:gd name="T9" fmla="*/ 13 h 13"/>
                <a:gd name="T10" fmla="*/ 0 w 108"/>
                <a:gd name="T11" fmla="*/ 11 h 13"/>
                <a:gd name="T12" fmla="*/ 3 w 108"/>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08" h="13">
                  <a:moveTo>
                    <a:pt x="3" y="2"/>
                  </a:moveTo>
                  <a:cubicBezTo>
                    <a:pt x="3" y="2"/>
                    <a:pt x="72" y="3"/>
                    <a:pt x="76" y="3"/>
                  </a:cubicBezTo>
                  <a:cubicBezTo>
                    <a:pt x="80" y="3"/>
                    <a:pt x="108" y="0"/>
                    <a:pt x="108" y="0"/>
                  </a:cubicBezTo>
                  <a:cubicBezTo>
                    <a:pt x="108" y="11"/>
                    <a:pt x="108" y="11"/>
                    <a:pt x="108" y="11"/>
                  </a:cubicBezTo>
                  <a:cubicBezTo>
                    <a:pt x="108" y="11"/>
                    <a:pt x="82" y="13"/>
                    <a:pt x="69" y="13"/>
                  </a:cubicBezTo>
                  <a:cubicBezTo>
                    <a:pt x="56" y="13"/>
                    <a:pt x="0" y="11"/>
                    <a:pt x="0" y="11"/>
                  </a:cubicBezTo>
                  <a:cubicBezTo>
                    <a:pt x="3" y="2"/>
                    <a:pt x="3" y="2"/>
                    <a:pt x="3" y="2"/>
                  </a:cubicBezTo>
                  <a:close/>
                </a:path>
              </a:pathLst>
            </a:custGeom>
            <a:solidFill>
              <a:srgbClr val="3B1B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1" name="Freeform 93">
              <a:extLst>
                <a:ext uri="{FF2B5EF4-FFF2-40B4-BE49-F238E27FC236}">
                  <a16:creationId xmlns:a16="http://schemas.microsoft.com/office/drawing/2014/main" id="{644C8BFF-E736-413A-9B48-536CA0ACE96F}"/>
                </a:ext>
              </a:extLst>
            </p:cNvPr>
            <p:cNvSpPr>
              <a:spLocks/>
            </p:cNvSpPr>
            <p:nvPr/>
          </p:nvSpPr>
          <p:spPr bwMode="auto">
            <a:xfrm>
              <a:off x="1096963" y="4037013"/>
              <a:ext cx="90488" cy="66675"/>
            </a:xfrm>
            <a:custGeom>
              <a:avLst/>
              <a:gdLst>
                <a:gd name="T0" fmla="*/ 12 w 18"/>
                <a:gd name="T1" fmla="*/ 13 h 13"/>
                <a:gd name="T2" fmla="*/ 6 w 18"/>
                <a:gd name="T3" fmla="*/ 13 h 13"/>
                <a:gd name="T4" fmla="*/ 0 w 18"/>
                <a:gd name="T5" fmla="*/ 7 h 13"/>
                <a:gd name="T6" fmla="*/ 0 w 18"/>
                <a:gd name="T7" fmla="*/ 6 h 13"/>
                <a:gd name="T8" fmla="*/ 6 w 18"/>
                <a:gd name="T9" fmla="*/ 0 h 13"/>
                <a:gd name="T10" fmla="*/ 12 w 18"/>
                <a:gd name="T11" fmla="*/ 0 h 13"/>
                <a:gd name="T12" fmla="*/ 18 w 18"/>
                <a:gd name="T13" fmla="*/ 6 h 13"/>
                <a:gd name="T14" fmla="*/ 18 w 18"/>
                <a:gd name="T15" fmla="*/ 7 h 13"/>
                <a:gd name="T16" fmla="*/ 12 w 1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3">
                  <a:moveTo>
                    <a:pt x="12" y="13"/>
                  </a:moveTo>
                  <a:cubicBezTo>
                    <a:pt x="6" y="13"/>
                    <a:pt x="6" y="13"/>
                    <a:pt x="6" y="13"/>
                  </a:cubicBezTo>
                  <a:cubicBezTo>
                    <a:pt x="3" y="13"/>
                    <a:pt x="0" y="10"/>
                    <a:pt x="0" y="7"/>
                  </a:cubicBezTo>
                  <a:cubicBezTo>
                    <a:pt x="0" y="6"/>
                    <a:pt x="0" y="6"/>
                    <a:pt x="0" y="6"/>
                  </a:cubicBezTo>
                  <a:cubicBezTo>
                    <a:pt x="0" y="3"/>
                    <a:pt x="3" y="0"/>
                    <a:pt x="6" y="0"/>
                  </a:cubicBezTo>
                  <a:cubicBezTo>
                    <a:pt x="12" y="0"/>
                    <a:pt x="12" y="0"/>
                    <a:pt x="12" y="0"/>
                  </a:cubicBezTo>
                  <a:cubicBezTo>
                    <a:pt x="15" y="0"/>
                    <a:pt x="18" y="3"/>
                    <a:pt x="18" y="6"/>
                  </a:cubicBezTo>
                  <a:cubicBezTo>
                    <a:pt x="18" y="7"/>
                    <a:pt x="18" y="7"/>
                    <a:pt x="18" y="7"/>
                  </a:cubicBezTo>
                  <a:cubicBezTo>
                    <a:pt x="18" y="10"/>
                    <a:pt x="15" y="13"/>
                    <a:pt x="12" y="13"/>
                  </a:cubicBezTo>
                  <a:close/>
                </a:path>
              </a:pathLst>
            </a:custGeom>
            <a:solidFill>
              <a:srgbClr val="722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2" name="Freeform 94">
              <a:extLst>
                <a:ext uri="{FF2B5EF4-FFF2-40B4-BE49-F238E27FC236}">
                  <a16:creationId xmlns:a16="http://schemas.microsoft.com/office/drawing/2014/main" id="{9FA3CC5F-65F8-45DE-AE62-26DC4198AC85}"/>
                </a:ext>
              </a:extLst>
            </p:cNvPr>
            <p:cNvSpPr>
              <a:spLocks/>
            </p:cNvSpPr>
            <p:nvPr/>
          </p:nvSpPr>
          <p:spPr bwMode="auto">
            <a:xfrm>
              <a:off x="846138" y="3021013"/>
              <a:ext cx="234950" cy="192088"/>
            </a:xfrm>
            <a:custGeom>
              <a:avLst/>
              <a:gdLst>
                <a:gd name="T0" fmla="*/ 0 w 148"/>
                <a:gd name="T1" fmla="*/ 35 h 121"/>
                <a:gd name="T2" fmla="*/ 26 w 148"/>
                <a:gd name="T3" fmla="*/ 0 h 121"/>
                <a:gd name="T4" fmla="*/ 148 w 148"/>
                <a:gd name="T5" fmla="*/ 77 h 121"/>
                <a:gd name="T6" fmla="*/ 129 w 148"/>
                <a:gd name="T7" fmla="*/ 121 h 121"/>
                <a:gd name="T8" fmla="*/ 0 w 148"/>
                <a:gd name="T9" fmla="*/ 35 h 121"/>
                <a:gd name="T10" fmla="*/ 0 w 148"/>
                <a:gd name="T11" fmla="*/ 35 h 121"/>
              </a:gdLst>
              <a:ahLst/>
              <a:cxnLst>
                <a:cxn ang="0">
                  <a:pos x="T0" y="T1"/>
                </a:cxn>
                <a:cxn ang="0">
                  <a:pos x="T2" y="T3"/>
                </a:cxn>
                <a:cxn ang="0">
                  <a:pos x="T4" y="T5"/>
                </a:cxn>
                <a:cxn ang="0">
                  <a:pos x="T6" y="T7"/>
                </a:cxn>
                <a:cxn ang="0">
                  <a:pos x="T8" y="T9"/>
                </a:cxn>
                <a:cxn ang="0">
                  <a:pos x="T10" y="T11"/>
                </a:cxn>
              </a:cxnLst>
              <a:rect l="0" t="0" r="r" b="b"/>
              <a:pathLst>
                <a:path w="148" h="121">
                  <a:moveTo>
                    <a:pt x="0" y="35"/>
                  </a:moveTo>
                  <a:lnTo>
                    <a:pt x="26" y="0"/>
                  </a:lnTo>
                  <a:lnTo>
                    <a:pt x="148" y="77"/>
                  </a:lnTo>
                  <a:lnTo>
                    <a:pt x="129" y="121"/>
                  </a:lnTo>
                  <a:lnTo>
                    <a:pt x="0" y="35"/>
                  </a:lnTo>
                  <a:lnTo>
                    <a:pt x="0" y="35"/>
                  </a:ln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3" name="Freeform 95">
              <a:extLst>
                <a:ext uri="{FF2B5EF4-FFF2-40B4-BE49-F238E27FC236}">
                  <a16:creationId xmlns:a16="http://schemas.microsoft.com/office/drawing/2014/main" id="{950EA987-C781-4677-B679-51404835DADD}"/>
                </a:ext>
              </a:extLst>
            </p:cNvPr>
            <p:cNvSpPr>
              <a:spLocks/>
            </p:cNvSpPr>
            <p:nvPr/>
          </p:nvSpPr>
          <p:spPr bwMode="auto">
            <a:xfrm>
              <a:off x="1106488" y="3086100"/>
              <a:ext cx="55563" cy="96838"/>
            </a:xfrm>
            <a:custGeom>
              <a:avLst/>
              <a:gdLst>
                <a:gd name="T0" fmla="*/ 0 w 35"/>
                <a:gd name="T1" fmla="*/ 26 h 61"/>
                <a:gd name="T2" fmla="*/ 29 w 35"/>
                <a:gd name="T3" fmla="*/ 61 h 61"/>
                <a:gd name="T4" fmla="*/ 35 w 35"/>
                <a:gd name="T5" fmla="*/ 26 h 61"/>
                <a:gd name="T6" fmla="*/ 10 w 35"/>
                <a:gd name="T7" fmla="*/ 0 h 61"/>
                <a:gd name="T8" fmla="*/ 0 w 35"/>
                <a:gd name="T9" fmla="*/ 26 h 61"/>
                <a:gd name="T10" fmla="*/ 0 w 35"/>
                <a:gd name="T11" fmla="*/ 26 h 61"/>
              </a:gdLst>
              <a:ahLst/>
              <a:cxnLst>
                <a:cxn ang="0">
                  <a:pos x="T0" y="T1"/>
                </a:cxn>
                <a:cxn ang="0">
                  <a:pos x="T2" y="T3"/>
                </a:cxn>
                <a:cxn ang="0">
                  <a:pos x="T4" y="T5"/>
                </a:cxn>
                <a:cxn ang="0">
                  <a:pos x="T6" y="T7"/>
                </a:cxn>
                <a:cxn ang="0">
                  <a:pos x="T8" y="T9"/>
                </a:cxn>
                <a:cxn ang="0">
                  <a:pos x="T10" y="T11"/>
                </a:cxn>
              </a:cxnLst>
              <a:rect l="0" t="0" r="r" b="b"/>
              <a:pathLst>
                <a:path w="35" h="61">
                  <a:moveTo>
                    <a:pt x="0" y="26"/>
                  </a:moveTo>
                  <a:lnTo>
                    <a:pt x="29" y="61"/>
                  </a:lnTo>
                  <a:lnTo>
                    <a:pt x="35" y="26"/>
                  </a:lnTo>
                  <a:lnTo>
                    <a:pt x="10" y="0"/>
                  </a:lnTo>
                  <a:lnTo>
                    <a:pt x="0" y="26"/>
                  </a:lnTo>
                  <a:lnTo>
                    <a:pt x="0" y="26"/>
                  </a:lnTo>
                  <a:close/>
                </a:path>
              </a:pathLst>
            </a:custGeom>
            <a:solidFill>
              <a:sysClr val="window" lastClr="FFFFFF">
                <a:lumMod val="50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4" name="Freeform 96">
              <a:extLst>
                <a:ext uri="{FF2B5EF4-FFF2-40B4-BE49-F238E27FC236}">
                  <a16:creationId xmlns:a16="http://schemas.microsoft.com/office/drawing/2014/main" id="{ED8FC1E5-7BCD-4B0E-89EF-2C5AA298E489}"/>
                </a:ext>
              </a:extLst>
            </p:cNvPr>
            <p:cNvSpPr>
              <a:spLocks/>
            </p:cNvSpPr>
            <p:nvPr/>
          </p:nvSpPr>
          <p:spPr bwMode="auto">
            <a:xfrm>
              <a:off x="603251" y="3162300"/>
              <a:ext cx="427038" cy="728663"/>
            </a:xfrm>
            <a:custGeom>
              <a:avLst/>
              <a:gdLst>
                <a:gd name="T0" fmla="*/ 18 w 84"/>
                <a:gd name="T1" fmla="*/ 3 h 143"/>
                <a:gd name="T2" fmla="*/ 3 w 84"/>
                <a:gd name="T3" fmla="*/ 36 h 143"/>
                <a:gd name="T4" fmla="*/ 54 w 84"/>
                <a:gd name="T5" fmla="*/ 141 h 143"/>
                <a:gd name="T6" fmla="*/ 83 w 84"/>
                <a:gd name="T7" fmla="*/ 128 h 143"/>
                <a:gd name="T8" fmla="*/ 52 w 84"/>
                <a:gd name="T9" fmla="*/ 28 h 143"/>
                <a:gd name="T10" fmla="*/ 18 w 84"/>
                <a:gd name="T11" fmla="*/ 3 h 143"/>
              </a:gdLst>
              <a:ahLst/>
              <a:cxnLst>
                <a:cxn ang="0">
                  <a:pos x="T0" y="T1"/>
                </a:cxn>
                <a:cxn ang="0">
                  <a:pos x="T2" y="T3"/>
                </a:cxn>
                <a:cxn ang="0">
                  <a:pos x="T4" y="T5"/>
                </a:cxn>
                <a:cxn ang="0">
                  <a:pos x="T6" y="T7"/>
                </a:cxn>
                <a:cxn ang="0">
                  <a:pos x="T8" y="T9"/>
                </a:cxn>
                <a:cxn ang="0">
                  <a:pos x="T10" y="T11"/>
                </a:cxn>
              </a:cxnLst>
              <a:rect l="0" t="0" r="r" b="b"/>
              <a:pathLst>
                <a:path w="84" h="143">
                  <a:moveTo>
                    <a:pt x="18" y="3"/>
                  </a:moveTo>
                  <a:cubicBezTo>
                    <a:pt x="2" y="7"/>
                    <a:pt x="0" y="21"/>
                    <a:pt x="3" y="36"/>
                  </a:cubicBezTo>
                  <a:cubicBezTo>
                    <a:pt x="7" y="52"/>
                    <a:pt x="49" y="139"/>
                    <a:pt x="54" y="141"/>
                  </a:cubicBezTo>
                  <a:cubicBezTo>
                    <a:pt x="59" y="143"/>
                    <a:pt x="82" y="136"/>
                    <a:pt x="83" y="128"/>
                  </a:cubicBezTo>
                  <a:cubicBezTo>
                    <a:pt x="84" y="121"/>
                    <a:pt x="58" y="40"/>
                    <a:pt x="52" y="28"/>
                  </a:cubicBezTo>
                  <a:cubicBezTo>
                    <a:pt x="47" y="16"/>
                    <a:pt x="38" y="0"/>
                    <a:pt x="18"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5" name="Freeform 97">
              <a:extLst>
                <a:ext uri="{FF2B5EF4-FFF2-40B4-BE49-F238E27FC236}">
                  <a16:creationId xmlns:a16="http://schemas.microsoft.com/office/drawing/2014/main" id="{255F576C-2434-486B-AD40-6435BCDE4771}"/>
                </a:ext>
              </a:extLst>
            </p:cNvPr>
            <p:cNvSpPr>
              <a:spLocks/>
            </p:cNvSpPr>
            <p:nvPr/>
          </p:nvSpPr>
          <p:spPr bwMode="auto">
            <a:xfrm>
              <a:off x="603251" y="3148013"/>
              <a:ext cx="371475" cy="538163"/>
            </a:xfrm>
            <a:custGeom>
              <a:avLst/>
              <a:gdLst>
                <a:gd name="T0" fmla="*/ 33 w 73"/>
                <a:gd name="T1" fmla="*/ 6 h 106"/>
                <a:gd name="T2" fmla="*/ 55 w 73"/>
                <a:gd name="T3" fmla="*/ 29 h 106"/>
                <a:gd name="T4" fmla="*/ 73 w 73"/>
                <a:gd name="T5" fmla="*/ 88 h 106"/>
                <a:gd name="T6" fmla="*/ 49 w 73"/>
                <a:gd name="T7" fmla="*/ 102 h 106"/>
                <a:gd name="T8" fmla="*/ 20 w 73"/>
                <a:gd name="T9" fmla="*/ 102 h 106"/>
                <a:gd name="T10" fmla="*/ 1 w 73"/>
                <a:gd name="T11" fmla="*/ 23 h 106"/>
                <a:gd name="T12" fmla="*/ 33 w 73"/>
                <a:gd name="T13" fmla="*/ 6 h 106"/>
              </a:gdLst>
              <a:ahLst/>
              <a:cxnLst>
                <a:cxn ang="0">
                  <a:pos x="T0" y="T1"/>
                </a:cxn>
                <a:cxn ang="0">
                  <a:pos x="T2" y="T3"/>
                </a:cxn>
                <a:cxn ang="0">
                  <a:pos x="T4" y="T5"/>
                </a:cxn>
                <a:cxn ang="0">
                  <a:pos x="T6" y="T7"/>
                </a:cxn>
                <a:cxn ang="0">
                  <a:pos x="T8" y="T9"/>
                </a:cxn>
                <a:cxn ang="0">
                  <a:pos x="T10" y="T11"/>
                </a:cxn>
                <a:cxn ang="0">
                  <a:pos x="T12" y="T13"/>
                </a:cxn>
              </a:cxnLst>
              <a:rect l="0" t="0" r="r" b="b"/>
              <a:pathLst>
                <a:path w="73" h="106">
                  <a:moveTo>
                    <a:pt x="33" y="6"/>
                  </a:moveTo>
                  <a:cubicBezTo>
                    <a:pt x="39" y="9"/>
                    <a:pt x="52" y="17"/>
                    <a:pt x="55" y="29"/>
                  </a:cubicBezTo>
                  <a:cubicBezTo>
                    <a:pt x="59" y="45"/>
                    <a:pt x="73" y="88"/>
                    <a:pt x="73" y="88"/>
                  </a:cubicBezTo>
                  <a:cubicBezTo>
                    <a:pt x="73" y="88"/>
                    <a:pt x="64" y="98"/>
                    <a:pt x="49" y="102"/>
                  </a:cubicBezTo>
                  <a:cubicBezTo>
                    <a:pt x="32" y="106"/>
                    <a:pt x="20" y="102"/>
                    <a:pt x="20" y="102"/>
                  </a:cubicBezTo>
                  <a:cubicBezTo>
                    <a:pt x="20" y="102"/>
                    <a:pt x="0" y="37"/>
                    <a:pt x="1" y="23"/>
                  </a:cubicBezTo>
                  <a:cubicBezTo>
                    <a:pt x="2" y="12"/>
                    <a:pt x="17" y="0"/>
                    <a:pt x="33" y="6"/>
                  </a:cubicBezTo>
                  <a:close/>
                </a:path>
              </a:pathLst>
            </a:custGeom>
            <a:solidFill>
              <a:sysClr val="window" lastClr="FFFFFF">
                <a:lumMod val="7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6" name="Freeform 98">
              <a:extLst>
                <a:ext uri="{FF2B5EF4-FFF2-40B4-BE49-F238E27FC236}">
                  <a16:creationId xmlns:a16="http://schemas.microsoft.com/office/drawing/2014/main" id="{9DD51D0F-8F73-43FC-A329-C049834EE532}"/>
                </a:ext>
              </a:extLst>
            </p:cNvPr>
            <p:cNvSpPr>
              <a:spLocks/>
            </p:cNvSpPr>
            <p:nvPr/>
          </p:nvSpPr>
          <p:spPr bwMode="auto">
            <a:xfrm>
              <a:off x="790576" y="3697288"/>
              <a:ext cx="544513" cy="569913"/>
            </a:xfrm>
            <a:custGeom>
              <a:avLst/>
              <a:gdLst>
                <a:gd name="T0" fmla="*/ 15 w 107"/>
                <a:gd name="T1" fmla="*/ 11 h 112"/>
                <a:gd name="T2" fmla="*/ 38 w 107"/>
                <a:gd name="T3" fmla="*/ 64 h 112"/>
                <a:gd name="T4" fmla="*/ 92 w 107"/>
                <a:gd name="T5" fmla="*/ 112 h 112"/>
                <a:gd name="T6" fmla="*/ 107 w 107"/>
                <a:gd name="T7" fmla="*/ 100 h 112"/>
                <a:gd name="T8" fmla="*/ 51 w 107"/>
                <a:gd name="T9" fmla="*/ 17 h 112"/>
                <a:gd name="T10" fmla="*/ 15 w 107"/>
                <a:gd name="T11" fmla="*/ 11 h 112"/>
              </a:gdLst>
              <a:ahLst/>
              <a:cxnLst>
                <a:cxn ang="0">
                  <a:pos x="T0" y="T1"/>
                </a:cxn>
                <a:cxn ang="0">
                  <a:pos x="T2" y="T3"/>
                </a:cxn>
                <a:cxn ang="0">
                  <a:pos x="T4" y="T5"/>
                </a:cxn>
                <a:cxn ang="0">
                  <a:pos x="T6" y="T7"/>
                </a:cxn>
                <a:cxn ang="0">
                  <a:pos x="T8" y="T9"/>
                </a:cxn>
                <a:cxn ang="0">
                  <a:pos x="T10" y="T11"/>
                </a:cxn>
              </a:cxnLst>
              <a:rect l="0" t="0" r="r" b="b"/>
              <a:pathLst>
                <a:path w="107" h="112">
                  <a:moveTo>
                    <a:pt x="15" y="11"/>
                  </a:moveTo>
                  <a:cubicBezTo>
                    <a:pt x="0" y="22"/>
                    <a:pt x="25" y="50"/>
                    <a:pt x="38" y="64"/>
                  </a:cubicBezTo>
                  <a:cubicBezTo>
                    <a:pt x="51" y="77"/>
                    <a:pt x="92" y="112"/>
                    <a:pt x="92" y="112"/>
                  </a:cubicBezTo>
                  <a:cubicBezTo>
                    <a:pt x="107" y="100"/>
                    <a:pt x="107" y="100"/>
                    <a:pt x="107" y="100"/>
                  </a:cubicBezTo>
                  <a:cubicBezTo>
                    <a:pt x="107" y="100"/>
                    <a:pt x="84" y="56"/>
                    <a:pt x="51" y="17"/>
                  </a:cubicBezTo>
                  <a:cubicBezTo>
                    <a:pt x="48" y="13"/>
                    <a:pt x="30" y="0"/>
                    <a:pt x="15" y="1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7" name="Freeform 99">
              <a:extLst>
                <a:ext uri="{FF2B5EF4-FFF2-40B4-BE49-F238E27FC236}">
                  <a16:creationId xmlns:a16="http://schemas.microsoft.com/office/drawing/2014/main" id="{48CE39E1-7669-4EAE-805F-60934C4B49CC}"/>
                </a:ext>
              </a:extLst>
            </p:cNvPr>
            <p:cNvSpPr>
              <a:spLocks/>
            </p:cNvSpPr>
            <p:nvPr/>
          </p:nvSpPr>
          <p:spPr bwMode="auto">
            <a:xfrm>
              <a:off x="1712913" y="2792413"/>
              <a:ext cx="187325" cy="339725"/>
            </a:xfrm>
            <a:custGeom>
              <a:avLst/>
              <a:gdLst>
                <a:gd name="T0" fmla="*/ 0 w 37"/>
                <a:gd name="T1" fmla="*/ 49 h 67"/>
                <a:gd name="T2" fmla="*/ 7 w 37"/>
                <a:gd name="T3" fmla="*/ 29 h 67"/>
                <a:gd name="T4" fmla="*/ 24 w 37"/>
                <a:gd name="T5" fmla="*/ 3 h 67"/>
                <a:gd name="T6" fmla="*/ 18 w 37"/>
                <a:gd name="T7" fmla="*/ 29 h 67"/>
                <a:gd name="T8" fmla="*/ 34 w 37"/>
                <a:gd name="T9" fmla="*/ 37 h 67"/>
                <a:gd name="T10" fmla="*/ 22 w 37"/>
                <a:gd name="T11" fmla="*/ 64 h 67"/>
                <a:gd name="T12" fmla="*/ 5 w 37"/>
                <a:gd name="T13" fmla="*/ 67 h 67"/>
                <a:gd name="T14" fmla="*/ 0 w 37"/>
                <a:gd name="T15" fmla="*/ 49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7">
                  <a:moveTo>
                    <a:pt x="0" y="49"/>
                  </a:moveTo>
                  <a:cubicBezTo>
                    <a:pt x="0" y="49"/>
                    <a:pt x="4" y="32"/>
                    <a:pt x="7" y="29"/>
                  </a:cubicBezTo>
                  <a:cubicBezTo>
                    <a:pt x="9" y="26"/>
                    <a:pt x="22" y="0"/>
                    <a:pt x="24" y="3"/>
                  </a:cubicBezTo>
                  <a:cubicBezTo>
                    <a:pt x="26" y="7"/>
                    <a:pt x="17" y="28"/>
                    <a:pt x="18" y="29"/>
                  </a:cubicBezTo>
                  <a:cubicBezTo>
                    <a:pt x="18" y="29"/>
                    <a:pt x="30" y="34"/>
                    <a:pt x="34" y="37"/>
                  </a:cubicBezTo>
                  <a:cubicBezTo>
                    <a:pt x="37" y="41"/>
                    <a:pt x="22" y="64"/>
                    <a:pt x="22" y="64"/>
                  </a:cubicBezTo>
                  <a:cubicBezTo>
                    <a:pt x="5" y="67"/>
                    <a:pt x="5" y="67"/>
                    <a:pt x="5" y="67"/>
                  </a:cubicBezTo>
                  <a:cubicBezTo>
                    <a:pt x="0" y="49"/>
                    <a:pt x="0" y="49"/>
                    <a:pt x="0" y="49"/>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8" name="Freeform 100">
              <a:extLst>
                <a:ext uri="{FF2B5EF4-FFF2-40B4-BE49-F238E27FC236}">
                  <a16:creationId xmlns:a16="http://schemas.microsoft.com/office/drawing/2014/main" id="{EABB03D3-96E4-4CFC-8D32-E8B371900FFE}"/>
                </a:ext>
              </a:extLst>
            </p:cNvPr>
            <p:cNvSpPr>
              <a:spLocks/>
            </p:cNvSpPr>
            <p:nvPr/>
          </p:nvSpPr>
          <p:spPr bwMode="auto">
            <a:xfrm>
              <a:off x="1570038" y="4159250"/>
              <a:ext cx="39688" cy="30163"/>
            </a:xfrm>
            <a:custGeom>
              <a:avLst/>
              <a:gdLst>
                <a:gd name="T0" fmla="*/ 1 w 8"/>
                <a:gd name="T1" fmla="*/ 3 h 6"/>
                <a:gd name="T2" fmla="*/ 5 w 8"/>
                <a:gd name="T3" fmla="*/ 0 h 6"/>
                <a:gd name="T4" fmla="*/ 8 w 8"/>
                <a:gd name="T5" fmla="*/ 1 h 6"/>
                <a:gd name="T6" fmla="*/ 7 w 8"/>
                <a:gd name="T7" fmla="*/ 3 h 6"/>
                <a:gd name="T8" fmla="*/ 3 w 8"/>
                <a:gd name="T9" fmla="*/ 6 h 6"/>
                <a:gd name="T10" fmla="*/ 1 w 8"/>
                <a:gd name="T11" fmla="*/ 5 h 6"/>
                <a:gd name="T12" fmla="*/ 1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1" y="3"/>
                  </a:moveTo>
                  <a:cubicBezTo>
                    <a:pt x="5" y="0"/>
                    <a:pt x="5" y="0"/>
                    <a:pt x="5" y="0"/>
                  </a:cubicBezTo>
                  <a:cubicBezTo>
                    <a:pt x="6" y="0"/>
                    <a:pt x="7" y="0"/>
                    <a:pt x="8" y="1"/>
                  </a:cubicBezTo>
                  <a:cubicBezTo>
                    <a:pt x="8" y="2"/>
                    <a:pt x="8" y="3"/>
                    <a:pt x="7" y="3"/>
                  </a:cubicBezTo>
                  <a:cubicBezTo>
                    <a:pt x="3" y="6"/>
                    <a:pt x="3" y="6"/>
                    <a:pt x="3" y="6"/>
                  </a:cubicBezTo>
                  <a:cubicBezTo>
                    <a:pt x="2" y="6"/>
                    <a:pt x="1" y="6"/>
                    <a:pt x="1" y="5"/>
                  </a:cubicBezTo>
                  <a:cubicBezTo>
                    <a:pt x="0" y="4"/>
                    <a:pt x="0" y="3"/>
                    <a:pt x="1" y="3"/>
                  </a:cubicBezTo>
                  <a:close/>
                </a:path>
              </a:pathLst>
            </a:custGeom>
            <a:solidFill>
              <a:srgbClr val="8FA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29" name="Freeform 101">
              <a:extLst>
                <a:ext uri="{FF2B5EF4-FFF2-40B4-BE49-F238E27FC236}">
                  <a16:creationId xmlns:a16="http://schemas.microsoft.com/office/drawing/2014/main" id="{2B719997-006B-44C7-AA00-D0165987F722}"/>
                </a:ext>
              </a:extLst>
            </p:cNvPr>
            <p:cNvSpPr>
              <a:spLocks/>
            </p:cNvSpPr>
            <p:nvPr/>
          </p:nvSpPr>
          <p:spPr bwMode="auto">
            <a:xfrm>
              <a:off x="1289051" y="4164013"/>
              <a:ext cx="306388" cy="219075"/>
            </a:xfrm>
            <a:custGeom>
              <a:avLst/>
              <a:gdLst>
                <a:gd name="T0" fmla="*/ 1 w 60"/>
                <a:gd name="T1" fmla="*/ 42 h 43"/>
                <a:gd name="T2" fmla="*/ 1 w 60"/>
                <a:gd name="T3" fmla="*/ 42 h 43"/>
                <a:gd name="T4" fmla="*/ 8 w 60"/>
                <a:gd name="T5" fmla="*/ 33 h 43"/>
                <a:gd name="T6" fmla="*/ 55 w 60"/>
                <a:gd name="T7" fmla="*/ 1 h 43"/>
                <a:gd name="T8" fmla="*/ 59 w 60"/>
                <a:gd name="T9" fmla="*/ 2 h 43"/>
                <a:gd name="T10" fmla="*/ 58 w 60"/>
                <a:gd name="T11" fmla="*/ 7 h 43"/>
                <a:gd name="T12" fmla="*/ 12 w 60"/>
                <a:gd name="T13" fmla="*/ 39 h 43"/>
                <a:gd name="T14" fmla="*/ 1 w 60"/>
                <a:gd name="T15" fmla="*/ 42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3">
                  <a:moveTo>
                    <a:pt x="1" y="42"/>
                  </a:moveTo>
                  <a:cubicBezTo>
                    <a:pt x="1" y="42"/>
                    <a:pt x="1" y="42"/>
                    <a:pt x="1" y="42"/>
                  </a:cubicBezTo>
                  <a:cubicBezTo>
                    <a:pt x="0" y="40"/>
                    <a:pt x="6" y="34"/>
                    <a:pt x="8" y="33"/>
                  </a:cubicBezTo>
                  <a:cubicBezTo>
                    <a:pt x="55" y="1"/>
                    <a:pt x="55" y="1"/>
                    <a:pt x="55" y="1"/>
                  </a:cubicBezTo>
                  <a:cubicBezTo>
                    <a:pt x="56" y="0"/>
                    <a:pt x="58" y="1"/>
                    <a:pt x="59" y="2"/>
                  </a:cubicBezTo>
                  <a:cubicBezTo>
                    <a:pt x="60" y="4"/>
                    <a:pt x="60" y="6"/>
                    <a:pt x="58" y="7"/>
                  </a:cubicBezTo>
                  <a:cubicBezTo>
                    <a:pt x="12" y="39"/>
                    <a:pt x="12" y="39"/>
                    <a:pt x="12" y="39"/>
                  </a:cubicBezTo>
                  <a:cubicBezTo>
                    <a:pt x="10" y="40"/>
                    <a:pt x="2" y="43"/>
                    <a:pt x="1" y="42"/>
                  </a:cubicBezTo>
                  <a:close/>
                </a:path>
              </a:pathLst>
            </a:custGeom>
            <a:solidFill>
              <a:srgbClr val="4B5C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0" name="Freeform 102">
              <a:extLst>
                <a:ext uri="{FF2B5EF4-FFF2-40B4-BE49-F238E27FC236}">
                  <a16:creationId xmlns:a16="http://schemas.microsoft.com/office/drawing/2014/main" id="{416915A3-42EB-47E7-AC7A-A3FAFC4E223D}"/>
                </a:ext>
              </a:extLst>
            </p:cNvPr>
            <p:cNvSpPr>
              <a:spLocks/>
            </p:cNvSpPr>
            <p:nvPr/>
          </p:nvSpPr>
          <p:spPr bwMode="auto">
            <a:xfrm>
              <a:off x="1539876" y="4179888"/>
              <a:ext cx="34925" cy="41275"/>
            </a:xfrm>
            <a:custGeom>
              <a:avLst/>
              <a:gdLst>
                <a:gd name="T0" fmla="*/ 12 w 22"/>
                <a:gd name="T1" fmla="*/ 26 h 26"/>
                <a:gd name="T2" fmla="*/ 0 w 22"/>
                <a:gd name="T3" fmla="*/ 6 h 26"/>
                <a:gd name="T4" fmla="*/ 9 w 22"/>
                <a:gd name="T5" fmla="*/ 0 h 26"/>
                <a:gd name="T6" fmla="*/ 22 w 22"/>
                <a:gd name="T7" fmla="*/ 19 h 26"/>
                <a:gd name="T8" fmla="*/ 12 w 22"/>
                <a:gd name="T9" fmla="*/ 26 h 26"/>
                <a:gd name="T10" fmla="*/ 12 w 22"/>
                <a:gd name="T11" fmla="*/ 26 h 26"/>
              </a:gdLst>
              <a:ahLst/>
              <a:cxnLst>
                <a:cxn ang="0">
                  <a:pos x="T0" y="T1"/>
                </a:cxn>
                <a:cxn ang="0">
                  <a:pos x="T2" y="T3"/>
                </a:cxn>
                <a:cxn ang="0">
                  <a:pos x="T4" y="T5"/>
                </a:cxn>
                <a:cxn ang="0">
                  <a:pos x="T6" y="T7"/>
                </a:cxn>
                <a:cxn ang="0">
                  <a:pos x="T8" y="T9"/>
                </a:cxn>
                <a:cxn ang="0">
                  <a:pos x="T10" y="T11"/>
                </a:cxn>
              </a:cxnLst>
              <a:rect l="0" t="0" r="r" b="b"/>
              <a:pathLst>
                <a:path w="22" h="26">
                  <a:moveTo>
                    <a:pt x="12" y="26"/>
                  </a:moveTo>
                  <a:lnTo>
                    <a:pt x="0" y="6"/>
                  </a:lnTo>
                  <a:lnTo>
                    <a:pt x="9" y="0"/>
                  </a:lnTo>
                  <a:lnTo>
                    <a:pt x="22" y="19"/>
                  </a:lnTo>
                  <a:lnTo>
                    <a:pt x="12" y="26"/>
                  </a:lnTo>
                  <a:lnTo>
                    <a:pt x="12" y="26"/>
                  </a:lnTo>
                  <a:close/>
                </a:path>
              </a:pathLst>
            </a:custGeom>
            <a:solidFill>
              <a:srgbClr val="8FA4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1" name="Freeform 103">
              <a:extLst>
                <a:ext uri="{FF2B5EF4-FFF2-40B4-BE49-F238E27FC236}">
                  <a16:creationId xmlns:a16="http://schemas.microsoft.com/office/drawing/2014/main" id="{74AC2981-CD50-4612-AA31-479BC1F239CE}"/>
                </a:ext>
              </a:extLst>
            </p:cNvPr>
            <p:cNvSpPr>
              <a:spLocks/>
            </p:cNvSpPr>
            <p:nvPr/>
          </p:nvSpPr>
          <p:spPr bwMode="auto">
            <a:xfrm>
              <a:off x="1482726" y="4189413"/>
              <a:ext cx="87313" cy="61913"/>
            </a:xfrm>
            <a:custGeom>
              <a:avLst/>
              <a:gdLst>
                <a:gd name="T0" fmla="*/ 0 w 55"/>
                <a:gd name="T1" fmla="*/ 39 h 39"/>
                <a:gd name="T2" fmla="*/ 0 w 55"/>
                <a:gd name="T3" fmla="*/ 39 h 39"/>
                <a:gd name="T4" fmla="*/ 0 w 55"/>
                <a:gd name="T5" fmla="*/ 36 h 39"/>
                <a:gd name="T6" fmla="*/ 52 w 55"/>
                <a:gd name="T7" fmla="*/ 0 h 39"/>
                <a:gd name="T8" fmla="*/ 55 w 55"/>
                <a:gd name="T9" fmla="*/ 0 h 39"/>
                <a:gd name="T10" fmla="*/ 55 w 55"/>
                <a:gd name="T11" fmla="*/ 7 h 39"/>
                <a:gd name="T12" fmla="*/ 7 w 55"/>
                <a:gd name="T13" fmla="*/ 39 h 39"/>
                <a:gd name="T14" fmla="*/ 0 w 55"/>
                <a:gd name="T15" fmla="*/ 39 h 39"/>
                <a:gd name="T16" fmla="*/ 0 w 55"/>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9">
                  <a:moveTo>
                    <a:pt x="0" y="39"/>
                  </a:moveTo>
                  <a:lnTo>
                    <a:pt x="0" y="39"/>
                  </a:lnTo>
                  <a:lnTo>
                    <a:pt x="0" y="36"/>
                  </a:lnTo>
                  <a:lnTo>
                    <a:pt x="52" y="0"/>
                  </a:lnTo>
                  <a:lnTo>
                    <a:pt x="55" y="0"/>
                  </a:lnTo>
                  <a:lnTo>
                    <a:pt x="55" y="7"/>
                  </a:lnTo>
                  <a:lnTo>
                    <a:pt x="7" y="39"/>
                  </a:lnTo>
                  <a:lnTo>
                    <a:pt x="0" y="39"/>
                  </a:lnTo>
                  <a:lnTo>
                    <a:pt x="0" y="39"/>
                  </a:lnTo>
                  <a:close/>
                </a:path>
              </a:pathLst>
            </a:custGeom>
            <a:solidFill>
              <a:srgbClr val="C9DA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2" name="Freeform 104">
              <a:extLst>
                <a:ext uri="{FF2B5EF4-FFF2-40B4-BE49-F238E27FC236}">
                  <a16:creationId xmlns:a16="http://schemas.microsoft.com/office/drawing/2014/main" id="{E780681C-5CEC-4EC3-84F0-B5DB9718A18F}"/>
                </a:ext>
              </a:extLst>
            </p:cNvPr>
            <p:cNvSpPr>
              <a:spLocks/>
            </p:cNvSpPr>
            <p:nvPr/>
          </p:nvSpPr>
          <p:spPr bwMode="auto">
            <a:xfrm>
              <a:off x="1289051" y="4318000"/>
              <a:ext cx="82550" cy="106363"/>
            </a:xfrm>
            <a:custGeom>
              <a:avLst/>
              <a:gdLst>
                <a:gd name="T0" fmla="*/ 14 w 16"/>
                <a:gd name="T1" fmla="*/ 20 h 21"/>
                <a:gd name="T2" fmla="*/ 14 w 16"/>
                <a:gd name="T3" fmla="*/ 20 h 21"/>
                <a:gd name="T4" fmla="*/ 15 w 16"/>
                <a:gd name="T5" fmla="*/ 15 h 21"/>
                <a:gd name="T6" fmla="*/ 7 w 16"/>
                <a:gd name="T7" fmla="*/ 2 h 21"/>
                <a:gd name="T8" fmla="*/ 3 w 16"/>
                <a:gd name="T9" fmla="*/ 1 h 21"/>
                <a:gd name="T10" fmla="*/ 3 w 16"/>
                <a:gd name="T11" fmla="*/ 1 h 21"/>
                <a:gd name="T12" fmla="*/ 1 w 16"/>
                <a:gd name="T13" fmla="*/ 6 h 21"/>
                <a:gd name="T14" fmla="*/ 9 w 16"/>
                <a:gd name="T15" fmla="*/ 19 h 21"/>
                <a:gd name="T16" fmla="*/ 14 w 16"/>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14" y="20"/>
                  </a:moveTo>
                  <a:cubicBezTo>
                    <a:pt x="14" y="20"/>
                    <a:pt x="14" y="20"/>
                    <a:pt x="14" y="20"/>
                  </a:cubicBezTo>
                  <a:cubicBezTo>
                    <a:pt x="15" y="19"/>
                    <a:pt x="16" y="17"/>
                    <a:pt x="15" y="15"/>
                  </a:cubicBezTo>
                  <a:cubicBezTo>
                    <a:pt x="7" y="2"/>
                    <a:pt x="7" y="2"/>
                    <a:pt x="7" y="2"/>
                  </a:cubicBezTo>
                  <a:cubicBezTo>
                    <a:pt x="7" y="0"/>
                    <a:pt x="4" y="0"/>
                    <a:pt x="3" y="1"/>
                  </a:cubicBezTo>
                  <a:cubicBezTo>
                    <a:pt x="3" y="1"/>
                    <a:pt x="3" y="1"/>
                    <a:pt x="3" y="1"/>
                  </a:cubicBezTo>
                  <a:cubicBezTo>
                    <a:pt x="1" y="2"/>
                    <a:pt x="0" y="4"/>
                    <a:pt x="1" y="6"/>
                  </a:cubicBezTo>
                  <a:cubicBezTo>
                    <a:pt x="9" y="19"/>
                    <a:pt x="9" y="19"/>
                    <a:pt x="9" y="19"/>
                  </a:cubicBezTo>
                  <a:cubicBezTo>
                    <a:pt x="10" y="20"/>
                    <a:pt x="12" y="21"/>
                    <a:pt x="14" y="2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3" name="Freeform 105">
              <a:extLst>
                <a:ext uri="{FF2B5EF4-FFF2-40B4-BE49-F238E27FC236}">
                  <a16:creationId xmlns:a16="http://schemas.microsoft.com/office/drawing/2014/main" id="{6D9231CA-183D-49EB-AD54-05591627AF83}"/>
                </a:ext>
              </a:extLst>
            </p:cNvPr>
            <p:cNvSpPr>
              <a:spLocks/>
            </p:cNvSpPr>
            <p:nvPr/>
          </p:nvSpPr>
          <p:spPr bwMode="auto">
            <a:xfrm>
              <a:off x="1320801" y="4302125"/>
              <a:ext cx="80963" cy="106363"/>
            </a:xfrm>
            <a:custGeom>
              <a:avLst/>
              <a:gdLst>
                <a:gd name="T0" fmla="*/ 14 w 16"/>
                <a:gd name="T1" fmla="*/ 20 h 21"/>
                <a:gd name="T2" fmla="*/ 14 w 16"/>
                <a:gd name="T3" fmla="*/ 20 h 21"/>
                <a:gd name="T4" fmla="*/ 15 w 16"/>
                <a:gd name="T5" fmla="*/ 15 h 21"/>
                <a:gd name="T6" fmla="*/ 8 w 16"/>
                <a:gd name="T7" fmla="*/ 2 h 21"/>
                <a:gd name="T8" fmla="*/ 3 w 16"/>
                <a:gd name="T9" fmla="*/ 1 h 21"/>
                <a:gd name="T10" fmla="*/ 3 w 16"/>
                <a:gd name="T11" fmla="*/ 1 h 21"/>
                <a:gd name="T12" fmla="*/ 1 w 16"/>
                <a:gd name="T13" fmla="*/ 6 h 21"/>
                <a:gd name="T14" fmla="*/ 9 w 16"/>
                <a:gd name="T15" fmla="*/ 19 h 21"/>
                <a:gd name="T16" fmla="*/ 14 w 16"/>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14" y="20"/>
                  </a:moveTo>
                  <a:cubicBezTo>
                    <a:pt x="14" y="20"/>
                    <a:pt x="14" y="20"/>
                    <a:pt x="14" y="20"/>
                  </a:cubicBezTo>
                  <a:cubicBezTo>
                    <a:pt x="15" y="19"/>
                    <a:pt x="16" y="17"/>
                    <a:pt x="15" y="15"/>
                  </a:cubicBezTo>
                  <a:cubicBezTo>
                    <a:pt x="8" y="2"/>
                    <a:pt x="8" y="2"/>
                    <a:pt x="8" y="2"/>
                  </a:cubicBezTo>
                  <a:cubicBezTo>
                    <a:pt x="7" y="1"/>
                    <a:pt x="4" y="0"/>
                    <a:pt x="3" y="1"/>
                  </a:cubicBezTo>
                  <a:cubicBezTo>
                    <a:pt x="3" y="1"/>
                    <a:pt x="3" y="1"/>
                    <a:pt x="3" y="1"/>
                  </a:cubicBezTo>
                  <a:cubicBezTo>
                    <a:pt x="1" y="2"/>
                    <a:pt x="0" y="4"/>
                    <a:pt x="1" y="6"/>
                  </a:cubicBezTo>
                  <a:cubicBezTo>
                    <a:pt x="9" y="19"/>
                    <a:pt x="9" y="19"/>
                    <a:pt x="9" y="19"/>
                  </a:cubicBezTo>
                  <a:cubicBezTo>
                    <a:pt x="10" y="21"/>
                    <a:pt x="12" y="21"/>
                    <a:pt x="14" y="2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4" name="Freeform 106">
              <a:extLst>
                <a:ext uri="{FF2B5EF4-FFF2-40B4-BE49-F238E27FC236}">
                  <a16:creationId xmlns:a16="http://schemas.microsoft.com/office/drawing/2014/main" id="{297CE69B-6D08-46FB-B5C8-D9C56029D706}"/>
                </a:ext>
              </a:extLst>
            </p:cNvPr>
            <p:cNvSpPr>
              <a:spLocks/>
            </p:cNvSpPr>
            <p:nvPr/>
          </p:nvSpPr>
          <p:spPr bwMode="auto">
            <a:xfrm>
              <a:off x="1350963" y="4286250"/>
              <a:ext cx="80963" cy="107950"/>
            </a:xfrm>
            <a:custGeom>
              <a:avLst/>
              <a:gdLst>
                <a:gd name="T0" fmla="*/ 14 w 16"/>
                <a:gd name="T1" fmla="*/ 20 h 21"/>
                <a:gd name="T2" fmla="*/ 14 w 16"/>
                <a:gd name="T3" fmla="*/ 20 h 21"/>
                <a:gd name="T4" fmla="*/ 15 w 16"/>
                <a:gd name="T5" fmla="*/ 15 h 21"/>
                <a:gd name="T6" fmla="*/ 7 w 16"/>
                <a:gd name="T7" fmla="*/ 2 h 21"/>
                <a:gd name="T8" fmla="*/ 2 w 16"/>
                <a:gd name="T9" fmla="*/ 1 h 21"/>
                <a:gd name="T10" fmla="*/ 2 w 16"/>
                <a:gd name="T11" fmla="*/ 1 h 21"/>
                <a:gd name="T12" fmla="*/ 1 w 16"/>
                <a:gd name="T13" fmla="*/ 6 h 21"/>
                <a:gd name="T14" fmla="*/ 9 w 16"/>
                <a:gd name="T15" fmla="*/ 19 h 21"/>
                <a:gd name="T16" fmla="*/ 14 w 16"/>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
                  <a:moveTo>
                    <a:pt x="14" y="20"/>
                  </a:moveTo>
                  <a:cubicBezTo>
                    <a:pt x="14" y="20"/>
                    <a:pt x="14" y="20"/>
                    <a:pt x="14" y="20"/>
                  </a:cubicBezTo>
                  <a:cubicBezTo>
                    <a:pt x="15" y="19"/>
                    <a:pt x="16" y="17"/>
                    <a:pt x="15" y="15"/>
                  </a:cubicBezTo>
                  <a:cubicBezTo>
                    <a:pt x="7" y="2"/>
                    <a:pt x="7" y="2"/>
                    <a:pt x="7" y="2"/>
                  </a:cubicBezTo>
                  <a:cubicBezTo>
                    <a:pt x="6" y="1"/>
                    <a:pt x="4" y="0"/>
                    <a:pt x="2" y="1"/>
                  </a:cubicBezTo>
                  <a:cubicBezTo>
                    <a:pt x="2" y="1"/>
                    <a:pt x="2" y="1"/>
                    <a:pt x="2" y="1"/>
                  </a:cubicBezTo>
                  <a:cubicBezTo>
                    <a:pt x="1" y="2"/>
                    <a:pt x="0" y="4"/>
                    <a:pt x="1" y="6"/>
                  </a:cubicBezTo>
                  <a:cubicBezTo>
                    <a:pt x="9" y="19"/>
                    <a:pt x="9" y="19"/>
                    <a:pt x="9" y="19"/>
                  </a:cubicBezTo>
                  <a:cubicBezTo>
                    <a:pt x="10" y="21"/>
                    <a:pt x="12" y="21"/>
                    <a:pt x="14" y="2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5" name="Freeform 107">
              <a:extLst>
                <a:ext uri="{FF2B5EF4-FFF2-40B4-BE49-F238E27FC236}">
                  <a16:creationId xmlns:a16="http://schemas.microsoft.com/office/drawing/2014/main" id="{1FEC42E4-52E7-45B1-8042-9274984C45F2}"/>
                </a:ext>
              </a:extLst>
            </p:cNvPr>
            <p:cNvSpPr>
              <a:spLocks/>
            </p:cNvSpPr>
            <p:nvPr/>
          </p:nvSpPr>
          <p:spPr bwMode="auto">
            <a:xfrm>
              <a:off x="1376363" y="4267200"/>
              <a:ext cx="80963" cy="111125"/>
            </a:xfrm>
            <a:custGeom>
              <a:avLst/>
              <a:gdLst>
                <a:gd name="T0" fmla="*/ 14 w 16"/>
                <a:gd name="T1" fmla="*/ 21 h 22"/>
                <a:gd name="T2" fmla="*/ 14 w 16"/>
                <a:gd name="T3" fmla="*/ 21 h 22"/>
                <a:gd name="T4" fmla="*/ 15 w 16"/>
                <a:gd name="T5" fmla="*/ 16 h 22"/>
                <a:gd name="T6" fmla="*/ 8 w 16"/>
                <a:gd name="T7" fmla="*/ 3 h 22"/>
                <a:gd name="T8" fmla="*/ 3 w 16"/>
                <a:gd name="T9" fmla="*/ 1 h 22"/>
                <a:gd name="T10" fmla="*/ 3 w 16"/>
                <a:gd name="T11" fmla="*/ 1 h 22"/>
                <a:gd name="T12" fmla="*/ 1 w 16"/>
                <a:gd name="T13" fmla="*/ 6 h 22"/>
                <a:gd name="T14" fmla="*/ 9 w 16"/>
                <a:gd name="T15" fmla="*/ 19 h 22"/>
                <a:gd name="T16" fmla="*/ 14 w 16"/>
                <a:gd name="T1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4" y="21"/>
                  </a:moveTo>
                  <a:cubicBezTo>
                    <a:pt x="14" y="21"/>
                    <a:pt x="14" y="21"/>
                    <a:pt x="14" y="21"/>
                  </a:cubicBezTo>
                  <a:cubicBezTo>
                    <a:pt x="15" y="20"/>
                    <a:pt x="16" y="18"/>
                    <a:pt x="15" y="16"/>
                  </a:cubicBezTo>
                  <a:cubicBezTo>
                    <a:pt x="8" y="3"/>
                    <a:pt x="8" y="3"/>
                    <a:pt x="8" y="3"/>
                  </a:cubicBezTo>
                  <a:cubicBezTo>
                    <a:pt x="7" y="1"/>
                    <a:pt x="4" y="0"/>
                    <a:pt x="3" y="1"/>
                  </a:cubicBezTo>
                  <a:cubicBezTo>
                    <a:pt x="3" y="1"/>
                    <a:pt x="3" y="1"/>
                    <a:pt x="3" y="1"/>
                  </a:cubicBezTo>
                  <a:cubicBezTo>
                    <a:pt x="1" y="2"/>
                    <a:pt x="0" y="5"/>
                    <a:pt x="1" y="6"/>
                  </a:cubicBezTo>
                  <a:cubicBezTo>
                    <a:pt x="9" y="19"/>
                    <a:pt x="9" y="19"/>
                    <a:pt x="9" y="19"/>
                  </a:cubicBezTo>
                  <a:cubicBezTo>
                    <a:pt x="10" y="21"/>
                    <a:pt x="12" y="22"/>
                    <a:pt x="14" y="2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6" name="Freeform 108">
              <a:extLst>
                <a:ext uri="{FF2B5EF4-FFF2-40B4-BE49-F238E27FC236}">
                  <a16:creationId xmlns:a16="http://schemas.microsoft.com/office/drawing/2014/main" id="{79F6E5A4-10D9-45F9-A0A9-5CABD69CEABF}"/>
                </a:ext>
              </a:extLst>
            </p:cNvPr>
            <p:cNvSpPr>
              <a:spLocks/>
            </p:cNvSpPr>
            <p:nvPr/>
          </p:nvSpPr>
          <p:spPr bwMode="auto">
            <a:xfrm>
              <a:off x="1233488" y="4149725"/>
              <a:ext cx="223838" cy="263525"/>
            </a:xfrm>
            <a:custGeom>
              <a:avLst/>
              <a:gdLst>
                <a:gd name="T0" fmla="*/ 11 w 44"/>
                <a:gd name="T1" fmla="*/ 0 h 52"/>
                <a:gd name="T2" fmla="*/ 34 w 44"/>
                <a:gd name="T3" fmla="*/ 18 h 52"/>
                <a:gd name="T4" fmla="*/ 44 w 44"/>
                <a:gd name="T5" fmla="*/ 40 h 52"/>
                <a:gd name="T6" fmla="*/ 32 w 44"/>
                <a:gd name="T7" fmla="*/ 41 h 52"/>
                <a:gd name="T8" fmla="*/ 20 w 44"/>
                <a:gd name="T9" fmla="*/ 52 h 52"/>
                <a:gd name="T10" fmla="*/ 5 w 44"/>
                <a:gd name="T11" fmla="*/ 33 h 52"/>
                <a:gd name="T12" fmla="*/ 0 w 44"/>
                <a:gd name="T13" fmla="*/ 18 h 52"/>
                <a:gd name="T14" fmla="*/ 11 w 44"/>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2">
                  <a:moveTo>
                    <a:pt x="11" y="0"/>
                  </a:moveTo>
                  <a:cubicBezTo>
                    <a:pt x="11" y="0"/>
                    <a:pt x="31" y="14"/>
                    <a:pt x="34" y="18"/>
                  </a:cubicBezTo>
                  <a:cubicBezTo>
                    <a:pt x="37" y="22"/>
                    <a:pt x="44" y="40"/>
                    <a:pt x="44" y="40"/>
                  </a:cubicBezTo>
                  <a:cubicBezTo>
                    <a:pt x="44" y="40"/>
                    <a:pt x="35" y="39"/>
                    <a:pt x="32" y="41"/>
                  </a:cubicBezTo>
                  <a:cubicBezTo>
                    <a:pt x="28" y="44"/>
                    <a:pt x="20" y="52"/>
                    <a:pt x="20" y="52"/>
                  </a:cubicBezTo>
                  <a:cubicBezTo>
                    <a:pt x="20" y="52"/>
                    <a:pt x="8" y="40"/>
                    <a:pt x="5" y="33"/>
                  </a:cubicBezTo>
                  <a:cubicBezTo>
                    <a:pt x="1" y="26"/>
                    <a:pt x="0" y="18"/>
                    <a:pt x="0" y="18"/>
                  </a:cubicBezTo>
                  <a:cubicBezTo>
                    <a:pt x="11" y="0"/>
                    <a:pt x="11" y="0"/>
                    <a:pt x="11"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7" name="Rectangle 109">
              <a:extLst>
                <a:ext uri="{FF2B5EF4-FFF2-40B4-BE49-F238E27FC236}">
                  <a16:creationId xmlns:a16="http://schemas.microsoft.com/office/drawing/2014/main" id="{C0D046A6-4D9C-42B2-BD30-DA27AF1F4673}"/>
                </a:ext>
              </a:extLst>
            </p:cNvPr>
            <p:cNvSpPr>
              <a:spLocks noChangeArrowheads="1"/>
            </p:cNvSpPr>
            <p:nvPr/>
          </p:nvSpPr>
          <p:spPr bwMode="auto">
            <a:xfrm>
              <a:off x="1238251" y="4403725"/>
              <a:ext cx="122238" cy="1816100"/>
            </a:xfrm>
            <a:prstGeom prst="rect">
              <a:avLst/>
            </a:prstGeom>
            <a:solidFill>
              <a:srgbClr val="79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8" name="Rectangle 110">
              <a:extLst>
                <a:ext uri="{FF2B5EF4-FFF2-40B4-BE49-F238E27FC236}">
                  <a16:creationId xmlns:a16="http://schemas.microsoft.com/office/drawing/2014/main" id="{DEFE3E66-59F9-4152-8812-4D898EFDAD42}"/>
                </a:ext>
              </a:extLst>
            </p:cNvPr>
            <p:cNvSpPr>
              <a:spLocks noChangeArrowheads="1"/>
            </p:cNvSpPr>
            <p:nvPr/>
          </p:nvSpPr>
          <p:spPr bwMode="auto">
            <a:xfrm>
              <a:off x="1238251" y="4403725"/>
              <a:ext cx="1222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39" name="Rectangle 111">
              <a:extLst>
                <a:ext uri="{FF2B5EF4-FFF2-40B4-BE49-F238E27FC236}">
                  <a16:creationId xmlns:a16="http://schemas.microsoft.com/office/drawing/2014/main" id="{69E55702-264E-4D12-A0BE-14784957AF8C}"/>
                </a:ext>
              </a:extLst>
            </p:cNvPr>
            <p:cNvSpPr>
              <a:spLocks noChangeArrowheads="1"/>
            </p:cNvSpPr>
            <p:nvPr/>
          </p:nvSpPr>
          <p:spPr bwMode="auto">
            <a:xfrm>
              <a:off x="4495801" y="4403725"/>
              <a:ext cx="117475" cy="1816100"/>
            </a:xfrm>
            <a:prstGeom prst="rect">
              <a:avLst/>
            </a:prstGeom>
            <a:solidFill>
              <a:srgbClr val="79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0" name="Rectangle 112">
              <a:extLst>
                <a:ext uri="{FF2B5EF4-FFF2-40B4-BE49-F238E27FC236}">
                  <a16:creationId xmlns:a16="http://schemas.microsoft.com/office/drawing/2014/main" id="{F996640C-27F9-4745-91B3-A11EE5B02D31}"/>
                </a:ext>
              </a:extLst>
            </p:cNvPr>
            <p:cNvSpPr>
              <a:spLocks noChangeArrowheads="1"/>
            </p:cNvSpPr>
            <p:nvPr/>
          </p:nvSpPr>
          <p:spPr bwMode="auto">
            <a:xfrm>
              <a:off x="4495801" y="4403725"/>
              <a:ext cx="1174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1" name="Rectangle 113">
              <a:extLst>
                <a:ext uri="{FF2B5EF4-FFF2-40B4-BE49-F238E27FC236}">
                  <a16:creationId xmlns:a16="http://schemas.microsoft.com/office/drawing/2014/main" id="{39996724-8D9C-465F-801D-8D2785DB6DC9}"/>
                </a:ext>
              </a:extLst>
            </p:cNvPr>
            <p:cNvSpPr>
              <a:spLocks noChangeArrowheads="1"/>
            </p:cNvSpPr>
            <p:nvPr/>
          </p:nvSpPr>
          <p:spPr bwMode="auto">
            <a:xfrm>
              <a:off x="1258888" y="4433888"/>
              <a:ext cx="3333750" cy="260350"/>
            </a:xfrm>
            <a:prstGeom prst="rect">
              <a:avLst/>
            </a:prstGeom>
            <a:solidFill>
              <a:srgbClr val="7985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2" name="Rectangle 114">
              <a:extLst>
                <a:ext uri="{FF2B5EF4-FFF2-40B4-BE49-F238E27FC236}">
                  <a16:creationId xmlns:a16="http://schemas.microsoft.com/office/drawing/2014/main" id="{F09645EB-2BA3-4533-A69F-6487C556B4CC}"/>
                </a:ext>
              </a:extLst>
            </p:cNvPr>
            <p:cNvSpPr>
              <a:spLocks noChangeArrowheads="1"/>
            </p:cNvSpPr>
            <p:nvPr/>
          </p:nvSpPr>
          <p:spPr bwMode="auto">
            <a:xfrm>
              <a:off x="1258888" y="4433888"/>
              <a:ext cx="3333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3" name="Rectangle 115">
              <a:extLst>
                <a:ext uri="{FF2B5EF4-FFF2-40B4-BE49-F238E27FC236}">
                  <a16:creationId xmlns:a16="http://schemas.microsoft.com/office/drawing/2014/main" id="{0F35596B-D16B-445B-9222-4651D8ABEDE0}"/>
                </a:ext>
              </a:extLst>
            </p:cNvPr>
            <p:cNvSpPr>
              <a:spLocks noChangeArrowheads="1"/>
            </p:cNvSpPr>
            <p:nvPr/>
          </p:nvSpPr>
          <p:spPr bwMode="auto">
            <a:xfrm>
              <a:off x="1238251" y="4546600"/>
              <a:ext cx="20638" cy="85725"/>
            </a:xfrm>
            <a:prstGeom prst="rect">
              <a:avLst/>
            </a:prstGeom>
            <a:solidFill>
              <a:srgbClr val="5960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4" name="Rectangle 116">
              <a:extLst>
                <a:ext uri="{FF2B5EF4-FFF2-40B4-BE49-F238E27FC236}">
                  <a16:creationId xmlns:a16="http://schemas.microsoft.com/office/drawing/2014/main" id="{8175F3AC-7A0B-4A92-8C8C-3994A9A7E534}"/>
                </a:ext>
              </a:extLst>
            </p:cNvPr>
            <p:cNvSpPr>
              <a:spLocks noChangeArrowheads="1"/>
            </p:cNvSpPr>
            <p:nvPr/>
          </p:nvSpPr>
          <p:spPr bwMode="auto">
            <a:xfrm>
              <a:off x="1238251" y="4546600"/>
              <a:ext cx="206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5" name="Rectangle 117">
              <a:extLst>
                <a:ext uri="{FF2B5EF4-FFF2-40B4-BE49-F238E27FC236}">
                  <a16:creationId xmlns:a16="http://schemas.microsoft.com/office/drawing/2014/main" id="{3D47CB1E-C0E3-495B-8A0E-D41B5D2BB64D}"/>
                </a:ext>
              </a:extLst>
            </p:cNvPr>
            <p:cNvSpPr>
              <a:spLocks noChangeArrowheads="1"/>
            </p:cNvSpPr>
            <p:nvPr/>
          </p:nvSpPr>
          <p:spPr bwMode="auto">
            <a:xfrm>
              <a:off x="4592638" y="4551363"/>
              <a:ext cx="20638" cy="55563"/>
            </a:xfrm>
            <a:prstGeom prst="rect">
              <a:avLst/>
            </a:prstGeom>
            <a:solidFill>
              <a:srgbClr val="5960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6" name="Rectangle 118">
              <a:extLst>
                <a:ext uri="{FF2B5EF4-FFF2-40B4-BE49-F238E27FC236}">
                  <a16:creationId xmlns:a16="http://schemas.microsoft.com/office/drawing/2014/main" id="{67CE7B2D-927A-4BD9-BA58-E32F4C49AE9A}"/>
                </a:ext>
              </a:extLst>
            </p:cNvPr>
            <p:cNvSpPr>
              <a:spLocks noChangeArrowheads="1"/>
            </p:cNvSpPr>
            <p:nvPr/>
          </p:nvSpPr>
          <p:spPr bwMode="auto">
            <a:xfrm>
              <a:off x="4592638" y="4551363"/>
              <a:ext cx="2063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7" name="Freeform 119">
              <a:extLst>
                <a:ext uri="{FF2B5EF4-FFF2-40B4-BE49-F238E27FC236}">
                  <a16:creationId xmlns:a16="http://schemas.microsoft.com/office/drawing/2014/main" id="{8BFAB32A-3C2C-4E18-8630-F046E6408C18}"/>
                </a:ext>
              </a:extLst>
            </p:cNvPr>
            <p:cNvSpPr>
              <a:spLocks/>
            </p:cNvSpPr>
            <p:nvPr/>
          </p:nvSpPr>
          <p:spPr bwMode="auto">
            <a:xfrm>
              <a:off x="1258888" y="4546600"/>
              <a:ext cx="3333750" cy="85725"/>
            </a:xfrm>
            <a:custGeom>
              <a:avLst/>
              <a:gdLst>
                <a:gd name="T0" fmla="*/ 0 w 2100"/>
                <a:gd name="T1" fmla="*/ 54 h 54"/>
                <a:gd name="T2" fmla="*/ 0 w 2100"/>
                <a:gd name="T3" fmla="*/ 0 h 54"/>
                <a:gd name="T4" fmla="*/ 2100 w 2100"/>
                <a:gd name="T5" fmla="*/ 3 h 54"/>
                <a:gd name="T6" fmla="*/ 2100 w 2100"/>
                <a:gd name="T7" fmla="*/ 38 h 54"/>
                <a:gd name="T8" fmla="*/ 0 w 2100"/>
                <a:gd name="T9" fmla="*/ 54 h 54"/>
              </a:gdLst>
              <a:ahLst/>
              <a:cxnLst>
                <a:cxn ang="0">
                  <a:pos x="T0" y="T1"/>
                </a:cxn>
                <a:cxn ang="0">
                  <a:pos x="T2" y="T3"/>
                </a:cxn>
                <a:cxn ang="0">
                  <a:pos x="T4" y="T5"/>
                </a:cxn>
                <a:cxn ang="0">
                  <a:pos x="T6" y="T7"/>
                </a:cxn>
                <a:cxn ang="0">
                  <a:pos x="T8" y="T9"/>
                </a:cxn>
              </a:cxnLst>
              <a:rect l="0" t="0" r="r" b="b"/>
              <a:pathLst>
                <a:path w="2100" h="54">
                  <a:moveTo>
                    <a:pt x="0" y="54"/>
                  </a:moveTo>
                  <a:lnTo>
                    <a:pt x="0" y="0"/>
                  </a:lnTo>
                  <a:lnTo>
                    <a:pt x="2100" y="3"/>
                  </a:lnTo>
                  <a:lnTo>
                    <a:pt x="2100" y="38"/>
                  </a:lnTo>
                  <a:lnTo>
                    <a:pt x="0" y="54"/>
                  </a:lnTo>
                  <a:close/>
                </a:path>
              </a:pathLst>
            </a:custGeom>
            <a:solidFill>
              <a:srgbClr val="596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8" name="Freeform 120">
              <a:extLst>
                <a:ext uri="{FF2B5EF4-FFF2-40B4-BE49-F238E27FC236}">
                  <a16:creationId xmlns:a16="http://schemas.microsoft.com/office/drawing/2014/main" id="{BD94A4DD-D889-42BF-9D1B-00254DB3E5E1}"/>
                </a:ext>
              </a:extLst>
            </p:cNvPr>
            <p:cNvSpPr>
              <a:spLocks/>
            </p:cNvSpPr>
            <p:nvPr/>
          </p:nvSpPr>
          <p:spPr bwMode="auto">
            <a:xfrm>
              <a:off x="1258888" y="4546600"/>
              <a:ext cx="3333750" cy="85725"/>
            </a:xfrm>
            <a:custGeom>
              <a:avLst/>
              <a:gdLst>
                <a:gd name="T0" fmla="*/ 0 w 2100"/>
                <a:gd name="T1" fmla="*/ 54 h 54"/>
                <a:gd name="T2" fmla="*/ 0 w 2100"/>
                <a:gd name="T3" fmla="*/ 0 h 54"/>
                <a:gd name="T4" fmla="*/ 2100 w 2100"/>
                <a:gd name="T5" fmla="*/ 3 h 54"/>
                <a:gd name="T6" fmla="*/ 2100 w 2100"/>
                <a:gd name="T7" fmla="*/ 38 h 54"/>
                <a:gd name="T8" fmla="*/ 0 w 2100"/>
                <a:gd name="T9" fmla="*/ 54 h 54"/>
              </a:gdLst>
              <a:ahLst/>
              <a:cxnLst>
                <a:cxn ang="0">
                  <a:pos x="T0" y="T1"/>
                </a:cxn>
                <a:cxn ang="0">
                  <a:pos x="T2" y="T3"/>
                </a:cxn>
                <a:cxn ang="0">
                  <a:pos x="T4" y="T5"/>
                </a:cxn>
                <a:cxn ang="0">
                  <a:pos x="T6" y="T7"/>
                </a:cxn>
                <a:cxn ang="0">
                  <a:pos x="T8" y="T9"/>
                </a:cxn>
              </a:cxnLst>
              <a:rect l="0" t="0" r="r" b="b"/>
              <a:pathLst>
                <a:path w="2100" h="54">
                  <a:moveTo>
                    <a:pt x="0" y="54"/>
                  </a:moveTo>
                  <a:lnTo>
                    <a:pt x="0" y="0"/>
                  </a:lnTo>
                  <a:lnTo>
                    <a:pt x="2100" y="3"/>
                  </a:lnTo>
                  <a:lnTo>
                    <a:pt x="2100" y="38"/>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49" name="Freeform 121">
              <a:extLst>
                <a:ext uri="{FF2B5EF4-FFF2-40B4-BE49-F238E27FC236}">
                  <a16:creationId xmlns:a16="http://schemas.microsoft.com/office/drawing/2014/main" id="{0C3F0F02-7628-4838-8639-C058765075FB}"/>
                </a:ext>
              </a:extLst>
            </p:cNvPr>
            <p:cNvSpPr>
              <a:spLocks/>
            </p:cNvSpPr>
            <p:nvPr/>
          </p:nvSpPr>
          <p:spPr bwMode="auto">
            <a:xfrm>
              <a:off x="1096963" y="4398963"/>
              <a:ext cx="3668713" cy="152400"/>
            </a:xfrm>
            <a:custGeom>
              <a:avLst/>
              <a:gdLst>
                <a:gd name="T0" fmla="*/ 2311 w 2311"/>
                <a:gd name="T1" fmla="*/ 96 h 96"/>
                <a:gd name="T2" fmla="*/ 0 w 2311"/>
                <a:gd name="T3" fmla="*/ 96 h 96"/>
                <a:gd name="T4" fmla="*/ 0 w 2311"/>
                <a:gd name="T5" fmla="*/ 0 h 96"/>
                <a:gd name="T6" fmla="*/ 2311 w 2311"/>
                <a:gd name="T7" fmla="*/ 0 h 96"/>
                <a:gd name="T8" fmla="*/ 2311 w 2311"/>
                <a:gd name="T9" fmla="*/ 96 h 96"/>
                <a:gd name="T10" fmla="*/ 2311 w 2311"/>
                <a:gd name="T11" fmla="*/ 96 h 96"/>
              </a:gdLst>
              <a:ahLst/>
              <a:cxnLst>
                <a:cxn ang="0">
                  <a:pos x="T0" y="T1"/>
                </a:cxn>
                <a:cxn ang="0">
                  <a:pos x="T2" y="T3"/>
                </a:cxn>
                <a:cxn ang="0">
                  <a:pos x="T4" y="T5"/>
                </a:cxn>
                <a:cxn ang="0">
                  <a:pos x="T6" y="T7"/>
                </a:cxn>
                <a:cxn ang="0">
                  <a:pos x="T8" y="T9"/>
                </a:cxn>
                <a:cxn ang="0">
                  <a:pos x="T10" y="T11"/>
                </a:cxn>
              </a:cxnLst>
              <a:rect l="0" t="0" r="r" b="b"/>
              <a:pathLst>
                <a:path w="2311" h="96">
                  <a:moveTo>
                    <a:pt x="2311" y="96"/>
                  </a:moveTo>
                  <a:lnTo>
                    <a:pt x="0" y="96"/>
                  </a:lnTo>
                  <a:lnTo>
                    <a:pt x="0" y="0"/>
                  </a:lnTo>
                  <a:lnTo>
                    <a:pt x="2311" y="0"/>
                  </a:lnTo>
                  <a:lnTo>
                    <a:pt x="2311" y="96"/>
                  </a:lnTo>
                  <a:lnTo>
                    <a:pt x="2311" y="96"/>
                  </a:lnTo>
                  <a:close/>
                </a:path>
              </a:pathLst>
            </a:custGeom>
            <a:solidFill>
              <a:srgbClr val="99A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0" name="Freeform 122">
              <a:extLst>
                <a:ext uri="{FF2B5EF4-FFF2-40B4-BE49-F238E27FC236}">
                  <a16:creationId xmlns:a16="http://schemas.microsoft.com/office/drawing/2014/main" id="{60AF847B-F96C-4B1D-B829-006871718C99}"/>
                </a:ext>
              </a:extLst>
            </p:cNvPr>
            <p:cNvSpPr>
              <a:spLocks/>
            </p:cNvSpPr>
            <p:nvPr/>
          </p:nvSpPr>
          <p:spPr bwMode="auto">
            <a:xfrm>
              <a:off x="4302126" y="3187700"/>
              <a:ext cx="519113" cy="920750"/>
            </a:xfrm>
            <a:custGeom>
              <a:avLst/>
              <a:gdLst>
                <a:gd name="T0" fmla="*/ 27 w 102"/>
                <a:gd name="T1" fmla="*/ 5 h 181"/>
                <a:gd name="T2" fmla="*/ 61 w 102"/>
                <a:gd name="T3" fmla="*/ 31 h 181"/>
                <a:gd name="T4" fmla="*/ 89 w 102"/>
                <a:gd name="T5" fmla="*/ 130 h 181"/>
                <a:gd name="T6" fmla="*/ 81 w 102"/>
                <a:gd name="T7" fmla="*/ 172 h 181"/>
                <a:gd name="T8" fmla="*/ 45 w 102"/>
                <a:gd name="T9" fmla="*/ 144 h 181"/>
                <a:gd name="T10" fmla="*/ 27 w 102"/>
                <a:gd name="T11" fmla="*/ 5 h 181"/>
              </a:gdLst>
              <a:ahLst/>
              <a:cxnLst>
                <a:cxn ang="0">
                  <a:pos x="T0" y="T1"/>
                </a:cxn>
                <a:cxn ang="0">
                  <a:pos x="T2" y="T3"/>
                </a:cxn>
                <a:cxn ang="0">
                  <a:pos x="T4" y="T5"/>
                </a:cxn>
                <a:cxn ang="0">
                  <a:pos x="T6" y="T7"/>
                </a:cxn>
                <a:cxn ang="0">
                  <a:pos x="T8" y="T9"/>
                </a:cxn>
                <a:cxn ang="0">
                  <a:pos x="T10" y="T11"/>
                </a:cxn>
              </a:cxnLst>
              <a:rect l="0" t="0" r="r" b="b"/>
              <a:pathLst>
                <a:path w="102" h="181">
                  <a:moveTo>
                    <a:pt x="27" y="5"/>
                  </a:moveTo>
                  <a:cubicBezTo>
                    <a:pt x="37" y="0"/>
                    <a:pt x="53" y="7"/>
                    <a:pt x="61" y="31"/>
                  </a:cubicBezTo>
                  <a:cubicBezTo>
                    <a:pt x="69" y="55"/>
                    <a:pt x="87" y="119"/>
                    <a:pt x="89" y="130"/>
                  </a:cubicBezTo>
                  <a:cubicBezTo>
                    <a:pt x="92" y="141"/>
                    <a:pt x="102" y="163"/>
                    <a:pt x="81" y="172"/>
                  </a:cubicBezTo>
                  <a:cubicBezTo>
                    <a:pt x="61" y="181"/>
                    <a:pt x="52" y="160"/>
                    <a:pt x="45" y="144"/>
                  </a:cubicBezTo>
                  <a:cubicBezTo>
                    <a:pt x="13" y="70"/>
                    <a:pt x="0" y="19"/>
                    <a:pt x="27" y="5"/>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1" name="Freeform 123">
              <a:extLst>
                <a:ext uri="{FF2B5EF4-FFF2-40B4-BE49-F238E27FC236}">
                  <a16:creationId xmlns:a16="http://schemas.microsoft.com/office/drawing/2014/main" id="{B0A9F97B-E9A0-45DC-9B62-AD0EADE14F3C}"/>
                </a:ext>
              </a:extLst>
            </p:cNvPr>
            <p:cNvSpPr>
              <a:spLocks/>
            </p:cNvSpPr>
            <p:nvPr/>
          </p:nvSpPr>
          <p:spPr bwMode="auto">
            <a:xfrm>
              <a:off x="2801938" y="3787775"/>
              <a:ext cx="711200" cy="280988"/>
            </a:xfrm>
            <a:custGeom>
              <a:avLst/>
              <a:gdLst>
                <a:gd name="T0" fmla="*/ 130 w 140"/>
                <a:gd name="T1" fmla="*/ 17 h 55"/>
                <a:gd name="T2" fmla="*/ 89 w 140"/>
                <a:gd name="T3" fmla="*/ 7 h 55"/>
                <a:gd name="T4" fmla="*/ 0 w 140"/>
                <a:gd name="T5" fmla="*/ 36 h 55"/>
                <a:gd name="T6" fmla="*/ 2 w 140"/>
                <a:gd name="T7" fmla="*/ 52 h 55"/>
                <a:gd name="T8" fmla="*/ 79 w 140"/>
                <a:gd name="T9" fmla="*/ 51 h 55"/>
                <a:gd name="T10" fmla="*/ 130 w 140"/>
                <a:gd name="T11" fmla="*/ 17 h 55"/>
              </a:gdLst>
              <a:ahLst/>
              <a:cxnLst>
                <a:cxn ang="0">
                  <a:pos x="T0" y="T1"/>
                </a:cxn>
                <a:cxn ang="0">
                  <a:pos x="T2" y="T3"/>
                </a:cxn>
                <a:cxn ang="0">
                  <a:pos x="T4" y="T5"/>
                </a:cxn>
                <a:cxn ang="0">
                  <a:pos x="T6" y="T7"/>
                </a:cxn>
                <a:cxn ang="0">
                  <a:pos x="T8" y="T9"/>
                </a:cxn>
                <a:cxn ang="0">
                  <a:pos x="T10" y="T11"/>
                </a:cxn>
              </a:cxnLst>
              <a:rect l="0" t="0" r="r" b="b"/>
              <a:pathLst>
                <a:path w="140" h="55">
                  <a:moveTo>
                    <a:pt x="130" y="17"/>
                  </a:moveTo>
                  <a:cubicBezTo>
                    <a:pt x="126" y="7"/>
                    <a:pt x="118" y="0"/>
                    <a:pt x="89" y="7"/>
                  </a:cubicBezTo>
                  <a:cubicBezTo>
                    <a:pt x="60" y="14"/>
                    <a:pt x="0" y="36"/>
                    <a:pt x="0" y="36"/>
                  </a:cubicBezTo>
                  <a:cubicBezTo>
                    <a:pt x="2" y="52"/>
                    <a:pt x="2" y="52"/>
                    <a:pt x="2" y="52"/>
                  </a:cubicBezTo>
                  <a:cubicBezTo>
                    <a:pt x="2" y="52"/>
                    <a:pt x="63" y="55"/>
                    <a:pt x="79" y="51"/>
                  </a:cubicBezTo>
                  <a:cubicBezTo>
                    <a:pt x="95" y="48"/>
                    <a:pt x="140" y="43"/>
                    <a:pt x="130" y="1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2" name="Freeform 124">
              <a:extLst>
                <a:ext uri="{FF2B5EF4-FFF2-40B4-BE49-F238E27FC236}">
                  <a16:creationId xmlns:a16="http://schemas.microsoft.com/office/drawing/2014/main" id="{3755BD53-15EB-4072-AE18-725ECC7274CF}"/>
                </a:ext>
              </a:extLst>
            </p:cNvPr>
            <p:cNvSpPr>
              <a:spLocks/>
            </p:cNvSpPr>
            <p:nvPr/>
          </p:nvSpPr>
          <p:spPr bwMode="auto">
            <a:xfrm>
              <a:off x="4103688" y="3854450"/>
              <a:ext cx="708025" cy="274638"/>
            </a:xfrm>
            <a:custGeom>
              <a:avLst/>
              <a:gdLst>
                <a:gd name="T0" fmla="*/ 129 w 139"/>
                <a:gd name="T1" fmla="*/ 17 h 54"/>
                <a:gd name="T2" fmla="*/ 88 w 139"/>
                <a:gd name="T3" fmla="*/ 7 h 54"/>
                <a:gd name="T4" fmla="*/ 0 w 139"/>
                <a:gd name="T5" fmla="*/ 36 h 54"/>
                <a:gd name="T6" fmla="*/ 2 w 139"/>
                <a:gd name="T7" fmla="*/ 52 h 54"/>
                <a:gd name="T8" fmla="*/ 79 w 139"/>
                <a:gd name="T9" fmla="*/ 51 h 54"/>
                <a:gd name="T10" fmla="*/ 129 w 139"/>
                <a:gd name="T11" fmla="*/ 17 h 54"/>
              </a:gdLst>
              <a:ahLst/>
              <a:cxnLst>
                <a:cxn ang="0">
                  <a:pos x="T0" y="T1"/>
                </a:cxn>
                <a:cxn ang="0">
                  <a:pos x="T2" y="T3"/>
                </a:cxn>
                <a:cxn ang="0">
                  <a:pos x="T4" y="T5"/>
                </a:cxn>
                <a:cxn ang="0">
                  <a:pos x="T6" y="T7"/>
                </a:cxn>
                <a:cxn ang="0">
                  <a:pos x="T8" y="T9"/>
                </a:cxn>
                <a:cxn ang="0">
                  <a:pos x="T10" y="T11"/>
                </a:cxn>
              </a:cxnLst>
              <a:rect l="0" t="0" r="r" b="b"/>
              <a:pathLst>
                <a:path w="139" h="54">
                  <a:moveTo>
                    <a:pt x="129" y="17"/>
                  </a:moveTo>
                  <a:cubicBezTo>
                    <a:pt x="125" y="7"/>
                    <a:pt x="117" y="0"/>
                    <a:pt x="88" y="7"/>
                  </a:cubicBezTo>
                  <a:cubicBezTo>
                    <a:pt x="59" y="14"/>
                    <a:pt x="0" y="36"/>
                    <a:pt x="0" y="36"/>
                  </a:cubicBezTo>
                  <a:cubicBezTo>
                    <a:pt x="2" y="52"/>
                    <a:pt x="2" y="52"/>
                    <a:pt x="2" y="52"/>
                  </a:cubicBezTo>
                  <a:cubicBezTo>
                    <a:pt x="2" y="52"/>
                    <a:pt x="63" y="54"/>
                    <a:pt x="79" y="51"/>
                  </a:cubicBezTo>
                  <a:cubicBezTo>
                    <a:pt x="95" y="48"/>
                    <a:pt x="139" y="43"/>
                    <a:pt x="129" y="17"/>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3" name="Freeform 125">
              <a:extLst>
                <a:ext uri="{FF2B5EF4-FFF2-40B4-BE49-F238E27FC236}">
                  <a16:creationId xmlns:a16="http://schemas.microsoft.com/office/drawing/2014/main" id="{F22A3557-95A1-439C-A407-4295AAB4E400}"/>
                </a:ext>
              </a:extLst>
            </p:cNvPr>
            <p:cNvSpPr>
              <a:spLocks/>
            </p:cNvSpPr>
            <p:nvPr/>
          </p:nvSpPr>
          <p:spPr bwMode="auto">
            <a:xfrm>
              <a:off x="4221163" y="6259513"/>
              <a:ext cx="325438" cy="188913"/>
            </a:xfrm>
            <a:custGeom>
              <a:avLst/>
              <a:gdLst>
                <a:gd name="T0" fmla="*/ 27 w 64"/>
                <a:gd name="T1" fmla="*/ 6 h 37"/>
                <a:gd name="T2" fmla="*/ 51 w 64"/>
                <a:gd name="T3" fmla="*/ 0 h 37"/>
                <a:gd name="T4" fmla="*/ 64 w 64"/>
                <a:gd name="T5" fmla="*/ 10 h 37"/>
                <a:gd name="T6" fmla="*/ 60 w 64"/>
                <a:gd name="T7" fmla="*/ 17 h 37"/>
                <a:gd name="T8" fmla="*/ 28 w 64"/>
                <a:gd name="T9" fmla="*/ 36 h 37"/>
                <a:gd name="T10" fmla="*/ 5 w 64"/>
                <a:gd name="T11" fmla="*/ 36 h 37"/>
                <a:gd name="T12" fmla="*/ 0 w 64"/>
                <a:gd name="T13" fmla="*/ 16 h 37"/>
                <a:gd name="T14" fmla="*/ 27 w 64"/>
                <a:gd name="T15" fmla="*/ 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7">
                  <a:moveTo>
                    <a:pt x="27" y="6"/>
                  </a:moveTo>
                  <a:cubicBezTo>
                    <a:pt x="27" y="6"/>
                    <a:pt x="43" y="0"/>
                    <a:pt x="51" y="0"/>
                  </a:cubicBezTo>
                  <a:cubicBezTo>
                    <a:pt x="57" y="0"/>
                    <a:pt x="64" y="5"/>
                    <a:pt x="64" y="10"/>
                  </a:cubicBezTo>
                  <a:cubicBezTo>
                    <a:pt x="64" y="12"/>
                    <a:pt x="62" y="14"/>
                    <a:pt x="60" y="17"/>
                  </a:cubicBezTo>
                  <a:cubicBezTo>
                    <a:pt x="58" y="19"/>
                    <a:pt x="34" y="36"/>
                    <a:pt x="28" y="36"/>
                  </a:cubicBezTo>
                  <a:cubicBezTo>
                    <a:pt x="19" y="37"/>
                    <a:pt x="10" y="37"/>
                    <a:pt x="5" y="36"/>
                  </a:cubicBezTo>
                  <a:cubicBezTo>
                    <a:pt x="0" y="34"/>
                    <a:pt x="0" y="16"/>
                    <a:pt x="0" y="16"/>
                  </a:cubicBezTo>
                  <a:cubicBezTo>
                    <a:pt x="27" y="6"/>
                    <a:pt x="27" y="6"/>
                    <a:pt x="27" y="6"/>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4" name="Freeform 126">
              <a:extLst>
                <a:ext uri="{FF2B5EF4-FFF2-40B4-BE49-F238E27FC236}">
                  <a16:creationId xmlns:a16="http://schemas.microsoft.com/office/drawing/2014/main" id="{580E55F3-FE20-4887-A063-77404A91322B}"/>
                </a:ext>
              </a:extLst>
            </p:cNvPr>
            <p:cNvSpPr>
              <a:spLocks/>
            </p:cNvSpPr>
            <p:nvPr/>
          </p:nvSpPr>
          <p:spPr bwMode="auto">
            <a:xfrm>
              <a:off x="3630613" y="3162300"/>
              <a:ext cx="982663" cy="1500188"/>
            </a:xfrm>
            <a:custGeom>
              <a:avLst/>
              <a:gdLst>
                <a:gd name="T0" fmla="*/ 40 w 193"/>
                <a:gd name="T1" fmla="*/ 124 h 295"/>
                <a:gd name="T2" fmla="*/ 17 w 193"/>
                <a:gd name="T3" fmla="*/ 21 h 295"/>
                <a:gd name="T4" fmla="*/ 101 w 193"/>
                <a:gd name="T5" fmla="*/ 0 h 295"/>
                <a:gd name="T6" fmla="*/ 101 w 193"/>
                <a:gd name="T7" fmla="*/ 1 h 295"/>
                <a:gd name="T8" fmla="*/ 177 w 193"/>
                <a:gd name="T9" fmla="*/ 21 h 295"/>
                <a:gd name="T10" fmla="*/ 163 w 193"/>
                <a:gd name="T11" fmla="*/ 125 h 295"/>
                <a:gd name="T12" fmla="*/ 162 w 193"/>
                <a:gd name="T13" fmla="*/ 201 h 295"/>
                <a:gd name="T14" fmla="*/ 167 w 193"/>
                <a:gd name="T15" fmla="*/ 261 h 295"/>
                <a:gd name="T16" fmla="*/ 101 w 193"/>
                <a:gd name="T17" fmla="*/ 295 h 295"/>
                <a:gd name="T18" fmla="*/ 101 w 193"/>
                <a:gd name="T19" fmla="*/ 294 h 295"/>
                <a:gd name="T20" fmla="*/ 35 w 193"/>
                <a:gd name="T21" fmla="*/ 260 h 295"/>
                <a:gd name="T22" fmla="*/ 41 w 193"/>
                <a:gd name="T23" fmla="*/ 200 h 295"/>
                <a:gd name="T24" fmla="*/ 40 w 193"/>
                <a:gd name="T25" fmla="*/ 1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295">
                  <a:moveTo>
                    <a:pt x="40" y="124"/>
                  </a:moveTo>
                  <a:cubicBezTo>
                    <a:pt x="29" y="90"/>
                    <a:pt x="0" y="32"/>
                    <a:pt x="17" y="21"/>
                  </a:cubicBezTo>
                  <a:cubicBezTo>
                    <a:pt x="39" y="8"/>
                    <a:pt x="101" y="0"/>
                    <a:pt x="101" y="0"/>
                  </a:cubicBezTo>
                  <a:cubicBezTo>
                    <a:pt x="101" y="1"/>
                    <a:pt x="101" y="1"/>
                    <a:pt x="101" y="1"/>
                  </a:cubicBezTo>
                  <a:cubicBezTo>
                    <a:pt x="101" y="1"/>
                    <a:pt x="155" y="8"/>
                    <a:pt x="177" y="21"/>
                  </a:cubicBezTo>
                  <a:cubicBezTo>
                    <a:pt x="193" y="31"/>
                    <a:pt x="174" y="91"/>
                    <a:pt x="163" y="125"/>
                  </a:cubicBezTo>
                  <a:cubicBezTo>
                    <a:pt x="160" y="133"/>
                    <a:pt x="161" y="169"/>
                    <a:pt x="162" y="201"/>
                  </a:cubicBezTo>
                  <a:cubicBezTo>
                    <a:pt x="162" y="209"/>
                    <a:pt x="168" y="246"/>
                    <a:pt x="167" y="261"/>
                  </a:cubicBezTo>
                  <a:cubicBezTo>
                    <a:pt x="167" y="266"/>
                    <a:pt x="116" y="294"/>
                    <a:pt x="101" y="295"/>
                  </a:cubicBezTo>
                  <a:cubicBezTo>
                    <a:pt x="101" y="294"/>
                    <a:pt x="101" y="294"/>
                    <a:pt x="101" y="294"/>
                  </a:cubicBezTo>
                  <a:cubicBezTo>
                    <a:pt x="87" y="293"/>
                    <a:pt x="36" y="265"/>
                    <a:pt x="35" y="260"/>
                  </a:cubicBezTo>
                  <a:cubicBezTo>
                    <a:pt x="34" y="245"/>
                    <a:pt x="41" y="208"/>
                    <a:pt x="41" y="200"/>
                  </a:cubicBezTo>
                  <a:cubicBezTo>
                    <a:pt x="42" y="168"/>
                    <a:pt x="42" y="132"/>
                    <a:pt x="40" y="124"/>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5" name="Freeform 127">
              <a:extLst>
                <a:ext uri="{FF2B5EF4-FFF2-40B4-BE49-F238E27FC236}">
                  <a16:creationId xmlns:a16="http://schemas.microsoft.com/office/drawing/2014/main" id="{1D6A466A-1303-4931-A9BA-6168604630AC}"/>
                </a:ext>
              </a:extLst>
            </p:cNvPr>
            <p:cNvSpPr>
              <a:spLocks/>
            </p:cNvSpPr>
            <p:nvPr/>
          </p:nvSpPr>
          <p:spPr bwMode="auto">
            <a:xfrm>
              <a:off x="3233738" y="3213100"/>
              <a:ext cx="738188" cy="830263"/>
            </a:xfrm>
            <a:custGeom>
              <a:avLst/>
              <a:gdLst>
                <a:gd name="T0" fmla="*/ 124 w 145"/>
                <a:gd name="T1" fmla="*/ 8 h 163"/>
                <a:gd name="T2" fmla="*/ 84 w 145"/>
                <a:gd name="T3" fmla="*/ 21 h 163"/>
                <a:gd name="T4" fmla="*/ 23 w 145"/>
                <a:gd name="T5" fmla="*/ 105 h 163"/>
                <a:gd name="T6" fmla="*/ 16 w 145"/>
                <a:gd name="T7" fmla="*/ 147 h 163"/>
                <a:gd name="T8" fmla="*/ 60 w 145"/>
                <a:gd name="T9" fmla="*/ 132 h 163"/>
                <a:gd name="T10" fmla="*/ 124 w 145"/>
                <a:gd name="T11" fmla="*/ 8 h 163"/>
              </a:gdLst>
              <a:ahLst/>
              <a:cxnLst>
                <a:cxn ang="0">
                  <a:pos x="T0" y="T1"/>
                </a:cxn>
                <a:cxn ang="0">
                  <a:pos x="T2" y="T3"/>
                </a:cxn>
                <a:cxn ang="0">
                  <a:pos x="T4" y="T5"/>
                </a:cxn>
                <a:cxn ang="0">
                  <a:pos x="T6" y="T7"/>
                </a:cxn>
                <a:cxn ang="0">
                  <a:pos x="T8" y="T9"/>
                </a:cxn>
                <a:cxn ang="0">
                  <a:pos x="T10" y="T11"/>
                </a:cxn>
              </a:cxnLst>
              <a:rect l="0" t="0" r="r" b="b"/>
              <a:pathLst>
                <a:path w="145" h="163">
                  <a:moveTo>
                    <a:pt x="124" y="8"/>
                  </a:moveTo>
                  <a:cubicBezTo>
                    <a:pt x="116" y="0"/>
                    <a:pt x="99" y="1"/>
                    <a:pt x="84" y="21"/>
                  </a:cubicBezTo>
                  <a:cubicBezTo>
                    <a:pt x="68" y="42"/>
                    <a:pt x="29" y="95"/>
                    <a:pt x="23" y="105"/>
                  </a:cubicBezTo>
                  <a:cubicBezTo>
                    <a:pt x="17" y="114"/>
                    <a:pt x="0" y="131"/>
                    <a:pt x="16" y="147"/>
                  </a:cubicBezTo>
                  <a:cubicBezTo>
                    <a:pt x="32" y="163"/>
                    <a:pt x="48" y="145"/>
                    <a:pt x="60" y="132"/>
                  </a:cubicBezTo>
                  <a:cubicBezTo>
                    <a:pt x="115" y="74"/>
                    <a:pt x="145" y="30"/>
                    <a:pt x="124" y="8"/>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6" name="Freeform 128">
              <a:extLst>
                <a:ext uri="{FF2B5EF4-FFF2-40B4-BE49-F238E27FC236}">
                  <a16:creationId xmlns:a16="http://schemas.microsoft.com/office/drawing/2014/main" id="{60870884-C889-49FC-B7B0-0B83F14A0819}"/>
                </a:ext>
              </a:extLst>
            </p:cNvPr>
            <p:cNvSpPr>
              <a:spLocks/>
            </p:cNvSpPr>
            <p:nvPr/>
          </p:nvSpPr>
          <p:spPr bwMode="auto">
            <a:xfrm>
              <a:off x="3916363" y="2919413"/>
              <a:ext cx="457200" cy="279400"/>
            </a:xfrm>
            <a:custGeom>
              <a:avLst/>
              <a:gdLst>
                <a:gd name="T0" fmla="*/ 19 w 90"/>
                <a:gd name="T1" fmla="*/ 38 h 55"/>
                <a:gd name="T2" fmla="*/ 24 w 90"/>
                <a:gd name="T3" fmla="*/ 0 h 55"/>
                <a:gd name="T4" fmla="*/ 45 w 90"/>
                <a:gd name="T5" fmla="*/ 0 h 55"/>
                <a:gd name="T6" fmla="*/ 45 w 90"/>
                <a:gd name="T7" fmla="*/ 1 h 55"/>
                <a:gd name="T8" fmla="*/ 66 w 90"/>
                <a:gd name="T9" fmla="*/ 1 h 55"/>
                <a:gd name="T10" fmla="*/ 71 w 90"/>
                <a:gd name="T11" fmla="*/ 39 h 55"/>
                <a:gd name="T12" fmla="*/ 90 w 90"/>
                <a:gd name="T13" fmla="*/ 55 h 55"/>
                <a:gd name="T14" fmla="*/ 45 w 90"/>
                <a:gd name="T15" fmla="*/ 55 h 55"/>
                <a:gd name="T16" fmla="*/ 45 w 90"/>
                <a:gd name="T17" fmla="*/ 54 h 55"/>
                <a:gd name="T18" fmla="*/ 0 w 90"/>
                <a:gd name="T19" fmla="*/ 54 h 55"/>
                <a:gd name="T20" fmla="*/ 19 w 90"/>
                <a:gd name="T21"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55">
                  <a:moveTo>
                    <a:pt x="19" y="38"/>
                  </a:moveTo>
                  <a:cubicBezTo>
                    <a:pt x="20" y="32"/>
                    <a:pt x="24" y="0"/>
                    <a:pt x="24" y="0"/>
                  </a:cubicBezTo>
                  <a:cubicBezTo>
                    <a:pt x="45" y="0"/>
                    <a:pt x="45" y="0"/>
                    <a:pt x="45" y="0"/>
                  </a:cubicBezTo>
                  <a:cubicBezTo>
                    <a:pt x="45" y="1"/>
                    <a:pt x="45" y="1"/>
                    <a:pt x="45" y="1"/>
                  </a:cubicBezTo>
                  <a:cubicBezTo>
                    <a:pt x="66" y="1"/>
                    <a:pt x="66" y="1"/>
                    <a:pt x="66" y="1"/>
                  </a:cubicBezTo>
                  <a:cubicBezTo>
                    <a:pt x="66" y="1"/>
                    <a:pt x="70" y="33"/>
                    <a:pt x="71" y="39"/>
                  </a:cubicBezTo>
                  <a:cubicBezTo>
                    <a:pt x="73" y="46"/>
                    <a:pt x="90" y="55"/>
                    <a:pt x="90" y="55"/>
                  </a:cubicBezTo>
                  <a:cubicBezTo>
                    <a:pt x="45" y="55"/>
                    <a:pt x="45" y="55"/>
                    <a:pt x="45" y="55"/>
                  </a:cubicBezTo>
                  <a:cubicBezTo>
                    <a:pt x="45" y="54"/>
                    <a:pt x="45" y="54"/>
                    <a:pt x="45" y="54"/>
                  </a:cubicBezTo>
                  <a:cubicBezTo>
                    <a:pt x="0" y="54"/>
                    <a:pt x="0" y="54"/>
                    <a:pt x="0" y="54"/>
                  </a:cubicBezTo>
                  <a:cubicBezTo>
                    <a:pt x="0" y="54"/>
                    <a:pt x="18" y="45"/>
                    <a:pt x="19" y="38"/>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7" name="Freeform 129">
              <a:extLst>
                <a:ext uri="{FF2B5EF4-FFF2-40B4-BE49-F238E27FC236}">
                  <a16:creationId xmlns:a16="http://schemas.microsoft.com/office/drawing/2014/main" id="{030728F9-68D3-4070-A90D-0ABB51B3B8A5}"/>
                </a:ext>
              </a:extLst>
            </p:cNvPr>
            <p:cNvSpPr>
              <a:spLocks/>
            </p:cNvSpPr>
            <p:nvPr/>
          </p:nvSpPr>
          <p:spPr bwMode="auto">
            <a:xfrm>
              <a:off x="4144963" y="4311650"/>
              <a:ext cx="355600" cy="1042988"/>
            </a:xfrm>
            <a:custGeom>
              <a:avLst/>
              <a:gdLst>
                <a:gd name="T0" fmla="*/ 34 w 70"/>
                <a:gd name="T1" fmla="*/ 0 h 205"/>
                <a:gd name="T2" fmla="*/ 69 w 70"/>
                <a:gd name="T3" fmla="*/ 73 h 205"/>
                <a:gd name="T4" fmla="*/ 57 w 70"/>
                <a:gd name="T5" fmla="*/ 197 h 205"/>
                <a:gd name="T6" fmla="*/ 13 w 70"/>
                <a:gd name="T7" fmla="*/ 200 h 205"/>
                <a:gd name="T8" fmla="*/ 0 w 70"/>
                <a:gd name="T9" fmla="*/ 63 h 205"/>
                <a:gd name="T10" fmla="*/ 34 w 70"/>
                <a:gd name="T11" fmla="*/ 0 h 205"/>
              </a:gdLst>
              <a:ahLst/>
              <a:cxnLst>
                <a:cxn ang="0">
                  <a:pos x="T0" y="T1"/>
                </a:cxn>
                <a:cxn ang="0">
                  <a:pos x="T2" y="T3"/>
                </a:cxn>
                <a:cxn ang="0">
                  <a:pos x="T4" y="T5"/>
                </a:cxn>
                <a:cxn ang="0">
                  <a:pos x="T6" y="T7"/>
                </a:cxn>
                <a:cxn ang="0">
                  <a:pos x="T8" y="T9"/>
                </a:cxn>
                <a:cxn ang="0">
                  <a:pos x="T10" y="T11"/>
                </a:cxn>
              </a:cxnLst>
              <a:rect l="0" t="0" r="r" b="b"/>
              <a:pathLst>
                <a:path w="70" h="205">
                  <a:moveTo>
                    <a:pt x="34" y="0"/>
                  </a:moveTo>
                  <a:cubicBezTo>
                    <a:pt x="60" y="0"/>
                    <a:pt x="70" y="18"/>
                    <a:pt x="69" y="73"/>
                  </a:cubicBezTo>
                  <a:cubicBezTo>
                    <a:pt x="69" y="128"/>
                    <a:pt x="60" y="188"/>
                    <a:pt x="57" y="197"/>
                  </a:cubicBezTo>
                  <a:cubicBezTo>
                    <a:pt x="53" y="205"/>
                    <a:pt x="17" y="205"/>
                    <a:pt x="13" y="200"/>
                  </a:cubicBezTo>
                  <a:cubicBezTo>
                    <a:pt x="9" y="195"/>
                    <a:pt x="0" y="81"/>
                    <a:pt x="0" y="63"/>
                  </a:cubicBezTo>
                  <a:cubicBezTo>
                    <a:pt x="0" y="45"/>
                    <a:pt x="6" y="0"/>
                    <a:pt x="34"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8" name="Freeform 130">
              <a:extLst>
                <a:ext uri="{FF2B5EF4-FFF2-40B4-BE49-F238E27FC236}">
                  <a16:creationId xmlns:a16="http://schemas.microsoft.com/office/drawing/2014/main" id="{47D57834-DB14-4225-8528-92CC4F479B85}"/>
                </a:ext>
              </a:extLst>
            </p:cNvPr>
            <p:cNvSpPr>
              <a:spLocks/>
            </p:cNvSpPr>
            <p:nvPr/>
          </p:nvSpPr>
          <p:spPr bwMode="auto">
            <a:xfrm>
              <a:off x="4205288" y="5227638"/>
              <a:ext cx="230188" cy="309563"/>
            </a:xfrm>
            <a:custGeom>
              <a:avLst/>
              <a:gdLst>
                <a:gd name="T0" fmla="*/ 20 w 45"/>
                <a:gd name="T1" fmla="*/ 61 h 61"/>
                <a:gd name="T2" fmla="*/ 27 w 45"/>
                <a:gd name="T3" fmla="*/ 61 h 61"/>
                <a:gd name="T4" fmla="*/ 45 w 45"/>
                <a:gd name="T5" fmla="*/ 42 h 61"/>
                <a:gd name="T6" fmla="*/ 45 w 45"/>
                <a:gd name="T7" fmla="*/ 19 h 61"/>
                <a:gd name="T8" fmla="*/ 26 w 45"/>
                <a:gd name="T9" fmla="*/ 0 h 61"/>
                <a:gd name="T10" fmla="*/ 19 w 45"/>
                <a:gd name="T11" fmla="*/ 1 h 61"/>
                <a:gd name="T12" fmla="*/ 1 w 45"/>
                <a:gd name="T13" fmla="*/ 20 h 61"/>
                <a:gd name="T14" fmla="*/ 1 w 45"/>
                <a:gd name="T15" fmla="*/ 43 h 61"/>
                <a:gd name="T16" fmla="*/ 20 w 45"/>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1">
                  <a:moveTo>
                    <a:pt x="20" y="61"/>
                  </a:moveTo>
                  <a:cubicBezTo>
                    <a:pt x="27" y="61"/>
                    <a:pt x="27" y="61"/>
                    <a:pt x="27" y="61"/>
                  </a:cubicBezTo>
                  <a:cubicBezTo>
                    <a:pt x="37" y="60"/>
                    <a:pt x="45" y="52"/>
                    <a:pt x="45" y="42"/>
                  </a:cubicBezTo>
                  <a:cubicBezTo>
                    <a:pt x="45" y="19"/>
                    <a:pt x="45" y="19"/>
                    <a:pt x="45" y="19"/>
                  </a:cubicBezTo>
                  <a:cubicBezTo>
                    <a:pt x="44" y="8"/>
                    <a:pt x="36" y="0"/>
                    <a:pt x="26" y="0"/>
                  </a:cubicBezTo>
                  <a:cubicBezTo>
                    <a:pt x="19" y="1"/>
                    <a:pt x="19" y="1"/>
                    <a:pt x="19" y="1"/>
                  </a:cubicBezTo>
                  <a:cubicBezTo>
                    <a:pt x="9" y="1"/>
                    <a:pt x="0" y="9"/>
                    <a:pt x="1" y="20"/>
                  </a:cubicBezTo>
                  <a:cubicBezTo>
                    <a:pt x="1" y="43"/>
                    <a:pt x="1" y="43"/>
                    <a:pt x="1" y="43"/>
                  </a:cubicBezTo>
                  <a:cubicBezTo>
                    <a:pt x="1" y="53"/>
                    <a:pt x="10" y="61"/>
                    <a:pt x="20" y="6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59" name="Freeform 131">
              <a:extLst>
                <a:ext uri="{FF2B5EF4-FFF2-40B4-BE49-F238E27FC236}">
                  <a16:creationId xmlns:a16="http://schemas.microsoft.com/office/drawing/2014/main" id="{2033CC2E-1988-438E-9929-509D5DB6A847}"/>
                </a:ext>
              </a:extLst>
            </p:cNvPr>
            <p:cNvSpPr>
              <a:spLocks/>
            </p:cNvSpPr>
            <p:nvPr/>
          </p:nvSpPr>
          <p:spPr bwMode="auto">
            <a:xfrm>
              <a:off x="4200526" y="5364163"/>
              <a:ext cx="265113" cy="895350"/>
            </a:xfrm>
            <a:custGeom>
              <a:avLst/>
              <a:gdLst>
                <a:gd name="T0" fmla="*/ 25 w 52"/>
                <a:gd name="T1" fmla="*/ 0 h 176"/>
                <a:gd name="T2" fmla="*/ 51 w 52"/>
                <a:gd name="T3" fmla="*/ 54 h 176"/>
                <a:gd name="T4" fmla="*/ 28 w 52"/>
                <a:gd name="T5" fmla="*/ 176 h 176"/>
                <a:gd name="T6" fmla="*/ 10 w 52"/>
                <a:gd name="T7" fmla="*/ 176 h 176"/>
                <a:gd name="T8" fmla="*/ 0 w 52"/>
                <a:gd name="T9" fmla="*/ 63 h 176"/>
                <a:gd name="T10" fmla="*/ 25 w 52"/>
                <a:gd name="T11" fmla="*/ 0 h 176"/>
              </a:gdLst>
              <a:ahLst/>
              <a:cxnLst>
                <a:cxn ang="0">
                  <a:pos x="T0" y="T1"/>
                </a:cxn>
                <a:cxn ang="0">
                  <a:pos x="T2" y="T3"/>
                </a:cxn>
                <a:cxn ang="0">
                  <a:pos x="T4" y="T5"/>
                </a:cxn>
                <a:cxn ang="0">
                  <a:pos x="T6" y="T7"/>
                </a:cxn>
                <a:cxn ang="0">
                  <a:pos x="T8" y="T9"/>
                </a:cxn>
                <a:cxn ang="0">
                  <a:pos x="T10" y="T11"/>
                </a:cxn>
              </a:cxnLst>
              <a:rect l="0" t="0" r="r" b="b"/>
              <a:pathLst>
                <a:path w="52" h="176">
                  <a:moveTo>
                    <a:pt x="25" y="0"/>
                  </a:moveTo>
                  <a:cubicBezTo>
                    <a:pt x="33" y="0"/>
                    <a:pt x="52" y="3"/>
                    <a:pt x="51" y="54"/>
                  </a:cubicBezTo>
                  <a:cubicBezTo>
                    <a:pt x="50" y="106"/>
                    <a:pt x="28" y="176"/>
                    <a:pt x="28" y="176"/>
                  </a:cubicBezTo>
                  <a:cubicBezTo>
                    <a:pt x="10" y="176"/>
                    <a:pt x="10" y="176"/>
                    <a:pt x="10" y="176"/>
                  </a:cubicBezTo>
                  <a:cubicBezTo>
                    <a:pt x="10" y="176"/>
                    <a:pt x="0" y="81"/>
                    <a:pt x="0" y="63"/>
                  </a:cubicBezTo>
                  <a:cubicBezTo>
                    <a:pt x="0" y="21"/>
                    <a:pt x="0" y="0"/>
                    <a:pt x="25" y="0"/>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0" name="Freeform 132">
              <a:extLst>
                <a:ext uri="{FF2B5EF4-FFF2-40B4-BE49-F238E27FC236}">
                  <a16:creationId xmlns:a16="http://schemas.microsoft.com/office/drawing/2014/main" id="{7FD2FEB4-CC7C-4559-9E3F-FC2DE677A95F}"/>
                </a:ext>
              </a:extLst>
            </p:cNvPr>
            <p:cNvSpPr>
              <a:spLocks/>
            </p:cNvSpPr>
            <p:nvPr/>
          </p:nvSpPr>
          <p:spPr bwMode="auto">
            <a:xfrm>
              <a:off x="3727451" y="4297363"/>
              <a:ext cx="392113" cy="1066800"/>
            </a:xfrm>
            <a:custGeom>
              <a:avLst/>
              <a:gdLst>
                <a:gd name="T0" fmla="*/ 48 w 77"/>
                <a:gd name="T1" fmla="*/ 3 h 210"/>
                <a:gd name="T2" fmla="*/ 5 w 77"/>
                <a:gd name="T3" fmla="*/ 72 h 210"/>
                <a:gd name="T4" fmla="*/ 5 w 77"/>
                <a:gd name="T5" fmla="*/ 197 h 210"/>
                <a:gd name="T6" fmla="*/ 48 w 77"/>
                <a:gd name="T7" fmla="*/ 205 h 210"/>
                <a:gd name="T8" fmla="*/ 75 w 77"/>
                <a:gd name="T9" fmla="*/ 69 h 210"/>
                <a:gd name="T10" fmla="*/ 48 w 77"/>
                <a:gd name="T11" fmla="*/ 3 h 210"/>
              </a:gdLst>
              <a:ahLst/>
              <a:cxnLst>
                <a:cxn ang="0">
                  <a:pos x="T0" y="T1"/>
                </a:cxn>
                <a:cxn ang="0">
                  <a:pos x="T2" y="T3"/>
                </a:cxn>
                <a:cxn ang="0">
                  <a:pos x="T4" y="T5"/>
                </a:cxn>
                <a:cxn ang="0">
                  <a:pos x="T6" y="T7"/>
                </a:cxn>
                <a:cxn ang="0">
                  <a:pos x="T8" y="T9"/>
                </a:cxn>
                <a:cxn ang="0">
                  <a:pos x="T10" y="T11"/>
                </a:cxn>
              </a:cxnLst>
              <a:rect l="0" t="0" r="r" b="b"/>
              <a:pathLst>
                <a:path w="77" h="210">
                  <a:moveTo>
                    <a:pt x="48" y="3"/>
                  </a:moveTo>
                  <a:cubicBezTo>
                    <a:pt x="22" y="0"/>
                    <a:pt x="10" y="17"/>
                    <a:pt x="5" y="72"/>
                  </a:cubicBezTo>
                  <a:cubicBezTo>
                    <a:pt x="0" y="127"/>
                    <a:pt x="2" y="188"/>
                    <a:pt x="5" y="197"/>
                  </a:cubicBezTo>
                  <a:cubicBezTo>
                    <a:pt x="7" y="205"/>
                    <a:pt x="44" y="210"/>
                    <a:pt x="48" y="205"/>
                  </a:cubicBezTo>
                  <a:cubicBezTo>
                    <a:pt x="52" y="200"/>
                    <a:pt x="73" y="87"/>
                    <a:pt x="75" y="69"/>
                  </a:cubicBezTo>
                  <a:cubicBezTo>
                    <a:pt x="77" y="52"/>
                    <a:pt x="76" y="6"/>
                    <a:pt x="48" y="3"/>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1" name="Freeform 133">
              <a:extLst>
                <a:ext uri="{FF2B5EF4-FFF2-40B4-BE49-F238E27FC236}">
                  <a16:creationId xmlns:a16="http://schemas.microsoft.com/office/drawing/2014/main" id="{5C893421-8596-420E-9411-3199669BE6AF}"/>
                </a:ext>
              </a:extLst>
            </p:cNvPr>
            <p:cNvSpPr>
              <a:spLocks/>
            </p:cNvSpPr>
            <p:nvPr/>
          </p:nvSpPr>
          <p:spPr bwMode="auto">
            <a:xfrm>
              <a:off x="3727451" y="5218113"/>
              <a:ext cx="254000" cy="319088"/>
            </a:xfrm>
            <a:custGeom>
              <a:avLst/>
              <a:gdLst>
                <a:gd name="T0" fmla="*/ 24 w 50"/>
                <a:gd name="T1" fmla="*/ 62 h 63"/>
                <a:gd name="T2" fmla="*/ 18 w 50"/>
                <a:gd name="T3" fmla="*/ 61 h 63"/>
                <a:gd name="T4" fmla="*/ 2 w 50"/>
                <a:gd name="T5" fmla="*/ 40 h 63"/>
                <a:gd name="T6" fmla="*/ 5 w 50"/>
                <a:gd name="T7" fmla="*/ 18 h 63"/>
                <a:gd name="T8" fmla="*/ 25 w 50"/>
                <a:gd name="T9" fmla="*/ 1 h 63"/>
                <a:gd name="T10" fmla="*/ 32 w 50"/>
                <a:gd name="T11" fmla="*/ 2 h 63"/>
                <a:gd name="T12" fmla="*/ 48 w 50"/>
                <a:gd name="T13" fmla="*/ 23 h 63"/>
                <a:gd name="T14" fmla="*/ 45 w 50"/>
                <a:gd name="T15" fmla="*/ 46 h 63"/>
                <a:gd name="T16" fmla="*/ 24 w 50"/>
                <a:gd name="T17"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3">
                  <a:moveTo>
                    <a:pt x="24" y="62"/>
                  </a:moveTo>
                  <a:cubicBezTo>
                    <a:pt x="18" y="61"/>
                    <a:pt x="18" y="61"/>
                    <a:pt x="18" y="61"/>
                  </a:cubicBezTo>
                  <a:cubicBezTo>
                    <a:pt x="8" y="60"/>
                    <a:pt x="0" y="50"/>
                    <a:pt x="2" y="40"/>
                  </a:cubicBezTo>
                  <a:cubicBezTo>
                    <a:pt x="5" y="18"/>
                    <a:pt x="5" y="18"/>
                    <a:pt x="5" y="18"/>
                  </a:cubicBezTo>
                  <a:cubicBezTo>
                    <a:pt x="6" y="7"/>
                    <a:pt x="15" y="0"/>
                    <a:pt x="25" y="1"/>
                  </a:cubicBezTo>
                  <a:cubicBezTo>
                    <a:pt x="32" y="2"/>
                    <a:pt x="32" y="2"/>
                    <a:pt x="32" y="2"/>
                  </a:cubicBezTo>
                  <a:cubicBezTo>
                    <a:pt x="42" y="4"/>
                    <a:pt x="50" y="13"/>
                    <a:pt x="48" y="23"/>
                  </a:cubicBezTo>
                  <a:cubicBezTo>
                    <a:pt x="45" y="46"/>
                    <a:pt x="45" y="46"/>
                    <a:pt x="45" y="46"/>
                  </a:cubicBezTo>
                  <a:cubicBezTo>
                    <a:pt x="44" y="56"/>
                    <a:pt x="35" y="63"/>
                    <a:pt x="24" y="62"/>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2" name="Freeform 134">
              <a:extLst>
                <a:ext uri="{FF2B5EF4-FFF2-40B4-BE49-F238E27FC236}">
                  <a16:creationId xmlns:a16="http://schemas.microsoft.com/office/drawing/2014/main" id="{50D67176-69F0-4E02-BB22-9610790B6311}"/>
                </a:ext>
              </a:extLst>
            </p:cNvPr>
            <p:cNvSpPr>
              <a:spLocks/>
            </p:cNvSpPr>
            <p:nvPr/>
          </p:nvSpPr>
          <p:spPr bwMode="auto">
            <a:xfrm>
              <a:off x="3667126" y="5354638"/>
              <a:ext cx="309563" cy="904875"/>
            </a:xfrm>
            <a:custGeom>
              <a:avLst/>
              <a:gdLst>
                <a:gd name="T0" fmla="*/ 36 w 61"/>
                <a:gd name="T1" fmla="*/ 1 h 178"/>
                <a:gd name="T2" fmla="*/ 5 w 61"/>
                <a:gd name="T3" fmla="*/ 52 h 178"/>
                <a:gd name="T4" fmla="*/ 15 w 61"/>
                <a:gd name="T5" fmla="*/ 176 h 178"/>
                <a:gd name="T6" fmla="*/ 33 w 61"/>
                <a:gd name="T7" fmla="*/ 178 h 178"/>
                <a:gd name="T8" fmla="*/ 54 w 61"/>
                <a:gd name="T9" fmla="*/ 66 h 178"/>
                <a:gd name="T10" fmla="*/ 36 w 61"/>
                <a:gd name="T11" fmla="*/ 1 h 178"/>
              </a:gdLst>
              <a:ahLst/>
              <a:cxnLst>
                <a:cxn ang="0">
                  <a:pos x="T0" y="T1"/>
                </a:cxn>
                <a:cxn ang="0">
                  <a:pos x="T2" y="T3"/>
                </a:cxn>
                <a:cxn ang="0">
                  <a:pos x="T4" y="T5"/>
                </a:cxn>
                <a:cxn ang="0">
                  <a:pos x="T6" y="T7"/>
                </a:cxn>
                <a:cxn ang="0">
                  <a:pos x="T8" y="T9"/>
                </a:cxn>
                <a:cxn ang="0">
                  <a:pos x="T10" y="T11"/>
                </a:cxn>
              </a:cxnLst>
              <a:rect l="0" t="0" r="r" b="b"/>
              <a:pathLst>
                <a:path w="61" h="178">
                  <a:moveTo>
                    <a:pt x="36" y="1"/>
                  </a:moveTo>
                  <a:cubicBezTo>
                    <a:pt x="28" y="0"/>
                    <a:pt x="9" y="1"/>
                    <a:pt x="5" y="52"/>
                  </a:cubicBezTo>
                  <a:cubicBezTo>
                    <a:pt x="0" y="103"/>
                    <a:pt x="15" y="176"/>
                    <a:pt x="15" y="176"/>
                  </a:cubicBezTo>
                  <a:cubicBezTo>
                    <a:pt x="33" y="178"/>
                    <a:pt x="33" y="178"/>
                    <a:pt x="33" y="178"/>
                  </a:cubicBezTo>
                  <a:cubicBezTo>
                    <a:pt x="33" y="178"/>
                    <a:pt x="52" y="84"/>
                    <a:pt x="54" y="66"/>
                  </a:cubicBezTo>
                  <a:cubicBezTo>
                    <a:pt x="59" y="24"/>
                    <a:pt x="61" y="4"/>
                    <a:pt x="36" y="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3" name="Freeform 135">
              <a:extLst>
                <a:ext uri="{FF2B5EF4-FFF2-40B4-BE49-F238E27FC236}">
                  <a16:creationId xmlns:a16="http://schemas.microsoft.com/office/drawing/2014/main" id="{6DE86441-3184-4DAE-ABF2-AA283450AFC2}"/>
                </a:ext>
              </a:extLst>
            </p:cNvPr>
            <p:cNvSpPr>
              <a:spLocks/>
            </p:cNvSpPr>
            <p:nvPr/>
          </p:nvSpPr>
          <p:spPr bwMode="auto">
            <a:xfrm>
              <a:off x="4144963" y="4256088"/>
              <a:ext cx="376238" cy="2065338"/>
            </a:xfrm>
            <a:custGeom>
              <a:avLst/>
              <a:gdLst>
                <a:gd name="T0" fmla="*/ 62 w 74"/>
                <a:gd name="T1" fmla="*/ 0 h 406"/>
                <a:gd name="T2" fmla="*/ 73 w 74"/>
                <a:gd name="T3" fmla="*/ 70 h 406"/>
                <a:gd name="T4" fmla="*/ 62 w 74"/>
                <a:gd name="T5" fmla="*/ 215 h 406"/>
                <a:gd name="T6" fmla="*/ 62 w 74"/>
                <a:gd name="T7" fmla="*/ 299 h 406"/>
                <a:gd name="T8" fmla="*/ 52 w 74"/>
                <a:gd name="T9" fmla="*/ 406 h 406"/>
                <a:gd name="T10" fmla="*/ 6 w 74"/>
                <a:gd name="T11" fmla="*/ 404 h 406"/>
                <a:gd name="T12" fmla="*/ 6 w 74"/>
                <a:gd name="T13" fmla="*/ 229 h 406"/>
                <a:gd name="T14" fmla="*/ 0 w 74"/>
                <a:gd name="T15" fmla="*/ 80 h 406"/>
                <a:gd name="T16" fmla="*/ 0 w 74"/>
                <a:gd name="T17" fmla="*/ 2 h 406"/>
                <a:gd name="T18" fmla="*/ 62 w 74"/>
                <a:gd name="T19"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406">
                  <a:moveTo>
                    <a:pt x="62" y="0"/>
                  </a:moveTo>
                  <a:cubicBezTo>
                    <a:pt x="62" y="0"/>
                    <a:pt x="71" y="45"/>
                    <a:pt x="73" y="70"/>
                  </a:cubicBezTo>
                  <a:cubicBezTo>
                    <a:pt x="74" y="95"/>
                    <a:pt x="62" y="203"/>
                    <a:pt x="62" y="215"/>
                  </a:cubicBezTo>
                  <a:cubicBezTo>
                    <a:pt x="62" y="227"/>
                    <a:pt x="63" y="263"/>
                    <a:pt x="62" y="299"/>
                  </a:cubicBezTo>
                  <a:cubicBezTo>
                    <a:pt x="61" y="335"/>
                    <a:pt x="52" y="406"/>
                    <a:pt x="52" y="406"/>
                  </a:cubicBezTo>
                  <a:cubicBezTo>
                    <a:pt x="6" y="404"/>
                    <a:pt x="6" y="404"/>
                    <a:pt x="6" y="404"/>
                  </a:cubicBezTo>
                  <a:cubicBezTo>
                    <a:pt x="6" y="404"/>
                    <a:pt x="6" y="253"/>
                    <a:pt x="6" y="229"/>
                  </a:cubicBezTo>
                  <a:cubicBezTo>
                    <a:pt x="6" y="205"/>
                    <a:pt x="0" y="80"/>
                    <a:pt x="0" y="80"/>
                  </a:cubicBezTo>
                  <a:cubicBezTo>
                    <a:pt x="0" y="2"/>
                    <a:pt x="0" y="2"/>
                    <a:pt x="0" y="2"/>
                  </a:cubicBezTo>
                  <a:cubicBezTo>
                    <a:pt x="62" y="0"/>
                    <a:pt x="62" y="0"/>
                    <a:pt x="62" y="0"/>
                  </a:cubicBezTo>
                  <a:close/>
                </a:path>
              </a:pathLst>
            </a:custGeom>
            <a:solidFill>
              <a:srgbClr val="0217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4" name="Freeform 136">
              <a:extLst>
                <a:ext uri="{FF2B5EF4-FFF2-40B4-BE49-F238E27FC236}">
                  <a16:creationId xmlns:a16="http://schemas.microsoft.com/office/drawing/2014/main" id="{0AA91EE3-4F73-46EC-A039-FF16EB4394B4}"/>
                </a:ext>
              </a:extLst>
            </p:cNvPr>
            <p:cNvSpPr>
              <a:spLocks/>
            </p:cNvSpPr>
            <p:nvPr/>
          </p:nvSpPr>
          <p:spPr bwMode="auto">
            <a:xfrm>
              <a:off x="3660776" y="4246563"/>
              <a:ext cx="488950" cy="2079625"/>
            </a:xfrm>
            <a:custGeom>
              <a:avLst/>
              <a:gdLst>
                <a:gd name="T0" fmla="*/ 34 w 96"/>
                <a:gd name="T1" fmla="*/ 0 h 409"/>
                <a:gd name="T2" fmla="*/ 16 w 96"/>
                <a:gd name="T3" fmla="*/ 69 h 409"/>
                <a:gd name="T4" fmla="*/ 12 w 96"/>
                <a:gd name="T5" fmla="*/ 214 h 409"/>
                <a:gd name="T6" fmla="*/ 3 w 96"/>
                <a:gd name="T7" fmla="*/ 298 h 409"/>
                <a:gd name="T8" fmla="*/ 2 w 96"/>
                <a:gd name="T9" fmla="*/ 405 h 409"/>
                <a:gd name="T10" fmla="*/ 47 w 96"/>
                <a:gd name="T11" fmla="*/ 409 h 409"/>
                <a:gd name="T12" fmla="*/ 66 w 96"/>
                <a:gd name="T13" fmla="*/ 234 h 409"/>
                <a:gd name="T14" fmla="*/ 96 w 96"/>
                <a:gd name="T15" fmla="*/ 86 h 409"/>
                <a:gd name="T16" fmla="*/ 95 w 96"/>
                <a:gd name="T17" fmla="*/ 4 h 409"/>
                <a:gd name="T18" fmla="*/ 34 w 96"/>
                <a:gd name="T1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409">
                  <a:moveTo>
                    <a:pt x="34" y="0"/>
                  </a:moveTo>
                  <a:cubicBezTo>
                    <a:pt x="34" y="0"/>
                    <a:pt x="20" y="45"/>
                    <a:pt x="16" y="69"/>
                  </a:cubicBezTo>
                  <a:cubicBezTo>
                    <a:pt x="12" y="93"/>
                    <a:pt x="13" y="202"/>
                    <a:pt x="12" y="214"/>
                  </a:cubicBezTo>
                  <a:cubicBezTo>
                    <a:pt x="10" y="226"/>
                    <a:pt x="6" y="262"/>
                    <a:pt x="3" y="298"/>
                  </a:cubicBezTo>
                  <a:cubicBezTo>
                    <a:pt x="0" y="334"/>
                    <a:pt x="2" y="405"/>
                    <a:pt x="2" y="405"/>
                  </a:cubicBezTo>
                  <a:cubicBezTo>
                    <a:pt x="47" y="409"/>
                    <a:pt x="47" y="409"/>
                    <a:pt x="47" y="409"/>
                  </a:cubicBezTo>
                  <a:cubicBezTo>
                    <a:pt x="47" y="409"/>
                    <a:pt x="63" y="258"/>
                    <a:pt x="66" y="234"/>
                  </a:cubicBezTo>
                  <a:cubicBezTo>
                    <a:pt x="68" y="210"/>
                    <a:pt x="96" y="86"/>
                    <a:pt x="96" y="86"/>
                  </a:cubicBezTo>
                  <a:cubicBezTo>
                    <a:pt x="95" y="4"/>
                    <a:pt x="95" y="4"/>
                    <a:pt x="95" y="4"/>
                  </a:cubicBezTo>
                  <a:cubicBezTo>
                    <a:pt x="34" y="0"/>
                    <a:pt x="34" y="0"/>
                    <a:pt x="34" y="0"/>
                  </a:cubicBezTo>
                  <a:close/>
                </a:path>
              </a:pathLst>
            </a:custGeom>
            <a:solidFill>
              <a:srgbClr val="02171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5" name="Freeform 137">
              <a:extLst>
                <a:ext uri="{FF2B5EF4-FFF2-40B4-BE49-F238E27FC236}">
                  <a16:creationId xmlns:a16="http://schemas.microsoft.com/office/drawing/2014/main" id="{BFACEAC8-6298-43E1-8207-293E98F21BCE}"/>
                </a:ext>
              </a:extLst>
            </p:cNvPr>
            <p:cNvSpPr>
              <a:spLocks/>
            </p:cNvSpPr>
            <p:nvPr/>
          </p:nvSpPr>
          <p:spPr bwMode="auto">
            <a:xfrm>
              <a:off x="4165601" y="6315075"/>
              <a:ext cx="233363" cy="147638"/>
            </a:xfrm>
            <a:custGeom>
              <a:avLst/>
              <a:gdLst>
                <a:gd name="T0" fmla="*/ 45 w 46"/>
                <a:gd name="T1" fmla="*/ 0 h 29"/>
                <a:gd name="T2" fmla="*/ 45 w 46"/>
                <a:gd name="T3" fmla="*/ 22 h 29"/>
                <a:gd name="T4" fmla="*/ 26 w 46"/>
                <a:gd name="T5" fmla="*/ 28 h 29"/>
                <a:gd name="T6" fmla="*/ 6 w 46"/>
                <a:gd name="T7" fmla="*/ 25 h 29"/>
                <a:gd name="T8" fmla="*/ 7 w 46"/>
                <a:gd name="T9" fmla="*/ 0 h 29"/>
                <a:gd name="T10" fmla="*/ 45 w 46"/>
                <a:gd name="T11" fmla="*/ 0 h 29"/>
              </a:gdLst>
              <a:ahLst/>
              <a:cxnLst>
                <a:cxn ang="0">
                  <a:pos x="T0" y="T1"/>
                </a:cxn>
                <a:cxn ang="0">
                  <a:pos x="T2" y="T3"/>
                </a:cxn>
                <a:cxn ang="0">
                  <a:pos x="T4" y="T5"/>
                </a:cxn>
                <a:cxn ang="0">
                  <a:pos x="T6" y="T7"/>
                </a:cxn>
                <a:cxn ang="0">
                  <a:pos x="T8" y="T9"/>
                </a:cxn>
                <a:cxn ang="0">
                  <a:pos x="T10" y="T11"/>
                </a:cxn>
              </a:cxnLst>
              <a:rect l="0" t="0" r="r" b="b"/>
              <a:pathLst>
                <a:path w="46" h="29">
                  <a:moveTo>
                    <a:pt x="45" y="0"/>
                  </a:moveTo>
                  <a:cubicBezTo>
                    <a:pt x="45" y="0"/>
                    <a:pt x="46" y="17"/>
                    <a:pt x="45" y="22"/>
                  </a:cubicBezTo>
                  <a:cubicBezTo>
                    <a:pt x="45" y="24"/>
                    <a:pt x="38" y="27"/>
                    <a:pt x="26" y="28"/>
                  </a:cubicBezTo>
                  <a:cubicBezTo>
                    <a:pt x="16" y="29"/>
                    <a:pt x="8" y="26"/>
                    <a:pt x="6" y="25"/>
                  </a:cubicBezTo>
                  <a:cubicBezTo>
                    <a:pt x="0" y="22"/>
                    <a:pt x="7" y="0"/>
                    <a:pt x="7" y="0"/>
                  </a:cubicBezTo>
                  <a:cubicBezTo>
                    <a:pt x="45" y="0"/>
                    <a:pt x="45" y="0"/>
                    <a:pt x="45" y="0"/>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6" name="Freeform 138">
              <a:extLst>
                <a:ext uri="{FF2B5EF4-FFF2-40B4-BE49-F238E27FC236}">
                  <a16:creationId xmlns:a16="http://schemas.microsoft.com/office/drawing/2014/main" id="{6DC75F61-AF79-4441-A340-5E0504860E69}"/>
                </a:ext>
              </a:extLst>
            </p:cNvPr>
            <p:cNvSpPr>
              <a:spLocks/>
            </p:cNvSpPr>
            <p:nvPr/>
          </p:nvSpPr>
          <p:spPr bwMode="auto">
            <a:xfrm>
              <a:off x="3554413" y="6238875"/>
              <a:ext cx="330200" cy="193675"/>
            </a:xfrm>
            <a:custGeom>
              <a:avLst/>
              <a:gdLst>
                <a:gd name="T0" fmla="*/ 38 w 65"/>
                <a:gd name="T1" fmla="*/ 6 h 38"/>
                <a:gd name="T2" fmla="*/ 14 w 65"/>
                <a:gd name="T3" fmla="*/ 0 h 38"/>
                <a:gd name="T4" fmla="*/ 0 w 65"/>
                <a:gd name="T5" fmla="*/ 10 h 38"/>
                <a:gd name="T6" fmla="*/ 4 w 65"/>
                <a:gd name="T7" fmla="*/ 17 h 38"/>
                <a:gd name="T8" fmla="*/ 36 w 65"/>
                <a:gd name="T9" fmla="*/ 37 h 38"/>
                <a:gd name="T10" fmla="*/ 60 w 65"/>
                <a:gd name="T11" fmla="*/ 36 h 38"/>
                <a:gd name="T12" fmla="*/ 65 w 65"/>
                <a:gd name="T13" fmla="*/ 16 h 38"/>
                <a:gd name="T14" fmla="*/ 38 w 65"/>
                <a:gd name="T15" fmla="*/ 6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8">
                  <a:moveTo>
                    <a:pt x="38" y="6"/>
                  </a:moveTo>
                  <a:cubicBezTo>
                    <a:pt x="38" y="6"/>
                    <a:pt x="22" y="0"/>
                    <a:pt x="14" y="0"/>
                  </a:cubicBezTo>
                  <a:cubicBezTo>
                    <a:pt x="8" y="0"/>
                    <a:pt x="1" y="5"/>
                    <a:pt x="0" y="10"/>
                  </a:cubicBezTo>
                  <a:cubicBezTo>
                    <a:pt x="0" y="12"/>
                    <a:pt x="2" y="14"/>
                    <a:pt x="4" y="17"/>
                  </a:cubicBezTo>
                  <a:cubicBezTo>
                    <a:pt x="6" y="19"/>
                    <a:pt x="31" y="36"/>
                    <a:pt x="36" y="37"/>
                  </a:cubicBezTo>
                  <a:cubicBezTo>
                    <a:pt x="45" y="38"/>
                    <a:pt x="55" y="38"/>
                    <a:pt x="60" y="36"/>
                  </a:cubicBezTo>
                  <a:cubicBezTo>
                    <a:pt x="65" y="34"/>
                    <a:pt x="65" y="16"/>
                    <a:pt x="65" y="16"/>
                  </a:cubicBezTo>
                  <a:cubicBezTo>
                    <a:pt x="38" y="6"/>
                    <a:pt x="38" y="6"/>
                    <a:pt x="38" y="6"/>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7" name="Freeform 139">
              <a:extLst>
                <a:ext uri="{FF2B5EF4-FFF2-40B4-BE49-F238E27FC236}">
                  <a16:creationId xmlns:a16="http://schemas.microsoft.com/office/drawing/2014/main" id="{9F8FB494-A1E0-4850-901D-F5E5C9033FFD}"/>
                </a:ext>
              </a:extLst>
            </p:cNvPr>
            <p:cNvSpPr>
              <a:spLocks/>
            </p:cNvSpPr>
            <p:nvPr/>
          </p:nvSpPr>
          <p:spPr bwMode="auto">
            <a:xfrm>
              <a:off x="3660776" y="4246563"/>
              <a:ext cx="488950" cy="2063750"/>
            </a:xfrm>
            <a:custGeom>
              <a:avLst/>
              <a:gdLst>
                <a:gd name="T0" fmla="*/ 40 w 96"/>
                <a:gd name="T1" fmla="*/ 93 h 406"/>
                <a:gd name="T2" fmla="*/ 33 w 96"/>
                <a:gd name="T3" fmla="*/ 224 h 406"/>
                <a:gd name="T4" fmla="*/ 17 w 96"/>
                <a:gd name="T5" fmla="*/ 406 h 406"/>
                <a:gd name="T6" fmla="*/ 2 w 96"/>
                <a:gd name="T7" fmla="*/ 405 h 406"/>
                <a:gd name="T8" fmla="*/ 3 w 96"/>
                <a:gd name="T9" fmla="*/ 298 h 406"/>
                <a:gd name="T10" fmla="*/ 12 w 96"/>
                <a:gd name="T11" fmla="*/ 214 h 406"/>
                <a:gd name="T12" fmla="*/ 16 w 96"/>
                <a:gd name="T13" fmla="*/ 69 h 406"/>
                <a:gd name="T14" fmla="*/ 34 w 96"/>
                <a:gd name="T15" fmla="*/ 0 h 406"/>
                <a:gd name="T16" fmla="*/ 95 w 96"/>
                <a:gd name="T17" fmla="*/ 4 h 406"/>
                <a:gd name="T18" fmla="*/ 25 w 96"/>
                <a:gd name="T19" fmla="*/ 73 h 406"/>
                <a:gd name="T20" fmla="*/ 40 w 96"/>
                <a:gd name="T21" fmla="*/ 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406">
                  <a:moveTo>
                    <a:pt x="40" y="93"/>
                  </a:moveTo>
                  <a:cubicBezTo>
                    <a:pt x="37" y="109"/>
                    <a:pt x="34" y="218"/>
                    <a:pt x="33" y="224"/>
                  </a:cubicBezTo>
                  <a:cubicBezTo>
                    <a:pt x="33" y="230"/>
                    <a:pt x="17" y="398"/>
                    <a:pt x="17" y="406"/>
                  </a:cubicBezTo>
                  <a:cubicBezTo>
                    <a:pt x="2" y="405"/>
                    <a:pt x="2" y="405"/>
                    <a:pt x="2" y="405"/>
                  </a:cubicBezTo>
                  <a:cubicBezTo>
                    <a:pt x="2" y="405"/>
                    <a:pt x="0" y="334"/>
                    <a:pt x="3" y="298"/>
                  </a:cubicBezTo>
                  <a:cubicBezTo>
                    <a:pt x="6" y="262"/>
                    <a:pt x="10" y="226"/>
                    <a:pt x="12" y="214"/>
                  </a:cubicBezTo>
                  <a:cubicBezTo>
                    <a:pt x="13" y="202"/>
                    <a:pt x="12" y="93"/>
                    <a:pt x="16" y="69"/>
                  </a:cubicBezTo>
                  <a:cubicBezTo>
                    <a:pt x="20" y="45"/>
                    <a:pt x="34" y="0"/>
                    <a:pt x="34" y="0"/>
                  </a:cubicBezTo>
                  <a:cubicBezTo>
                    <a:pt x="95" y="4"/>
                    <a:pt x="95" y="4"/>
                    <a:pt x="95" y="4"/>
                  </a:cubicBezTo>
                  <a:cubicBezTo>
                    <a:pt x="96" y="92"/>
                    <a:pt x="27" y="68"/>
                    <a:pt x="25" y="73"/>
                  </a:cubicBezTo>
                  <a:cubicBezTo>
                    <a:pt x="22" y="79"/>
                    <a:pt x="41" y="87"/>
                    <a:pt x="40" y="93"/>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8" name="Freeform 140">
              <a:extLst>
                <a:ext uri="{FF2B5EF4-FFF2-40B4-BE49-F238E27FC236}">
                  <a16:creationId xmlns:a16="http://schemas.microsoft.com/office/drawing/2014/main" id="{19813ED7-DA53-4F19-8190-160AC7D6CD2B}"/>
                </a:ext>
              </a:extLst>
            </p:cNvPr>
            <p:cNvSpPr>
              <a:spLocks/>
            </p:cNvSpPr>
            <p:nvPr/>
          </p:nvSpPr>
          <p:spPr bwMode="auto">
            <a:xfrm>
              <a:off x="4154488" y="4719638"/>
              <a:ext cx="198438" cy="1595438"/>
            </a:xfrm>
            <a:custGeom>
              <a:avLst/>
              <a:gdLst>
                <a:gd name="T0" fmla="*/ 39 w 39"/>
                <a:gd name="T1" fmla="*/ 4 h 314"/>
                <a:gd name="T2" fmla="*/ 30 w 39"/>
                <a:gd name="T3" fmla="*/ 127 h 314"/>
                <a:gd name="T4" fmla="*/ 30 w 39"/>
                <a:gd name="T5" fmla="*/ 314 h 314"/>
                <a:gd name="T6" fmla="*/ 29 w 39"/>
                <a:gd name="T7" fmla="*/ 314 h 314"/>
                <a:gd name="T8" fmla="*/ 4 w 39"/>
                <a:gd name="T9" fmla="*/ 313 h 314"/>
                <a:gd name="T10" fmla="*/ 4 w 39"/>
                <a:gd name="T11" fmla="*/ 138 h 314"/>
                <a:gd name="T12" fmla="*/ 0 w 39"/>
                <a:gd name="T13" fmla="*/ 22 h 314"/>
                <a:gd name="T14" fmla="*/ 18 w 39"/>
                <a:gd name="T15" fmla="*/ 5 h 314"/>
                <a:gd name="T16" fmla="*/ 39 w 39"/>
                <a:gd name="T17" fmla="*/ 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14">
                  <a:moveTo>
                    <a:pt x="39" y="4"/>
                  </a:moveTo>
                  <a:cubicBezTo>
                    <a:pt x="35" y="24"/>
                    <a:pt x="29" y="124"/>
                    <a:pt x="30" y="127"/>
                  </a:cubicBezTo>
                  <a:cubicBezTo>
                    <a:pt x="31" y="130"/>
                    <a:pt x="30" y="314"/>
                    <a:pt x="30" y="314"/>
                  </a:cubicBezTo>
                  <a:cubicBezTo>
                    <a:pt x="29" y="314"/>
                    <a:pt x="29" y="314"/>
                    <a:pt x="29" y="314"/>
                  </a:cubicBezTo>
                  <a:cubicBezTo>
                    <a:pt x="4" y="313"/>
                    <a:pt x="4" y="313"/>
                    <a:pt x="4" y="313"/>
                  </a:cubicBezTo>
                  <a:cubicBezTo>
                    <a:pt x="4" y="313"/>
                    <a:pt x="4" y="162"/>
                    <a:pt x="4" y="138"/>
                  </a:cubicBezTo>
                  <a:cubicBezTo>
                    <a:pt x="4" y="114"/>
                    <a:pt x="0" y="22"/>
                    <a:pt x="0" y="22"/>
                  </a:cubicBezTo>
                  <a:cubicBezTo>
                    <a:pt x="0" y="22"/>
                    <a:pt x="7" y="4"/>
                    <a:pt x="18" y="5"/>
                  </a:cubicBezTo>
                  <a:cubicBezTo>
                    <a:pt x="28" y="6"/>
                    <a:pt x="39" y="0"/>
                    <a:pt x="39" y="4"/>
                  </a:cubicBezTo>
                  <a:close/>
                </a:path>
              </a:pathLst>
            </a:custGeom>
            <a:solidFill>
              <a:srgbClr val="032D3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69" name="Freeform 141">
              <a:extLst>
                <a:ext uri="{FF2B5EF4-FFF2-40B4-BE49-F238E27FC236}">
                  <a16:creationId xmlns:a16="http://schemas.microsoft.com/office/drawing/2014/main" id="{E8F07E12-126C-4D1D-8E91-5206376F6CDC}"/>
                </a:ext>
              </a:extLst>
            </p:cNvPr>
            <p:cNvSpPr>
              <a:spLocks/>
            </p:cNvSpPr>
            <p:nvPr/>
          </p:nvSpPr>
          <p:spPr bwMode="auto">
            <a:xfrm>
              <a:off x="3941763" y="2562225"/>
              <a:ext cx="417513" cy="463550"/>
            </a:xfrm>
            <a:custGeom>
              <a:avLst/>
              <a:gdLst>
                <a:gd name="T0" fmla="*/ 1 w 82"/>
                <a:gd name="T1" fmla="*/ 48 h 91"/>
                <a:gd name="T2" fmla="*/ 0 w 82"/>
                <a:gd name="T3" fmla="*/ 57 h 91"/>
                <a:gd name="T4" fmla="*/ 3 w 82"/>
                <a:gd name="T5" fmla="*/ 62 h 91"/>
                <a:gd name="T6" fmla="*/ 14 w 82"/>
                <a:gd name="T7" fmla="*/ 90 h 91"/>
                <a:gd name="T8" fmla="*/ 45 w 82"/>
                <a:gd name="T9" fmla="*/ 91 h 91"/>
                <a:gd name="T10" fmla="*/ 79 w 82"/>
                <a:gd name="T11" fmla="*/ 48 h 91"/>
                <a:gd name="T12" fmla="*/ 30 w 82"/>
                <a:gd name="T13" fmla="*/ 0 h 91"/>
                <a:gd name="T14" fmla="*/ 1 w 82"/>
                <a:gd name="T15" fmla="*/ 43 h 91"/>
                <a:gd name="T16" fmla="*/ 1 w 82"/>
                <a:gd name="T1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1">
                  <a:moveTo>
                    <a:pt x="1" y="48"/>
                  </a:moveTo>
                  <a:cubicBezTo>
                    <a:pt x="2" y="50"/>
                    <a:pt x="0" y="53"/>
                    <a:pt x="0" y="57"/>
                  </a:cubicBezTo>
                  <a:cubicBezTo>
                    <a:pt x="0" y="59"/>
                    <a:pt x="2" y="61"/>
                    <a:pt x="3" y="62"/>
                  </a:cubicBezTo>
                  <a:cubicBezTo>
                    <a:pt x="4" y="76"/>
                    <a:pt x="7" y="90"/>
                    <a:pt x="14" y="90"/>
                  </a:cubicBezTo>
                  <a:cubicBezTo>
                    <a:pt x="28" y="89"/>
                    <a:pt x="36" y="91"/>
                    <a:pt x="45" y="91"/>
                  </a:cubicBezTo>
                  <a:cubicBezTo>
                    <a:pt x="58" y="91"/>
                    <a:pt x="76" y="75"/>
                    <a:pt x="79" y="48"/>
                  </a:cubicBezTo>
                  <a:cubicBezTo>
                    <a:pt x="82" y="21"/>
                    <a:pt x="55" y="0"/>
                    <a:pt x="30" y="0"/>
                  </a:cubicBezTo>
                  <a:cubicBezTo>
                    <a:pt x="6" y="0"/>
                    <a:pt x="0" y="19"/>
                    <a:pt x="1" y="43"/>
                  </a:cubicBezTo>
                  <a:cubicBezTo>
                    <a:pt x="1" y="45"/>
                    <a:pt x="1" y="46"/>
                    <a:pt x="1" y="48"/>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0" name="Freeform 142">
              <a:extLst>
                <a:ext uri="{FF2B5EF4-FFF2-40B4-BE49-F238E27FC236}">
                  <a16:creationId xmlns:a16="http://schemas.microsoft.com/office/drawing/2014/main" id="{7F6ED82B-4E2E-4092-87F4-5BBE235049B6}"/>
                </a:ext>
              </a:extLst>
            </p:cNvPr>
            <p:cNvSpPr>
              <a:spLocks/>
            </p:cNvSpPr>
            <p:nvPr/>
          </p:nvSpPr>
          <p:spPr bwMode="auto">
            <a:xfrm>
              <a:off x="3905251" y="2501900"/>
              <a:ext cx="519113" cy="528638"/>
            </a:xfrm>
            <a:custGeom>
              <a:avLst/>
              <a:gdLst>
                <a:gd name="T0" fmla="*/ 50 w 102"/>
                <a:gd name="T1" fmla="*/ 4 h 104"/>
                <a:gd name="T2" fmla="*/ 11 w 102"/>
                <a:gd name="T3" fmla="*/ 29 h 104"/>
                <a:gd name="T4" fmla="*/ 16 w 102"/>
                <a:gd name="T5" fmla="*/ 63 h 104"/>
                <a:gd name="T6" fmla="*/ 21 w 102"/>
                <a:gd name="T7" fmla="*/ 63 h 104"/>
                <a:gd name="T8" fmla="*/ 26 w 102"/>
                <a:gd name="T9" fmla="*/ 80 h 104"/>
                <a:gd name="T10" fmla="*/ 43 w 102"/>
                <a:gd name="T11" fmla="*/ 103 h 104"/>
                <a:gd name="T12" fmla="*/ 71 w 102"/>
                <a:gd name="T13" fmla="*/ 101 h 104"/>
                <a:gd name="T14" fmla="*/ 85 w 102"/>
                <a:gd name="T15" fmla="*/ 72 h 104"/>
                <a:gd name="T16" fmla="*/ 50 w 102"/>
                <a:gd name="T1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04">
                  <a:moveTo>
                    <a:pt x="50" y="4"/>
                  </a:moveTo>
                  <a:cubicBezTo>
                    <a:pt x="30" y="0"/>
                    <a:pt x="0" y="18"/>
                    <a:pt x="11" y="29"/>
                  </a:cubicBezTo>
                  <a:cubicBezTo>
                    <a:pt x="15" y="32"/>
                    <a:pt x="16" y="63"/>
                    <a:pt x="16" y="63"/>
                  </a:cubicBezTo>
                  <a:cubicBezTo>
                    <a:pt x="16" y="63"/>
                    <a:pt x="20" y="61"/>
                    <a:pt x="21" y="63"/>
                  </a:cubicBezTo>
                  <a:cubicBezTo>
                    <a:pt x="23" y="64"/>
                    <a:pt x="24" y="75"/>
                    <a:pt x="26" y="80"/>
                  </a:cubicBezTo>
                  <a:cubicBezTo>
                    <a:pt x="28" y="85"/>
                    <a:pt x="40" y="103"/>
                    <a:pt x="43" y="103"/>
                  </a:cubicBezTo>
                  <a:cubicBezTo>
                    <a:pt x="46" y="103"/>
                    <a:pt x="68" y="104"/>
                    <a:pt x="71" y="101"/>
                  </a:cubicBezTo>
                  <a:cubicBezTo>
                    <a:pt x="73" y="98"/>
                    <a:pt x="83" y="81"/>
                    <a:pt x="85" y="72"/>
                  </a:cubicBezTo>
                  <a:cubicBezTo>
                    <a:pt x="88" y="62"/>
                    <a:pt x="102" y="13"/>
                    <a:pt x="50" y="4"/>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1" name="Freeform 143">
              <a:extLst>
                <a:ext uri="{FF2B5EF4-FFF2-40B4-BE49-F238E27FC236}">
                  <a16:creationId xmlns:a16="http://schemas.microsoft.com/office/drawing/2014/main" id="{4276F76E-CC02-4E8F-8BE6-FC155D8F024F}"/>
                </a:ext>
              </a:extLst>
            </p:cNvPr>
            <p:cNvSpPr>
              <a:spLocks/>
            </p:cNvSpPr>
            <p:nvPr/>
          </p:nvSpPr>
          <p:spPr bwMode="auto">
            <a:xfrm>
              <a:off x="3997326" y="2741613"/>
              <a:ext cx="50800" cy="136525"/>
            </a:xfrm>
            <a:custGeom>
              <a:avLst/>
              <a:gdLst>
                <a:gd name="T0" fmla="*/ 0 w 10"/>
                <a:gd name="T1" fmla="*/ 4 h 27"/>
                <a:gd name="T2" fmla="*/ 9 w 10"/>
                <a:gd name="T3" fmla="*/ 7 h 27"/>
                <a:gd name="T4" fmla="*/ 4 w 10"/>
                <a:gd name="T5" fmla="*/ 27 h 27"/>
                <a:gd name="T6" fmla="*/ 0 w 10"/>
                <a:gd name="T7" fmla="*/ 4 h 27"/>
              </a:gdLst>
              <a:ahLst/>
              <a:cxnLst>
                <a:cxn ang="0">
                  <a:pos x="T0" y="T1"/>
                </a:cxn>
                <a:cxn ang="0">
                  <a:pos x="T2" y="T3"/>
                </a:cxn>
                <a:cxn ang="0">
                  <a:pos x="T4" y="T5"/>
                </a:cxn>
                <a:cxn ang="0">
                  <a:pos x="T6" y="T7"/>
                </a:cxn>
              </a:cxnLst>
              <a:rect l="0" t="0" r="r" b="b"/>
              <a:pathLst>
                <a:path w="10" h="27">
                  <a:moveTo>
                    <a:pt x="0" y="4"/>
                  </a:moveTo>
                  <a:cubicBezTo>
                    <a:pt x="0" y="3"/>
                    <a:pt x="6" y="0"/>
                    <a:pt x="9" y="7"/>
                  </a:cubicBezTo>
                  <a:cubicBezTo>
                    <a:pt x="10" y="11"/>
                    <a:pt x="5" y="27"/>
                    <a:pt x="4" y="27"/>
                  </a:cubicBezTo>
                  <a:cubicBezTo>
                    <a:pt x="2" y="27"/>
                    <a:pt x="0" y="10"/>
                    <a:pt x="0" y="4"/>
                  </a:cubicBezTo>
                  <a:close/>
                </a:path>
              </a:pathLst>
            </a:custGeom>
            <a:solidFill>
              <a:srgbClr val="F8A3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2" name="Freeform 144">
              <a:extLst>
                <a:ext uri="{FF2B5EF4-FFF2-40B4-BE49-F238E27FC236}">
                  <a16:creationId xmlns:a16="http://schemas.microsoft.com/office/drawing/2014/main" id="{B58531C6-7855-43CE-A03B-949847871A6D}"/>
                </a:ext>
              </a:extLst>
            </p:cNvPr>
            <p:cNvSpPr>
              <a:spLocks/>
            </p:cNvSpPr>
            <p:nvPr/>
          </p:nvSpPr>
          <p:spPr bwMode="auto">
            <a:xfrm>
              <a:off x="3667126" y="3157538"/>
              <a:ext cx="915988" cy="1123950"/>
            </a:xfrm>
            <a:custGeom>
              <a:avLst/>
              <a:gdLst>
                <a:gd name="T0" fmla="*/ 4 w 180"/>
                <a:gd name="T1" fmla="*/ 23 h 221"/>
                <a:gd name="T2" fmla="*/ 37 w 180"/>
                <a:gd name="T3" fmla="*/ 10 h 221"/>
                <a:gd name="T4" fmla="*/ 59 w 180"/>
                <a:gd name="T5" fmla="*/ 0 h 221"/>
                <a:gd name="T6" fmla="*/ 129 w 180"/>
                <a:gd name="T7" fmla="*/ 1 h 221"/>
                <a:gd name="T8" fmla="*/ 154 w 180"/>
                <a:gd name="T9" fmla="*/ 8 h 221"/>
                <a:gd name="T10" fmla="*/ 177 w 180"/>
                <a:gd name="T11" fmla="*/ 21 h 221"/>
                <a:gd name="T12" fmla="*/ 159 w 180"/>
                <a:gd name="T13" fmla="*/ 132 h 221"/>
                <a:gd name="T14" fmla="*/ 157 w 180"/>
                <a:gd name="T15" fmla="*/ 215 h 221"/>
                <a:gd name="T16" fmla="*/ 95 w 180"/>
                <a:gd name="T17" fmla="*/ 221 h 221"/>
                <a:gd name="T18" fmla="*/ 33 w 180"/>
                <a:gd name="T19" fmla="*/ 216 h 221"/>
                <a:gd name="T20" fmla="*/ 30 w 180"/>
                <a:gd name="T21" fmla="*/ 131 h 221"/>
                <a:gd name="T22" fmla="*/ 4 w 180"/>
                <a:gd name="T23" fmla="*/ 2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221">
                  <a:moveTo>
                    <a:pt x="4" y="23"/>
                  </a:moveTo>
                  <a:cubicBezTo>
                    <a:pt x="7" y="18"/>
                    <a:pt x="23" y="14"/>
                    <a:pt x="37" y="10"/>
                  </a:cubicBezTo>
                  <a:cubicBezTo>
                    <a:pt x="49" y="6"/>
                    <a:pt x="59" y="0"/>
                    <a:pt x="59" y="0"/>
                  </a:cubicBezTo>
                  <a:cubicBezTo>
                    <a:pt x="129" y="1"/>
                    <a:pt x="129" y="1"/>
                    <a:pt x="129" y="1"/>
                  </a:cubicBezTo>
                  <a:cubicBezTo>
                    <a:pt x="129" y="1"/>
                    <a:pt x="141" y="6"/>
                    <a:pt x="154" y="8"/>
                  </a:cubicBezTo>
                  <a:cubicBezTo>
                    <a:pt x="170" y="9"/>
                    <a:pt x="174" y="17"/>
                    <a:pt x="177" y="21"/>
                  </a:cubicBezTo>
                  <a:cubicBezTo>
                    <a:pt x="179" y="27"/>
                    <a:pt x="180" y="72"/>
                    <a:pt x="159" y="132"/>
                  </a:cubicBezTo>
                  <a:cubicBezTo>
                    <a:pt x="157" y="141"/>
                    <a:pt x="164" y="198"/>
                    <a:pt x="157" y="215"/>
                  </a:cubicBezTo>
                  <a:cubicBezTo>
                    <a:pt x="95" y="221"/>
                    <a:pt x="95" y="221"/>
                    <a:pt x="95" y="221"/>
                  </a:cubicBezTo>
                  <a:cubicBezTo>
                    <a:pt x="33" y="216"/>
                    <a:pt x="33" y="216"/>
                    <a:pt x="33" y="216"/>
                  </a:cubicBezTo>
                  <a:cubicBezTo>
                    <a:pt x="27" y="196"/>
                    <a:pt x="33" y="140"/>
                    <a:pt x="30" y="131"/>
                  </a:cubicBezTo>
                  <a:cubicBezTo>
                    <a:pt x="27" y="123"/>
                    <a:pt x="0" y="30"/>
                    <a:pt x="4" y="23"/>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3" name="Freeform 145">
              <a:extLst>
                <a:ext uri="{FF2B5EF4-FFF2-40B4-BE49-F238E27FC236}">
                  <a16:creationId xmlns:a16="http://schemas.microsoft.com/office/drawing/2014/main" id="{CF24AE7C-AB98-4833-A2BA-EF3CA8FFB2C2}"/>
                </a:ext>
              </a:extLst>
            </p:cNvPr>
            <p:cNvSpPr>
              <a:spLocks/>
            </p:cNvSpPr>
            <p:nvPr/>
          </p:nvSpPr>
          <p:spPr bwMode="auto">
            <a:xfrm>
              <a:off x="3930651" y="3106738"/>
              <a:ext cx="433388" cy="71438"/>
            </a:xfrm>
            <a:custGeom>
              <a:avLst/>
              <a:gdLst>
                <a:gd name="T0" fmla="*/ 0 w 273"/>
                <a:gd name="T1" fmla="*/ 45 h 45"/>
                <a:gd name="T2" fmla="*/ 273 w 273"/>
                <a:gd name="T3" fmla="*/ 45 h 45"/>
                <a:gd name="T4" fmla="*/ 234 w 273"/>
                <a:gd name="T5" fmla="*/ 0 h 45"/>
                <a:gd name="T6" fmla="*/ 39 w 273"/>
                <a:gd name="T7" fmla="*/ 0 h 45"/>
                <a:gd name="T8" fmla="*/ 0 w 273"/>
                <a:gd name="T9" fmla="*/ 45 h 45"/>
                <a:gd name="T10" fmla="*/ 0 w 273"/>
                <a:gd name="T11" fmla="*/ 45 h 45"/>
              </a:gdLst>
              <a:ahLst/>
              <a:cxnLst>
                <a:cxn ang="0">
                  <a:pos x="T0" y="T1"/>
                </a:cxn>
                <a:cxn ang="0">
                  <a:pos x="T2" y="T3"/>
                </a:cxn>
                <a:cxn ang="0">
                  <a:pos x="T4" y="T5"/>
                </a:cxn>
                <a:cxn ang="0">
                  <a:pos x="T6" y="T7"/>
                </a:cxn>
                <a:cxn ang="0">
                  <a:pos x="T8" y="T9"/>
                </a:cxn>
                <a:cxn ang="0">
                  <a:pos x="T10" y="T11"/>
                </a:cxn>
              </a:cxnLst>
              <a:rect l="0" t="0" r="r" b="b"/>
              <a:pathLst>
                <a:path w="273" h="45">
                  <a:moveTo>
                    <a:pt x="0" y="45"/>
                  </a:moveTo>
                  <a:lnTo>
                    <a:pt x="273" y="45"/>
                  </a:lnTo>
                  <a:lnTo>
                    <a:pt x="234" y="0"/>
                  </a:lnTo>
                  <a:lnTo>
                    <a:pt x="39" y="0"/>
                  </a:lnTo>
                  <a:lnTo>
                    <a:pt x="0" y="45"/>
                  </a:lnTo>
                  <a:lnTo>
                    <a:pt x="0" y="45"/>
                  </a:ln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4" name="Freeform 146">
              <a:extLst>
                <a:ext uri="{FF2B5EF4-FFF2-40B4-BE49-F238E27FC236}">
                  <a16:creationId xmlns:a16="http://schemas.microsoft.com/office/drawing/2014/main" id="{3147AE4A-66C6-4EDE-B7A3-7DD7AF363EB3}"/>
                </a:ext>
              </a:extLst>
            </p:cNvPr>
            <p:cNvSpPr>
              <a:spLocks/>
            </p:cNvSpPr>
            <p:nvPr/>
          </p:nvSpPr>
          <p:spPr bwMode="auto">
            <a:xfrm>
              <a:off x="3340101" y="3254375"/>
              <a:ext cx="474663" cy="650875"/>
            </a:xfrm>
            <a:custGeom>
              <a:avLst/>
              <a:gdLst>
                <a:gd name="T0" fmla="*/ 72 w 93"/>
                <a:gd name="T1" fmla="*/ 0 h 128"/>
                <a:gd name="T2" fmla="*/ 48 w 93"/>
                <a:gd name="T3" fmla="*/ 27 h 128"/>
                <a:gd name="T4" fmla="*/ 0 w 93"/>
                <a:gd name="T5" fmla="*/ 96 h 128"/>
                <a:gd name="T6" fmla="*/ 24 w 93"/>
                <a:gd name="T7" fmla="*/ 121 h 128"/>
                <a:gd name="T8" fmla="*/ 42 w 93"/>
                <a:gd name="T9" fmla="*/ 127 h 128"/>
                <a:gd name="T10" fmla="*/ 93 w 93"/>
                <a:gd name="T11" fmla="*/ 72 h 128"/>
                <a:gd name="T12" fmla="*/ 72 w 93"/>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93" h="128">
                  <a:moveTo>
                    <a:pt x="72" y="0"/>
                  </a:moveTo>
                  <a:cubicBezTo>
                    <a:pt x="72" y="0"/>
                    <a:pt x="62" y="2"/>
                    <a:pt x="48" y="27"/>
                  </a:cubicBezTo>
                  <a:cubicBezTo>
                    <a:pt x="38" y="44"/>
                    <a:pt x="0" y="96"/>
                    <a:pt x="0" y="96"/>
                  </a:cubicBezTo>
                  <a:cubicBezTo>
                    <a:pt x="0" y="96"/>
                    <a:pt x="8" y="111"/>
                    <a:pt x="24" y="121"/>
                  </a:cubicBezTo>
                  <a:cubicBezTo>
                    <a:pt x="38" y="128"/>
                    <a:pt x="42" y="127"/>
                    <a:pt x="42" y="127"/>
                  </a:cubicBezTo>
                  <a:cubicBezTo>
                    <a:pt x="93" y="72"/>
                    <a:pt x="93" y="72"/>
                    <a:pt x="93" y="72"/>
                  </a:cubicBezTo>
                  <a:cubicBezTo>
                    <a:pt x="72" y="0"/>
                    <a:pt x="72" y="0"/>
                    <a:pt x="72"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5" name="Freeform 147">
              <a:extLst>
                <a:ext uri="{FF2B5EF4-FFF2-40B4-BE49-F238E27FC236}">
                  <a16:creationId xmlns:a16="http://schemas.microsoft.com/office/drawing/2014/main" id="{2CD932BB-7038-4EBF-B8FF-51AEA921DD91}"/>
                </a:ext>
              </a:extLst>
            </p:cNvPr>
            <p:cNvSpPr>
              <a:spLocks/>
            </p:cNvSpPr>
            <p:nvPr/>
          </p:nvSpPr>
          <p:spPr bwMode="auto">
            <a:xfrm>
              <a:off x="4364038" y="3228975"/>
              <a:ext cx="401638" cy="712788"/>
            </a:xfrm>
            <a:custGeom>
              <a:avLst/>
              <a:gdLst>
                <a:gd name="T0" fmla="*/ 34 w 79"/>
                <a:gd name="T1" fmla="*/ 0 h 140"/>
                <a:gd name="T2" fmla="*/ 58 w 79"/>
                <a:gd name="T3" fmla="*/ 41 h 140"/>
                <a:gd name="T4" fmla="*/ 79 w 79"/>
                <a:gd name="T5" fmla="*/ 122 h 140"/>
                <a:gd name="T6" fmla="*/ 49 w 79"/>
                <a:gd name="T7" fmla="*/ 137 h 140"/>
                <a:gd name="T8" fmla="*/ 29 w 79"/>
                <a:gd name="T9" fmla="*/ 137 h 140"/>
                <a:gd name="T10" fmla="*/ 0 w 79"/>
                <a:gd name="T11" fmla="*/ 68 h 140"/>
                <a:gd name="T12" fmla="*/ 34 w 79"/>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79" h="140">
                  <a:moveTo>
                    <a:pt x="34" y="0"/>
                  </a:moveTo>
                  <a:cubicBezTo>
                    <a:pt x="34" y="0"/>
                    <a:pt x="50" y="10"/>
                    <a:pt x="58" y="41"/>
                  </a:cubicBezTo>
                  <a:cubicBezTo>
                    <a:pt x="63" y="60"/>
                    <a:pt x="79" y="122"/>
                    <a:pt x="79" y="122"/>
                  </a:cubicBezTo>
                  <a:cubicBezTo>
                    <a:pt x="79" y="122"/>
                    <a:pt x="66" y="134"/>
                    <a:pt x="49" y="137"/>
                  </a:cubicBezTo>
                  <a:cubicBezTo>
                    <a:pt x="33" y="140"/>
                    <a:pt x="29" y="137"/>
                    <a:pt x="29" y="137"/>
                  </a:cubicBezTo>
                  <a:cubicBezTo>
                    <a:pt x="0" y="68"/>
                    <a:pt x="0" y="68"/>
                    <a:pt x="0" y="68"/>
                  </a:cubicBezTo>
                  <a:cubicBezTo>
                    <a:pt x="34" y="0"/>
                    <a:pt x="34" y="0"/>
                    <a:pt x="34" y="0"/>
                  </a:cubicBez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6" name="Freeform 148">
              <a:extLst>
                <a:ext uri="{FF2B5EF4-FFF2-40B4-BE49-F238E27FC236}">
                  <a16:creationId xmlns:a16="http://schemas.microsoft.com/office/drawing/2014/main" id="{55479AA1-7CE8-49A6-8B6E-C097A7ED711D}"/>
                </a:ext>
              </a:extLst>
            </p:cNvPr>
            <p:cNvSpPr>
              <a:spLocks/>
            </p:cNvSpPr>
            <p:nvPr/>
          </p:nvSpPr>
          <p:spPr bwMode="auto">
            <a:xfrm>
              <a:off x="2578101" y="3859213"/>
              <a:ext cx="304800" cy="223838"/>
            </a:xfrm>
            <a:custGeom>
              <a:avLst/>
              <a:gdLst>
                <a:gd name="T0" fmla="*/ 55 w 60"/>
                <a:gd name="T1" fmla="*/ 21 h 44"/>
                <a:gd name="T2" fmla="*/ 50 w 60"/>
                <a:gd name="T3" fmla="*/ 15 h 44"/>
                <a:gd name="T4" fmla="*/ 38 w 60"/>
                <a:gd name="T5" fmla="*/ 6 h 44"/>
                <a:gd name="T6" fmla="*/ 36 w 60"/>
                <a:gd name="T7" fmla="*/ 1 h 44"/>
                <a:gd name="T8" fmla="*/ 31 w 60"/>
                <a:gd name="T9" fmla="*/ 6 h 44"/>
                <a:gd name="T10" fmla="*/ 37 w 60"/>
                <a:gd name="T11" fmla="*/ 17 h 44"/>
                <a:gd name="T12" fmla="*/ 23 w 60"/>
                <a:gd name="T13" fmla="*/ 19 h 44"/>
                <a:gd name="T14" fmla="*/ 4 w 60"/>
                <a:gd name="T15" fmla="*/ 11 h 44"/>
                <a:gd name="T16" fmla="*/ 0 w 60"/>
                <a:gd name="T17" fmla="*/ 11 h 44"/>
                <a:gd name="T18" fmla="*/ 1 w 60"/>
                <a:gd name="T19" fmla="*/ 16 h 44"/>
                <a:gd name="T20" fmla="*/ 0 w 60"/>
                <a:gd name="T21" fmla="*/ 19 h 44"/>
                <a:gd name="T22" fmla="*/ 1 w 60"/>
                <a:gd name="T23" fmla="*/ 23 h 44"/>
                <a:gd name="T24" fmla="*/ 3 w 60"/>
                <a:gd name="T25" fmla="*/ 29 h 44"/>
                <a:gd name="T26" fmla="*/ 9 w 60"/>
                <a:gd name="T27" fmla="*/ 36 h 44"/>
                <a:gd name="T28" fmla="*/ 27 w 60"/>
                <a:gd name="T29" fmla="*/ 44 h 44"/>
                <a:gd name="T30" fmla="*/ 57 w 60"/>
                <a:gd name="T31" fmla="*/ 38 h 44"/>
                <a:gd name="T32" fmla="*/ 55 w 60"/>
                <a:gd name="T33"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44">
                  <a:moveTo>
                    <a:pt x="55" y="21"/>
                  </a:moveTo>
                  <a:cubicBezTo>
                    <a:pt x="55" y="21"/>
                    <a:pt x="51" y="15"/>
                    <a:pt x="50" y="15"/>
                  </a:cubicBezTo>
                  <a:cubicBezTo>
                    <a:pt x="49" y="14"/>
                    <a:pt x="40" y="9"/>
                    <a:pt x="38" y="6"/>
                  </a:cubicBezTo>
                  <a:cubicBezTo>
                    <a:pt x="37" y="3"/>
                    <a:pt x="36" y="1"/>
                    <a:pt x="36" y="1"/>
                  </a:cubicBezTo>
                  <a:cubicBezTo>
                    <a:pt x="35" y="0"/>
                    <a:pt x="29" y="1"/>
                    <a:pt x="31" y="6"/>
                  </a:cubicBezTo>
                  <a:cubicBezTo>
                    <a:pt x="33" y="11"/>
                    <a:pt x="37" y="16"/>
                    <a:pt x="37" y="17"/>
                  </a:cubicBezTo>
                  <a:cubicBezTo>
                    <a:pt x="37" y="19"/>
                    <a:pt x="25" y="20"/>
                    <a:pt x="23" y="19"/>
                  </a:cubicBezTo>
                  <a:cubicBezTo>
                    <a:pt x="20" y="18"/>
                    <a:pt x="5" y="11"/>
                    <a:pt x="4" y="11"/>
                  </a:cubicBezTo>
                  <a:cubicBezTo>
                    <a:pt x="0" y="11"/>
                    <a:pt x="0" y="11"/>
                    <a:pt x="0" y="11"/>
                  </a:cubicBezTo>
                  <a:cubicBezTo>
                    <a:pt x="1" y="16"/>
                    <a:pt x="1" y="16"/>
                    <a:pt x="1" y="16"/>
                  </a:cubicBezTo>
                  <a:cubicBezTo>
                    <a:pt x="2" y="17"/>
                    <a:pt x="0" y="18"/>
                    <a:pt x="0" y="19"/>
                  </a:cubicBezTo>
                  <a:cubicBezTo>
                    <a:pt x="0" y="20"/>
                    <a:pt x="1" y="23"/>
                    <a:pt x="1" y="23"/>
                  </a:cubicBezTo>
                  <a:cubicBezTo>
                    <a:pt x="1" y="23"/>
                    <a:pt x="2" y="27"/>
                    <a:pt x="3" y="29"/>
                  </a:cubicBezTo>
                  <a:cubicBezTo>
                    <a:pt x="4" y="30"/>
                    <a:pt x="8" y="36"/>
                    <a:pt x="9" y="36"/>
                  </a:cubicBezTo>
                  <a:cubicBezTo>
                    <a:pt x="10" y="36"/>
                    <a:pt x="23" y="44"/>
                    <a:pt x="27" y="44"/>
                  </a:cubicBezTo>
                  <a:cubicBezTo>
                    <a:pt x="30" y="44"/>
                    <a:pt x="51" y="44"/>
                    <a:pt x="57" y="38"/>
                  </a:cubicBezTo>
                  <a:cubicBezTo>
                    <a:pt x="60" y="35"/>
                    <a:pt x="55" y="21"/>
                    <a:pt x="55" y="21"/>
                  </a:cubicBezTo>
                  <a:close/>
                </a:path>
              </a:pathLst>
            </a:custGeom>
            <a:solidFill>
              <a:srgbClr val="FBB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7" name="Freeform 149">
              <a:extLst>
                <a:ext uri="{FF2B5EF4-FFF2-40B4-BE49-F238E27FC236}">
                  <a16:creationId xmlns:a16="http://schemas.microsoft.com/office/drawing/2014/main" id="{4B1AA07B-7ADF-412C-B596-286D5041D05C}"/>
                </a:ext>
              </a:extLst>
            </p:cNvPr>
            <p:cNvSpPr>
              <a:spLocks/>
            </p:cNvSpPr>
            <p:nvPr/>
          </p:nvSpPr>
          <p:spPr bwMode="auto">
            <a:xfrm>
              <a:off x="3803651" y="4241800"/>
              <a:ext cx="677863" cy="76200"/>
            </a:xfrm>
            <a:custGeom>
              <a:avLst/>
              <a:gdLst>
                <a:gd name="T0" fmla="*/ 130 w 133"/>
                <a:gd name="T1" fmla="*/ 15 h 15"/>
                <a:gd name="T2" fmla="*/ 3 w 133"/>
                <a:gd name="T3" fmla="*/ 15 h 15"/>
                <a:gd name="T4" fmla="*/ 0 w 133"/>
                <a:gd name="T5" fmla="*/ 12 h 15"/>
                <a:gd name="T6" fmla="*/ 3 w 133"/>
                <a:gd name="T7" fmla="*/ 3 h 15"/>
                <a:gd name="T8" fmla="*/ 6 w 133"/>
                <a:gd name="T9" fmla="*/ 0 h 15"/>
                <a:gd name="T10" fmla="*/ 130 w 133"/>
                <a:gd name="T11" fmla="*/ 0 h 15"/>
                <a:gd name="T12" fmla="*/ 133 w 133"/>
                <a:gd name="T13" fmla="*/ 3 h 15"/>
                <a:gd name="T14" fmla="*/ 133 w 133"/>
                <a:gd name="T15" fmla="*/ 12 h 15"/>
                <a:gd name="T16" fmla="*/ 130 w 133"/>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5">
                  <a:moveTo>
                    <a:pt x="130" y="15"/>
                  </a:moveTo>
                  <a:cubicBezTo>
                    <a:pt x="3" y="15"/>
                    <a:pt x="3" y="15"/>
                    <a:pt x="3" y="15"/>
                  </a:cubicBezTo>
                  <a:cubicBezTo>
                    <a:pt x="1" y="15"/>
                    <a:pt x="0" y="14"/>
                    <a:pt x="0" y="12"/>
                  </a:cubicBezTo>
                  <a:cubicBezTo>
                    <a:pt x="3" y="3"/>
                    <a:pt x="3" y="3"/>
                    <a:pt x="3" y="3"/>
                  </a:cubicBezTo>
                  <a:cubicBezTo>
                    <a:pt x="3" y="1"/>
                    <a:pt x="4" y="0"/>
                    <a:pt x="6" y="0"/>
                  </a:cubicBezTo>
                  <a:cubicBezTo>
                    <a:pt x="130" y="0"/>
                    <a:pt x="130" y="0"/>
                    <a:pt x="130" y="0"/>
                  </a:cubicBezTo>
                  <a:cubicBezTo>
                    <a:pt x="131" y="0"/>
                    <a:pt x="133" y="1"/>
                    <a:pt x="133" y="3"/>
                  </a:cubicBezTo>
                  <a:cubicBezTo>
                    <a:pt x="133" y="12"/>
                    <a:pt x="133" y="12"/>
                    <a:pt x="133" y="12"/>
                  </a:cubicBezTo>
                  <a:cubicBezTo>
                    <a:pt x="133" y="14"/>
                    <a:pt x="131" y="15"/>
                    <a:pt x="130" y="15"/>
                  </a:cubicBezTo>
                  <a:close/>
                </a:path>
              </a:pathLst>
            </a:custGeom>
            <a:solidFill>
              <a:srgbClr val="181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8" name="Freeform 150">
              <a:extLst>
                <a:ext uri="{FF2B5EF4-FFF2-40B4-BE49-F238E27FC236}">
                  <a16:creationId xmlns:a16="http://schemas.microsoft.com/office/drawing/2014/main" id="{3E9001D5-CDEE-4604-BF91-5EA356233464}"/>
                </a:ext>
              </a:extLst>
            </p:cNvPr>
            <p:cNvSpPr>
              <a:spLocks/>
            </p:cNvSpPr>
            <p:nvPr/>
          </p:nvSpPr>
          <p:spPr bwMode="auto">
            <a:xfrm>
              <a:off x="2693988" y="4922838"/>
              <a:ext cx="417513" cy="466725"/>
            </a:xfrm>
            <a:custGeom>
              <a:avLst/>
              <a:gdLst>
                <a:gd name="T0" fmla="*/ 0 w 82"/>
                <a:gd name="T1" fmla="*/ 84 h 92"/>
                <a:gd name="T2" fmla="*/ 43 w 82"/>
                <a:gd name="T3" fmla="*/ 74 h 92"/>
                <a:gd name="T4" fmla="*/ 82 w 82"/>
                <a:gd name="T5" fmla="*/ 29 h 92"/>
                <a:gd name="T6" fmla="*/ 50 w 82"/>
                <a:gd name="T7" fmla="*/ 0 h 92"/>
                <a:gd name="T8" fmla="*/ 25 w 82"/>
                <a:gd name="T9" fmla="*/ 28 h 92"/>
                <a:gd name="T10" fmla="*/ 7 w 82"/>
                <a:gd name="T11" fmla="*/ 24 h 92"/>
                <a:gd name="T12" fmla="*/ 0 w 82"/>
                <a:gd name="T13" fmla="*/ 84 h 92"/>
              </a:gdLst>
              <a:ahLst/>
              <a:cxnLst>
                <a:cxn ang="0">
                  <a:pos x="T0" y="T1"/>
                </a:cxn>
                <a:cxn ang="0">
                  <a:pos x="T2" y="T3"/>
                </a:cxn>
                <a:cxn ang="0">
                  <a:pos x="T4" y="T5"/>
                </a:cxn>
                <a:cxn ang="0">
                  <a:pos x="T6" y="T7"/>
                </a:cxn>
                <a:cxn ang="0">
                  <a:pos x="T8" y="T9"/>
                </a:cxn>
                <a:cxn ang="0">
                  <a:pos x="T10" y="T11"/>
                </a:cxn>
                <a:cxn ang="0">
                  <a:pos x="T12" y="T13"/>
                </a:cxn>
              </a:cxnLst>
              <a:rect l="0" t="0" r="r" b="b"/>
              <a:pathLst>
                <a:path w="82" h="92">
                  <a:moveTo>
                    <a:pt x="0" y="84"/>
                  </a:moveTo>
                  <a:cubicBezTo>
                    <a:pt x="7" y="92"/>
                    <a:pt x="28" y="84"/>
                    <a:pt x="43" y="74"/>
                  </a:cubicBezTo>
                  <a:cubicBezTo>
                    <a:pt x="61" y="63"/>
                    <a:pt x="82" y="29"/>
                    <a:pt x="82" y="29"/>
                  </a:cubicBezTo>
                  <a:cubicBezTo>
                    <a:pt x="50" y="0"/>
                    <a:pt x="50" y="0"/>
                    <a:pt x="50" y="0"/>
                  </a:cubicBezTo>
                  <a:cubicBezTo>
                    <a:pt x="50" y="0"/>
                    <a:pt x="41" y="18"/>
                    <a:pt x="25" y="28"/>
                  </a:cubicBezTo>
                  <a:cubicBezTo>
                    <a:pt x="10" y="38"/>
                    <a:pt x="7" y="24"/>
                    <a:pt x="7" y="24"/>
                  </a:cubicBezTo>
                  <a:cubicBezTo>
                    <a:pt x="0" y="84"/>
                    <a:pt x="0" y="84"/>
                    <a:pt x="0" y="84"/>
                  </a:cubicBezTo>
                  <a:close/>
                </a:path>
              </a:pathLst>
            </a:custGeom>
            <a:solidFill>
              <a:srgbClr val="BCD0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79" name="Freeform 151">
              <a:extLst>
                <a:ext uri="{FF2B5EF4-FFF2-40B4-BE49-F238E27FC236}">
                  <a16:creationId xmlns:a16="http://schemas.microsoft.com/office/drawing/2014/main" id="{93660DD5-06C3-4702-8B9E-09A741ACF5BF}"/>
                </a:ext>
              </a:extLst>
            </p:cNvPr>
            <p:cNvSpPr>
              <a:spLocks/>
            </p:cNvSpPr>
            <p:nvPr/>
          </p:nvSpPr>
          <p:spPr bwMode="auto">
            <a:xfrm>
              <a:off x="2693988" y="5045075"/>
              <a:ext cx="82550" cy="304800"/>
            </a:xfrm>
            <a:custGeom>
              <a:avLst/>
              <a:gdLst>
                <a:gd name="T0" fmla="*/ 0 w 16"/>
                <a:gd name="T1" fmla="*/ 60 h 60"/>
                <a:gd name="T2" fmla="*/ 5 w 16"/>
                <a:gd name="T3" fmla="*/ 49 h 60"/>
                <a:gd name="T4" fmla="*/ 16 w 16"/>
                <a:gd name="T5" fmla="*/ 51 h 60"/>
                <a:gd name="T6" fmla="*/ 7 w 16"/>
                <a:gd name="T7" fmla="*/ 0 h 60"/>
                <a:gd name="T8" fmla="*/ 0 w 16"/>
                <a:gd name="T9" fmla="*/ 60 h 60"/>
              </a:gdLst>
              <a:ahLst/>
              <a:cxnLst>
                <a:cxn ang="0">
                  <a:pos x="T0" y="T1"/>
                </a:cxn>
                <a:cxn ang="0">
                  <a:pos x="T2" y="T3"/>
                </a:cxn>
                <a:cxn ang="0">
                  <a:pos x="T4" y="T5"/>
                </a:cxn>
                <a:cxn ang="0">
                  <a:pos x="T6" y="T7"/>
                </a:cxn>
                <a:cxn ang="0">
                  <a:pos x="T8" y="T9"/>
                </a:cxn>
              </a:cxnLst>
              <a:rect l="0" t="0" r="r" b="b"/>
              <a:pathLst>
                <a:path w="16" h="60">
                  <a:moveTo>
                    <a:pt x="0" y="60"/>
                  </a:moveTo>
                  <a:cubicBezTo>
                    <a:pt x="0" y="60"/>
                    <a:pt x="2" y="51"/>
                    <a:pt x="5" y="49"/>
                  </a:cubicBezTo>
                  <a:cubicBezTo>
                    <a:pt x="11" y="45"/>
                    <a:pt x="16" y="51"/>
                    <a:pt x="16" y="51"/>
                  </a:cubicBezTo>
                  <a:cubicBezTo>
                    <a:pt x="7" y="0"/>
                    <a:pt x="7" y="0"/>
                    <a:pt x="7" y="0"/>
                  </a:cubicBezTo>
                  <a:cubicBezTo>
                    <a:pt x="0" y="60"/>
                    <a:pt x="0" y="60"/>
                    <a:pt x="0" y="60"/>
                  </a:cubicBezTo>
                  <a:close/>
                </a:path>
              </a:pathLst>
            </a:custGeom>
            <a:solidFill>
              <a:srgbClr val="D0D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80" name="Freeform 152">
              <a:extLst>
                <a:ext uri="{FF2B5EF4-FFF2-40B4-BE49-F238E27FC236}">
                  <a16:creationId xmlns:a16="http://schemas.microsoft.com/office/drawing/2014/main" id="{E59590F9-B96B-4BAE-B2C4-B96C74ADA06D}"/>
                </a:ext>
              </a:extLst>
            </p:cNvPr>
            <p:cNvSpPr>
              <a:spLocks/>
            </p:cNvSpPr>
            <p:nvPr/>
          </p:nvSpPr>
          <p:spPr bwMode="auto">
            <a:xfrm>
              <a:off x="2928938" y="4195763"/>
              <a:ext cx="173038" cy="207963"/>
            </a:xfrm>
            <a:custGeom>
              <a:avLst/>
              <a:gdLst>
                <a:gd name="T0" fmla="*/ 109 w 109"/>
                <a:gd name="T1" fmla="*/ 131 h 131"/>
                <a:gd name="T2" fmla="*/ 0 w 109"/>
                <a:gd name="T3" fmla="*/ 131 h 131"/>
                <a:gd name="T4" fmla="*/ 0 w 109"/>
                <a:gd name="T5" fmla="*/ 0 h 131"/>
                <a:gd name="T6" fmla="*/ 109 w 109"/>
                <a:gd name="T7" fmla="*/ 0 h 131"/>
                <a:gd name="T8" fmla="*/ 109 w 109"/>
                <a:gd name="T9" fmla="*/ 131 h 131"/>
                <a:gd name="T10" fmla="*/ 109 w 109"/>
                <a:gd name="T11" fmla="*/ 131 h 131"/>
              </a:gdLst>
              <a:ahLst/>
              <a:cxnLst>
                <a:cxn ang="0">
                  <a:pos x="T0" y="T1"/>
                </a:cxn>
                <a:cxn ang="0">
                  <a:pos x="T2" y="T3"/>
                </a:cxn>
                <a:cxn ang="0">
                  <a:pos x="T4" y="T5"/>
                </a:cxn>
                <a:cxn ang="0">
                  <a:pos x="T6" y="T7"/>
                </a:cxn>
                <a:cxn ang="0">
                  <a:pos x="T8" y="T9"/>
                </a:cxn>
                <a:cxn ang="0">
                  <a:pos x="T10" y="T11"/>
                </a:cxn>
              </a:cxnLst>
              <a:rect l="0" t="0" r="r" b="b"/>
              <a:pathLst>
                <a:path w="109" h="131">
                  <a:moveTo>
                    <a:pt x="109" y="131"/>
                  </a:moveTo>
                  <a:lnTo>
                    <a:pt x="0" y="131"/>
                  </a:lnTo>
                  <a:lnTo>
                    <a:pt x="0" y="0"/>
                  </a:lnTo>
                  <a:lnTo>
                    <a:pt x="109" y="0"/>
                  </a:lnTo>
                  <a:lnTo>
                    <a:pt x="109" y="131"/>
                  </a:lnTo>
                  <a:lnTo>
                    <a:pt x="109" y="131"/>
                  </a:lnTo>
                  <a:close/>
                </a:path>
              </a:pathLst>
            </a:custGeom>
            <a:solidFill>
              <a:srgbClr val="B8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81" name="Freeform 153">
              <a:extLst>
                <a:ext uri="{FF2B5EF4-FFF2-40B4-BE49-F238E27FC236}">
                  <a16:creationId xmlns:a16="http://schemas.microsoft.com/office/drawing/2014/main" id="{4D33E33A-63A6-449B-A77F-47688142556B}"/>
                </a:ext>
              </a:extLst>
            </p:cNvPr>
            <p:cNvSpPr>
              <a:spLocks/>
            </p:cNvSpPr>
            <p:nvPr/>
          </p:nvSpPr>
          <p:spPr bwMode="auto">
            <a:xfrm>
              <a:off x="3090863" y="4221163"/>
              <a:ext cx="82550" cy="157163"/>
            </a:xfrm>
            <a:custGeom>
              <a:avLst/>
              <a:gdLst>
                <a:gd name="T0" fmla="*/ 0 w 16"/>
                <a:gd name="T1" fmla="*/ 31 h 31"/>
                <a:gd name="T2" fmla="*/ 0 w 16"/>
                <a:gd name="T3" fmla="*/ 27 h 31"/>
                <a:gd name="T4" fmla="*/ 12 w 16"/>
                <a:gd name="T5" fmla="*/ 14 h 31"/>
                <a:gd name="T6" fmla="*/ 0 w 16"/>
                <a:gd name="T7" fmla="*/ 3 h 31"/>
                <a:gd name="T8" fmla="*/ 0 w 16"/>
                <a:gd name="T9" fmla="*/ 0 h 31"/>
                <a:gd name="T10" fmla="*/ 16 w 16"/>
                <a:gd name="T11" fmla="*/ 14 h 31"/>
                <a:gd name="T12" fmla="*/ 0 w 16"/>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6" h="31">
                  <a:moveTo>
                    <a:pt x="0" y="31"/>
                  </a:moveTo>
                  <a:cubicBezTo>
                    <a:pt x="0" y="27"/>
                    <a:pt x="0" y="27"/>
                    <a:pt x="0" y="27"/>
                  </a:cubicBezTo>
                  <a:cubicBezTo>
                    <a:pt x="0" y="27"/>
                    <a:pt x="12" y="25"/>
                    <a:pt x="12" y="14"/>
                  </a:cubicBezTo>
                  <a:cubicBezTo>
                    <a:pt x="12" y="4"/>
                    <a:pt x="1" y="4"/>
                    <a:pt x="0" y="3"/>
                  </a:cubicBezTo>
                  <a:cubicBezTo>
                    <a:pt x="0" y="0"/>
                    <a:pt x="0" y="0"/>
                    <a:pt x="0" y="0"/>
                  </a:cubicBezTo>
                  <a:cubicBezTo>
                    <a:pt x="6" y="0"/>
                    <a:pt x="16" y="3"/>
                    <a:pt x="16" y="14"/>
                  </a:cubicBezTo>
                  <a:cubicBezTo>
                    <a:pt x="16" y="25"/>
                    <a:pt x="6" y="30"/>
                    <a:pt x="0" y="31"/>
                  </a:cubicBezTo>
                  <a:close/>
                </a:path>
              </a:pathLst>
            </a:custGeom>
            <a:solidFill>
              <a:srgbClr val="B8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82" name="Freeform 154">
              <a:extLst>
                <a:ext uri="{FF2B5EF4-FFF2-40B4-BE49-F238E27FC236}">
                  <a16:creationId xmlns:a16="http://schemas.microsoft.com/office/drawing/2014/main" id="{521C8A04-92C1-431C-A5FE-81B9A655878E}"/>
                </a:ext>
              </a:extLst>
            </p:cNvPr>
            <p:cNvSpPr>
              <a:spLocks/>
            </p:cNvSpPr>
            <p:nvPr/>
          </p:nvSpPr>
          <p:spPr bwMode="auto">
            <a:xfrm>
              <a:off x="1609726" y="4195763"/>
              <a:ext cx="168275" cy="207963"/>
            </a:xfrm>
            <a:custGeom>
              <a:avLst/>
              <a:gdLst>
                <a:gd name="T0" fmla="*/ 0 w 106"/>
                <a:gd name="T1" fmla="*/ 131 h 131"/>
                <a:gd name="T2" fmla="*/ 106 w 106"/>
                <a:gd name="T3" fmla="*/ 131 h 131"/>
                <a:gd name="T4" fmla="*/ 106 w 106"/>
                <a:gd name="T5" fmla="*/ 0 h 131"/>
                <a:gd name="T6" fmla="*/ 0 w 106"/>
                <a:gd name="T7" fmla="*/ 0 h 131"/>
                <a:gd name="T8" fmla="*/ 0 w 106"/>
                <a:gd name="T9" fmla="*/ 131 h 131"/>
                <a:gd name="T10" fmla="*/ 0 w 106"/>
                <a:gd name="T11" fmla="*/ 131 h 131"/>
              </a:gdLst>
              <a:ahLst/>
              <a:cxnLst>
                <a:cxn ang="0">
                  <a:pos x="T0" y="T1"/>
                </a:cxn>
                <a:cxn ang="0">
                  <a:pos x="T2" y="T3"/>
                </a:cxn>
                <a:cxn ang="0">
                  <a:pos x="T4" y="T5"/>
                </a:cxn>
                <a:cxn ang="0">
                  <a:pos x="T6" y="T7"/>
                </a:cxn>
                <a:cxn ang="0">
                  <a:pos x="T8" y="T9"/>
                </a:cxn>
                <a:cxn ang="0">
                  <a:pos x="T10" y="T11"/>
                </a:cxn>
              </a:cxnLst>
              <a:rect l="0" t="0" r="r" b="b"/>
              <a:pathLst>
                <a:path w="106" h="131">
                  <a:moveTo>
                    <a:pt x="0" y="131"/>
                  </a:moveTo>
                  <a:lnTo>
                    <a:pt x="106" y="131"/>
                  </a:lnTo>
                  <a:lnTo>
                    <a:pt x="106" y="0"/>
                  </a:lnTo>
                  <a:lnTo>
                    <a:pt x="0" y="0"/>
                  </a:lnTo>
                  <a:lnTo>
                    <a:pt x="0" y="131"/>
                  </a:lnTo>
                  <a:lnTo>
                    <a:pt x="0" y="131"/>
                  </a:lnTo>
                  <a:close/>
                </a:path>
              </a:pathLst>
            </a:custGeom>
            <a:solidFill>
              <a:srgbClr val="B8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sp>
          <p:nvSpPr>
            <p:cNvPr id="183" name="Freeform 155">
              <a:extLst>
                <a:ext uri="{FF2B5EF4-FFF2-40B4-BE49-F238E27FC236}">
                  <a16:creationId xmlns:a16="http://schemas.microsoft.com/office/drawing/2014/main" id="{84EAC114-9A33-4E83-AEE7-EB3320C25617}"/>
                </a:ext>
              </a:extLst>
            </p:cNvPr>
            <p:cNvSpPr>
              <a:spLocks/>
            </p:cNvSpPr>
            <p:nvPr/>
          </p:nvSpPr>
          <p:spPr bwMode="auto">
            <a:xfrm>
              <a:off x="1533526" y="4221163"/>
              <a:ext cx="87313" cy="157163"/>
            </a:xfrm>
            <a:custGeom>
              <a:avLst/>
              <a:gdLst>
                <a:gd name="T0" fmla="*/ 16 w 17"/>
                <a:gd name="T1" fmla="*/ 31 h 31"/>
                <a:gd name="T2" fmla="*/ 17 w 17"/>
                <a:gd name="T3" fmla="*/ 27 h 31"/>
                <a:gd name="T4" fmla="*/ 4 w 17"/>
                <a:gd name="T5" fmla="*/ 14 h 31"/>
                <a:gd name="T6" fmla="*/ 16 w 17"/>
                <a:gd name="T7" fmla="*/ 4 h 31"/>
                <a:gd name="T8" fmla="*/ 16 w 17"/>
                <a:gd name="T9" fmla="*/ 0 h 31"/>
                <a:gd name="T10" fmla="*/ 0 w 17"/>
                <a:gd name="T11" fmla="*/ 14 h 31"/>
                <a:gd name="T12" fmla="*/ 16 w 17"/>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6" y="31"/>
                  </a:moveTo>
                  <a:cubicBezTo>
                    <a:pt x="17" y="27"/>
                    <a:pt x="17" y="27"/>
                    <a:pt x="17" y="27"/>
                  </a:cubicBezTo>
                  <a:cubicBezTo>
                    <a:pt x="17" y="27"/>
                    <a:pt x="4" y="25"/>
                    <a:pt x="4" y="14"/>
                  </a:cubicBezTo>
                  <a:cubicBezTo>
                    <a:pt x="4" y="4"/>
                    <a:pt x="16" y="4"/>
                    <a:pt x="16" y="4"/>
                  </a:cubicBezTo>
                  <a:cubicBezTo>
                    <a:pt x="16" y="0"/>
                    <a:pt x="16" y="0"/>
                    <a:pt x="16" y="0"/>
                  </a:cubicBezTo>
                  <a:cubicBezTo>
                    <a:pt x="11" y="0"/>
                    <a:pt x="0" y="3"/>
                    <a:pt x="0" y="14"/>
                  </a:cubicBezTo>
                  <a:cubicBezTo>
                    <a:pt x="0" y="25"/>
                    <a:pt x="11" y="30"/>
                    <a:pt x="16" y="31"/>
                  </a:cubicBezTo>
                  <a:close/>
                </a:path>
              </a:pathLst>
            </a:custGeom>
            <a:solidFill>
              <a:srgbClr val="B8CA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微軟正黑體"/>
                <a:cs typeface="+mn-cs"/>
              </a:endParaRPr>
            </a:p>
          </p:txBody>
        </p:sp>
      </p:grpSp>
    </p:spTree>
    <p:extLst>
      <p:ext uri="{BB962C8B-B14F-4D97-AF65-F5344CB8AC3E}">
        <p14:creationId xmlns:p14="http://schemas.microsoft.com/office/powerpoint/2010/main" val="42288035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概念介紹</a:t>
            </a:r>
          </a:p>
        </p:txBody>
      </p:sp>
      <p:sp>
        <p:nvSpPr>
          <p:cNvPr id="6" name="矩形 5"/>
          <p:cNvSpPr/>
          <p:nvPr/>
        </p:nvSpPr>
        <p:spPr>
          <a:xfrm>
            <a:off x="410199" y="1374309"/>
            <a:ext cx="11438902" cy="5195099"/>
          </a:xfrm>
          <a:prstGeom prst="rect">
            <a:avLst/>
          </a:prstGeom>
          <a:solidFill>
            <a:srgbClr val="ED7D31">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7" name="Content Placeholder 7"/>
          <p:cNvSpPr txBox="1">
            <a:spLocks/>
          </p:cNvSpPr>
          <p:nvPr/>
        </p:nvSpPr>
        <p:spPr>
          <a:xfrm>
            <a:off x="899592" y="1847356"/>
            <a:ext cx="3168352" cy="5542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證交所借券系統</a:t>
            </a:r>
            <a:endPar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endParaRPr>
          </a:p>
        </p:txBody>
      </p:sp>
      <p:pic>
        <p:nvPicPr>
          <p:cNvPr id="8" name="圖片 7" descr="Image vectorielle gratuite: Banque, Bâtiment, Société - Image gratuite sur Pixabay - 28313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310" y="2555429"/>
            <a:ext cx="1176037" cy="1099479"/>
          </a:xfrm>
          <a:prstGeom prst="rect">
            <a:avLst/>
          </a:prstGeom>
        </p:spPr>
      </p:pic>
      <p:sp>
        <p:nvSpPr>
          <p:cNvPr id="10" name="Content Placeholder 7"/>
          <p:cNvSpPr txBox="1">
            <a:spLocks/>
          </p:cNvSpPr>
          <p:nvPr/>
        </p:nvSpPr>
        <p:spPr>
          <a:xfrm>
            <a:off x="582900" y="5022318"/>
            <a:ext cx="2640134" cy="517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FF4B4B"/>
                </a:solidFill>
                <a:effectLst/>
                <a:uLnTx/>
                <a:uFillTx/>
                <a:latin typeface="微軟正黑體 Light"/>
                <a:ea typeface="微軟正黑體 Light"/>
                <a:cs typeface="+mn-cs"/>
              </a:rPr>
              <a:t>證商自營專戶</a:t>
            </a:r>
            <a:endParaRPr kumimoji="1" lang="en-US" altLang="zh-TW" sz="2800" b="1" i="0" u="none" strike="noStrike" kern="1200" cap="none" spc="0" normalizeH="0" baseline="0" noProof="0" dirty="0">
              <a:ln>
                <a:noFill/>
              </a:ln>
              <a:solidFill>
                <a:srgbClr val="FF4B4B"/>
              </a:solidFill>
              <a:effectLst/>
              <a:uLnTx/>
              <a:uFillTx/>
              <a:latin typeface="微軟正黑體 Light"/>
              <a:ea typeface="微軟正黑體 Light"/>
              <a:cs typeface="+mn-cs"/>
            </a:endParaRPr>
          </a:p>
        </p:txBody>
      </p:sp>
      <p:grpSp>
        <p:nvGrpSpPr>
          <p:cNvPr id="11" name="Group 97">
            <a:extLst>
              <a:ext uri="{FF2B5EF4-FFF2-40B4-BE49-F238E27FC236}">
                <a16:creationId xmlns:a16="http://schemas.microsoft.com/office/drawing/2014/main" id="{74173452-86BC-4C27-B525-B696B25EB44A}"/>
              </a:ext>
            </a:extLst>
          </p:cNvPr>
          <p:cNvGrpSpPr/>
          <p:nvPr/>
        </p:nvGrpSpPr>
        <p:grpSpPr>
          <a:xfrm>
            <a:off x="3341053" y="5036221"/>
            <a:ext cx="513029" cy="533594"/>
            <a:chOff x="8447088" y="3609976"/>
            <a:chExt cx="354013" cy="360362"/>
          </a:xfrm>
          <a:solidFill>
            <a:srgbClr val="48B8A8"/>
          </a:solidFill>
        </p:grpSpPr>
        <p:sp>
          <p:nvSpPr>
            <p:cNvPr id="12" name="Oval 161">
              <a:extLst>
                <a:ext uri="{FF2B5EF4-FFF2-40B4-BE49-F238E27FC236}">
                  <a16:creationId xmlns:a16="http://schemas.microsoft.com/office/drawing/2014/main" id="{9014C3ED-7235-4C56-B81F-719CBE129257}"/>
                </a:ext>
              </a:extLst>
            </p:cNvPr>
            <p:cNvSpPr>
              <a:spLocks noChangeArrowheads="1"/>
            </p:cNvSpPr>
            <p:nvPr/>
          </p:nvSpPr>
          <p:spPr bwMode="auto">
            <a:xfrm>
              <a:off x="8477250" y="3609976"/>
              <a:ext cx="120650"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3" name="Freeform 162">
              <a:extLst>
                <a:ext uri="{FF2B5EF4-FFF2-40B4-BE49-F238E27FC236}">
                  <a16:creationId xmlns:a16="http://schemas.microsoft.com/office/drawing/2014/main" id="{2E235D8C-10C9-4AE9-AF5B-B6268FE6F4B8}"/>
                </a:ext>
              </a:extLst>
            </p:cNvPr>
            <p:cNvSpPr>
              <a:spLocks/>
            </p:cNvSpPr>
            <p:nvPr/>
          </p:nvSpPr>
          <p:spPr bwMode="auto">
            <a:xfrm>
              <a:off x="8447088" y="3744913"/>
              <a:ext cx="180975" cy="225425"/>
            </a:xfrm>
            <a:custGeom>
              <a:avLst/>
              <a:gdLst>
                <a:gd name="T0" fmla="*/ 28 w 48"/>
                <a:gd name="T1" fmla="*/ 0 h 60"/>
                <a:gd name="T2" fmla="*/ 30 w 48"/>
                <a:gd name="T3" fmla="*/ 27 h 60"/>
                <a:gd name="T4" fmla="*/ 24 w 48"/>
                <a:gd name="T5" fmla="*/ 33 h 60"/>
                <a:gd name="T6" fmla="*/ 18 w 48"/>
                <a:gd name="T7" fmla="*/ 27 h 60"/>
                <a:gd name="T8" fmla="*/ 20 w 48"/>
                <a:gd name="T9" fmla="*/ 0 h 60"/>
                <a:gd name="T10" fmla="*/ 0 w 48"/>
                <a:gd name="T11" fmla="*/ 0 h 60"/>
                <a:gd name="T12" fmla="*/ 0 w 48"/>
                <a:gd name="T13" fmla="*/ 2 h 60"/>
                <a:gd name="T14" fmla="*/ 14 w 48"/>
                <a:gd name="T15" fmla="*/ 33 h 60"/>
                <a:gd name="T16" fmla="*/ 14 w 48"/>
                <a:gd name="T17" fmla="*/ 60 h 60"/>
                <a:gd name="T18" fmla="*/ 34 w 48"/>
                <a:gd name="T19" fmla="*/ 60 h 60"/>
                <a:gd name="T20" fmla="*/ 34 w 48"/>
                <a:gd name="T21" fmla="*/ 33 h 60"/>
                <a:gd name="T22" fmla="*/ 48 w 48"/>
                <a:gd name="T23" fmla="*/ 2 h 60"/>
                <a:gd name="T24" fmla="*/ 48 w 48"/>
                <a:gd name="T25" fmla="*/ 0 h 60"/>
                <a:gd name="T26" fmla="*/ 28 w 48"/>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0">
                  <a:moveTo>
                    <a:pt x="28" y="0"/>
                  </a:moveTo>
                  <a:cubicBezTo>
                    <a:pt x="30" y="27"/>
                    <a:pt x="30" y="27"/>
                    <a:pt x="30" y="27"/>
                  </a:cubicBezTo>
                  <a:cubicBezTo>
                    <a:pt x="24" y="33"/>
                    <a:pt x="24" y="33"/>
                    <a:pt x="24" y="33"/>
                  </a:cubicBezTo>
                  <a:cubicBezTo>
                    <a:pt x="18" y="27"/>
                    <a:pt x="18" y="27"/>
                    <a:pt x="18" y="27"/>
                  </a:cubicBezTo>
                  <a:cubicBezTo>
                    <a:pt x="20" y="0"/>
                    <a:pt x="20" y="0"/>
                    <a:pt x="20" y="0"/>
                  </a:cubicBezTo>
                  <a:cubicBezTo>
                    <a:pt x="0" y="0"/>
                    <a:pt x="0" y="0"/>
                    <a:pt x="0" y="0"/>
                  </a:cubicBezTo>
                  <a:cubicBezTo>
                    <a:pt x="0" y="2"/>
                    <a:pt x="0" y="2"/>
                    <a:pt x="0" y="2"/>
                  </a:cubicBezTo>
                  <a:cubicBezTo>
                    <a:pt x="0" y="16"/>
                    <a:pt x="5" y="27"/>
                    <a:pt x="14" y="33"/>
                  </a:cubicBezTo>
                  <a:cubicBezTo>
                    <a:pt x="14" y="60"/>
                    <a:pt x="14" y="60"/>
                    <a:pt x="14" y="60"/>
                  </a:cubicBezTo>
                  <a:cubicBezTo>
                    <a:pt x="34" y="60"/>
                    <a:pt x="34" y="60"/>
                    <a:pt x="34" y="60"/>
                  </a:cubicBezTo>
                  <a:cubicBezTo>
                    <a:pt x="34" y="33"/>
                    <a:pt x="34" y="33"/>
                    <a:pt x="34" y="33"/>
                  </a:cubicBezTo>
                  <a:cubicBezTo>
                    <a:pt x="43" y="27"/>
                    <a:pt x="48" y="16"/>
                    <a:pt x="48" y="2"/>
                  </a:cubicBezTo>
                  <a:cubicBezTo>
                    <a:pt x="48" y="0"/>
                    <a:pt x="48" y="0"/>
                    <a:pt x="48" y="0"/>
                  </a:cubicBez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14" name="Freeform 163">
              <a:extLst>
                <a:ext uri="{FF2B5EF4-FFF2-40B4-BE49-F238E27FC236}">
                  <a16:creationId xmlns:a16="http://schemas.microsoft.com/office/drawing/2014/main" id="{778A3C8D-9412-44BB-BD17-488B52451B1E}"/>
                </a:ext>
              </a:extLst>
            </p:cNvPr>
            <p:cNvSpPr>
              <a:spLocks noEditPoints="1"/>
            </p:cNvSpPr>
            <p:nvPr/>
          </p:nvSpPr>
          <p:spPr bwMode="auto">
            <a:xfrm>
              <a:off x="8583613" y="3624263"/>
              <a:ext cx="217488" cy="225425"/>
            </a:xfrm>
            <a:custGeom>
              <a:avLst/>
              <a:gdLst>
                <a:gd name="T0" fmla="*/ 4 w 58"/>
                <a:gd name="T1" fmla="*/ 0 h 60"/>
                <a:gd name="T2" fmla="*/ 8 w 58"/>
                <a:gd name="T3" fmla="*/ 12 h 60"/>
                <a:gd name="T4" fmla="*/ 0 w 58"/>
                <a:gd name="T5" fmla="*/ 28 h 60"/>
                <a:gd name="T6" fmla="*/ 16 w 58"/>
                <a:gd name="T7" fmla="*/ 28 h 60"/>
                <a:gd name="T8" fmla="*/ 16 w 58"/>
                <a:gd name="T9" fmla="*/ 34 h 60"/>
                <a:gd name="T10" fmla="*/ 9 w 58"/>
                <a:gd name="T11" fmla="*/ 60 h 60"/>
                <a:gd name="T12" fmla="*/ 58 w 58"/>
                <a:gd name="T13" fmla="*/ 60 h 60"/>
                <a:gd name="T14" fmla="*/ 58 w 58"/>
                <a:gd name="T15" fmla="*/ 0 h 60"/>
                <a:gd name="T16" fmla="*/ 4 w 58"/>
                <a:gd name="T17" fmla="*/ 0 h 60"/>
                <a:gd name="T18" fmla="*/ 50 w 58"/>
                <a:gd name="T19" fmla="*/ 50 h 60"/>
                <a:gd name="T20" fmla="*/ 48 w 58"/>
                <a:gd name="T21" fmla="*/ 52 h 60"/>
                <a:gd name="T22" fmla="*/ 48 w 58"/>
                <a:gd name="T23" fmla="*/ 52 h 60"/>
                <a:gd name="T24" fmla="*/ 48 w 58"/>
                <a:gd name="T25" fmla="*/ 52 h 60"/>
                <a:gd name="T26" fmla="*/ 24 w 58"/>
                <a:gd name="T27" fmla="*/ 52 h 60"/>
                <a:gd name="T28" fmla="*/ 22 w 58"/>
                <a:gd name="T29" fmla="*/ 50 h 60"/>
                <a:gd name="T30" fmla="*/ 24 w 58"/>
                <a:gd name="T31" fmla="*/ 48 h 60"/>
                <a:gd name="T32" fmla="*/ 30 w 58"/>
                <a:gd name="T33" fmla="*/ 48 h 60"/>
                <a:gd name="T34" fmla="*/ 30 w 58"/>
                <a:gd name="T35" fmla="*/ 34 h 60"/>
                <a:gd name="T36" fmla="*/ 32 w 58"/>
                <a:gd name="T37" fmla="*/ 32 h 60"/>
                <a:gd name="T38" fmla="*/ 34 w 58"/>
                <a:gd name="T39" fmla="*/ 34 h 60"/>
                <a:gd name="T40" fmla="*/ 34 w 58"/>
                <a:gd name="T41" fmla="*/ 48 h 60"/>
                <a:gd name="T42" fmla="*/ 38 w 58"/>
                <a:gd name="T43" fmla="*/ 48 h 60"/>
                <a:gd name="T44" fmla="*/ 38 w 58"/>
                <a:gd name="T45" fmla="*/ 26 h 60"/>
                <a:gd name="T46" fmla="*/ 40 w 58"/>
                <a:gd name="T47" fmla="*/ 24 h 60"/>
                <a:gd name="T48" fmla="*/ 42 w 58"/>
                <a:gd name="T49" fmla="*/ 26 h 60"/>
                <a:gd name="T50" fmla="*/ 42 w 58"/>
                <a:gd name="T51" fmla="*/ 48 h 60"/>
                <a:gd name="T52" fmla="*/ 46 w 58"/>
                <a:gd name="T53" fmla="*/ 48 h 60"/>
                <a:gd name="T54" fmla="*/ 46 w 58"/>
                <a:gd name="T55" fmla="*/ 14 h 60"/>
                <a:gd name="T56" fmla="*/ 48 w 58"/>
                <a:gd name="T57" fmla="*/ 12 h 60"/>
                <a:gd name="T58" fmla="*/ 50 w 58"/>
                <a:gd name="T59" fmla="*/ 14 h 60"/>
                <a:gd name="T60" fmla="*/ 50 w 58"/>
                <a:gd name="T61"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60">
                  <a:moveTo>
                    <a:pt x="4" y="0"/>
                  </a:moveTo>
                  <a:cubicBezTo>
                    <a:pt x="7" y="3"/>
                    <a:pt x="8" y="7"/>
                    <a:pt x="8" y="12"/>
                  </a:cubicBezTo>
                  <a:cubicBezTo>
                    <a:pt x="8" y="19"/>
                    <a:pt x="5" y="24"/>
                    <a:pt x="0" y="28"/>
                  </a:cubicBezTo>
                  <a:cubicBezTo>
                    <a:pt x="16" y="28"/>
                    <a:pt x="16" y="28"/>
                    <a:pt x="16" y="28"/>
                  </a:cubicBezTo>
                  <a:cubicBezTo>
                    <a:pt x="16" y="34"/>
                    <a:pt x="16" y="34"/>
                    <a:pt x="16" y="34"/>
                  </a:cubicBezTo>
                  <a:cubicBezTo>
                    <a:pt x="16" y="44"/>
                    <a:pt x="14" y="53"/>
                    <a:pt x="9" y="60"/>
                  </a:cubicBezTo>
                  <a:cubicBezTo>
                    <a:pt x="58" y="60"/>
                    <a:pt x="58" y="60"/>
                    <a:pt x="58" y="60"/>
                  </a:cubicBezTo>
                  <a:cubicBezTo>
                    <a:pt x="58" y="0"/>
                    <a:pt x="58" y="0"/>
                    <a:pt x="58" y="0"/>
                  </a:cubicBezTo>
                  <a:lnTo>
                    <a:pt x="4" y="0"/>
                  </a:lnTo>
                  <a:close/>
                  <a:moveTo>
                    <a:pt x="50" y="50"/>
                  </a:moveTo>
                  <a:cubicBezTo>
                    <a:pt x="50" y="51"/>
                    <a:pt x="49" y="52"/>
                    <a:pt x="48" y="52"/>
                  </a:cubicBezTo>
                  <a:cubicBezTo>
                    <a:pt x="48" y="52"/>
                    <a:pt x="48" y="52"/>
                    <a:pt x="48" y="52"/>
                  </a:cubicBezTo>
                  <a:cubicBezTo>
                    <a:pt x="48" y="52"/>
                    <a:pt x="48" y="52"/>
                    <a:pt x="48" y="52"/>
                  </a:cubicBezTo>
                  <a:cubicBezTo>
                    <a:pt x="24" y="52"/>
                    <a:pt x="24" y="52"/>
                    <a:pt x="24" y="52"/>
                  </a:cubicBezTo>
                  <a:cubicBezTo>
                    <a:pt x="23" y="52"/>
                    <a:pt x="22" y="51"/>
                    <a:pt x="22" y="50"/>
                  </a:cubicBezTo>
                  <a:cubicBezTo>
                    <a:pt x="22" y="49"/>
                    <a:pt x="23" y="48"/>
                    <a:pt x="24" y="48"/>
                  </a:cubicBezTo>
                  <a:cubicBezTo>
                    <a:pt x="30" y="48"/>
                    <a:pt x="30" y="48"/>
                    <a:pt x="30" y="48"/>
                  </a:cubicBezTo>
                  <a:cubicBezTo>
                    <a:pt x="30" y="34"/>
                    <a:pt x="30" y="34"/>
                    <a:pt x="30" y="34"/>
                  </a:cubicBezTo>
                  <a:cubicBezTo>
                    <a:pt x="30" y="33"/>
                    <a:pt x="31" y="32"/>
                    <a:pt x="32" y="32"/>
                  </a:cubicBezTo>
                  <a:cubicBezTo>
                    <a:pt x="33" y="32"/>
                    <a:pt x="34" y="33"/>
                    <a:pt x="34" y="34"/>
                  </a:cubicBezTo>
                  <a:cubicBezTo>
                    <a:pt x="34" y="48"/>
                    <a:pt x="34" y="48"/>
                    <a:pt x="34" y="48"/>
                  </a:cubicBezTo>
                  <a:cubicBezTo>
                    <a:pt x="38" y="48"/>
                    <a:pt x="38" y="48"/>
                    <a:pt x="38" y="48"/>
                  </a:cubicBezTo>
                  <a:cubicBezTo>
                    <a:pt x="38" y="26"/>
                    <a:pt x="38" y="26"/>
                    <a:pt x="38" y="26"/>
                  </a:cubicBezTo>
                  <a:cubicBezTo>
                    <a:pt x="38" y="25"/>
                    <a:pt x="39" y="24"/>
                    <a:pt x="40" y="24"/>
                  </a:cubicBezTo>
                  <a:cubicBezTo>
                    <a:pt x="41" y="24"/>
                    <a:pt x="42" y="25"/>
                    <a:pt x="42" y="26"/>
                  </a:cubicBezTo>
                  <a:cubicBezTo>
                    <a:pt x="42" y="48"/>
                    <a:pt x="42" y="48"/>
                    <a:pt x="42" y="48"/>
                  </a:cubicBezTo>
                  <a:cubicBezTo>
                    <a:pt x="46" y="48"/>
                    <a:pt x="46" y="48"/>
                    <a:pt x="46" y="48"/>
                  </a:cubicBezTo>
                  <a:cubicBezTo>
                    <a:pt x="46" y="14"/>
                    <a:pt x="46" y="14"/>
                    <a:pt x="46" y="14"/>
                  </a:cubicBezTo>
                  <a:cubicBezTo>
                    <a:pt x="46" y="13"/>
                    <a:pt x="47" y="12"/>
                    <a:pt x="48" y="12"/>
                  </a:cubicBezTo>
                  <a:cubicBezTo>
                    <a:pt x="49" y="12"/>
                    <a:pt x="50" y="13"/>
                    <a:pt x="50" y="14"/>
                  </a:cubicBez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16" name="上-下雙向箭號 15"/>
          <p:cNvSpPr/>
          <p:nvPr/>
        </p:nvSpPr>
        <p:spPr>
          <a:xfrm rot="17900136">
            <a:off x="4714262" y="3045497"/>
            <a:ext cx="231456" cy="1841327"/>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8" name="流程圖: 人工輸入 4"/>
          <p:cNvSpPr/>
          <p:nvPr/>
        </p:nvSpPr>
        <p:spPr>
          <a:xfrm rot="16200000" flipH="1">
            <a:off x="5565032" y="-6223"/>
            <a:ext cx="5195101" cy="736328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8 w 10000"/>
              <a:gd name="connsiteY0" fmla="*/ 3676 h 10000"/>
              <a:gd name="connsiteX1" fmla="*/ 10000 w 10000"/>
              <a:gd name="connsiteY1" fmla="*/ 0 h 10000"/>
              <a:gd name="connsiteX2" fmla="*/ 10000 w 10000"/>
              <a:gd name="connsiteY2" fmla="*/ 10000 h 10000"/>
              <a:gd name="connsiteX3" fmla="*/ 0 w 10000"/>
              <a:gd name="connsiteY3" fmla="*/ 10000 h 10000"/>
              <a:gd name="connsiteX4" fmla="*/ 18 w 10000"/>
              <a:gd name="connsiteY4" fmla="*/ 3676 h 10000"/>
              <a:gd name="connsiteX0" fmla="*/ 18 w 10000"/>
              <a:gd name="connsiteY0" fmla="*/ 4871 h 11195"/>
              <a:gd name="connsiteX1" fmla="*/ 9982 w 10000"/>
              <a:gd name="connsiteY1" fmla="*/ 0 h 11195"/>
              <a:gd name="connsiteX2" fmla="*/ 10000 w 10000"/>
              <a:gd name="connsiteY2" fmla="*/ 11195 h 11195"/>
              <a:gd name="connsiteX3" fmla="*/ 0 w 10000"/>
              <a:gd name="connsiteY3" fmla="*/ 11195 h 11195"/>
              <a:gd name="connsiteX4" fmla="*/ 18 w 10000"/>
              <a:gd name="connsiteY4" fmla="*/ 4871 h 1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195">
                <a:moveTo>
                  <a:pt x="18" y="4871"/>
                </a:moveTo>
                <a:lnTo>
                  <a:pt x="9982" y="0"/>
                </a:lnTo>
                <a:cubicBezTo>
                  <a:pt x="9988" y="3732"/>
                  <a:pt x="9994" y="7463"/>
                  <a:pt x="10000" y="11195"/>
                </a:cubicBezTo>
                <a:lnTo>
                  <a:pt x="0" y="11195"/>
                </a:lnTo>
                <a:lnTo>
                  <a:pt x="18" y="4871"/>
                </a:lnTo>
                <a:close/>
              </a:path>
            </a:pathLst>
          </a:cu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19" name="Content Placeholder 7"/>
          <p:cNvSpPr txBox="1">
            <a:spLocks/>
          </p:cNvSpPr>
          <p:nvPr/>
        </p:nvSpPr>
        <p:spPr>
          <a:xfrm>
            <a:off x="5596688" y="1616580"/>
            <a:ext cx="3312368" cy="517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FF4B4B"/>
                </a:solidFill>
                <a:effectLst/>
                <a:uLnTx/>
                <a:uFillTx/>
                <a:latin typeface="微軟正黑體 Light"/>
                <a:ea typeface="微軟正黑體 Light"/>
                <a:cs typeface="+mn-cs"/>
              </a:rPr>
              <a:t>融資融券專戶</a:t>
            </a:r>
            <a:endParaRPr kumimoji="1" lang="en-US" altLang="zh-TW" sz="2800" b="1" i="0" u="none" strike="noStrike" kern="1200" cap="none" spc="0" normalizeH="0" baseline="0" noProof="0" dirty="0">
              <a:ln>
                <a:noFill/>
              </a:ln>
              <a:solidFill>
                <a:srgbClr val="FF4B4B"/>
              </a:solidFill>
              <a:effectLst/>
              <a:uLnTx/>
              <a:uFillTx/>
              <a:latin typeface="微軟正黑體 Light"/>
              <a:ea typeface="微軟正黑體 Light"/>
              <a:cs typeface="+mn-cs"/>
            </a:endParaRPr>
          </a:p>
        </p:txBody>
      </p:sp>
      <p:sp>
        <p:nvSpPr>
          <p:cNvPr id="20" name="上-下雙向箭號 19"/>
          <p:cNvSpPr/>
          <p:nvPr/>
        </p:nvSpPr>
        <p:spPr>
          <a:xfrm rot="16200000">
            <a:off x="4588063" y="1767441"/>
            <a:ext cx="192518" cy="2021899"/>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21" name="上-下雙向箭號 20"/>
          <p:cNvSpPr/>
          <p:nvPr/>
        </p:nvSpPr>
        <p:spPr>
          <a:xfrm rot="16200000">
            <a:off x="4850121" y="4676401"/>
            <a:ext cx="231456" cy="1198075"/>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22" name="Freeform 157">
            <a:extLst>
              <a:ext uri="{FF2B5EF4-FFF2-40B4-BE49-F238E27FC236}">
                <a16:creationId xmlns:a16="http://schemas.microsoft.com/office/drawing/2014/main" id="{78426A89-47F2-4145-9D10-E2306BB151B3}"/>
              </a:ext>
            </a:extLst>
          </p:cNvPr>
          <p:cNvSpPr>
            <a:spLocks noEditPoints="1"/>
          </p:cNvSpPr>
          <p:nvPr/>
        </p:nvSpPr>
        <p:spPr bwMode="auto">
          <a:xfrm>
            <a:off x="7512776" y="2585653"/>
            <a:ext cx="360363" cy="315913"/>
          </a:xfrm>
          <a:custGeom>
            <a:avLst/>
            <a:gdLst>
              <a:gd name="T0" fmla="*/ 90 w 96"/>
              <a:gd name="T1" fmla="*/ 16 h 84"/>
              <a:gd name="T2" fmla="*/ 64 w 96"/>
              <a:gd name="T3" fmla="*/ 16 h 84"/>
              <a:gd name="T4" fmla="*/ 64 w 96"/>
              <a:gd name="T5" fmla="*/ 12 h 84"/>
              <a:gd name="T6" fmla="*/ 64 w 96"/>
              <a:gd name="T7" fmla="*/ 8 h 84"/>
              <a:gd name="T8" fmla="*/ 64 w 96"/>
              <a:gd name="T9" fmla="*/ 4 h 84"/>
              <a:gd name="T10" fmla="*/ 60 w 96"/>
              <a:gd name="T11" fmla="*/ 0 h 84"/>
              <a:gd name="T12" fmla="*/ 36 w 96"/>
              <a:gd name="T13" fmla="*/ 0 h 84"/>
              <a:gd name="T14" fmla="*/ 32 w 96"/>
              <a:gd name="T15" fmla="*/ 4 h 84"/>
              <a:gd name="T16" fmla="*/ 32 w 96"/>
              <a:gd name="T17" fmla="*/ 12 h 84"/>
              <a:gd name="T18" fmla="*/ 32 w 96"/>
              <a:gd name="T19" fmla="*/ 16 h 84"/>
              <a:gd name="T20" fmla="*/ 6 w 96"/>
              <a:gd name="T21" fmla="*/ 16 h 84"/>
              <a:gd name="T22" fmla="*/ 0 w 96"/>
              <a:gd name="T23" fmla="*/ 22 h 84"/>
              <a:gd name="T24" fmla="*/ 0 w 96"/>
              <a:gd name="T25" fmla="*/ 78 h 84"/>
              <a:gd name="T26" fmla="*/ 6 w 96"/>
              <a:gd name="T27" fmla="*/ 84 h 84"/>
              <a:gd name="T28" fmla="*/ 90 w 96"/>
              <a:gd name="T29" fmla="*/ 84 h 84"/>
              <a:gd name="T30" fmla="*/ 96 w 96"/>
              <a:gd name="T31" fmla="*/ 78 h 84"/>
              <a:gd name="T32" fmla="*/ 96 w 96"/>
              <a:gd name="T33" fmla="*/ 22 h 84"/>
              <a:gd name="T34" fmla="*/ 90 w 96"/>
              <a:gd name="T35" fmla="*/ 16 h 84"/>
              <a:gd name="T36" fmla="*/ 36 w 96"/>
              <a:gd name="T37" fmla="*/ 12 h 84"/>
              <a:gd name="T38" fmla="*/ 60 w 96"/>
              <a:gd name="T39" fmla="*/ 12 h 84"/>
              <a:gd name="T40" fmla="*/ 60 w 96"/>
              <a:gd name="T41" fmla="*/ 16 h 84"/>
              <a:gd name="T42" fmla="*/ 36 w 96"/>
              <a:gd name="T43" fmla="*/ 16 h 84"/>
              <a:gd name="T44" fmla="*/ 36 w 96"/>
              <a:gd name="T45" fmla="*/ 12 h 84"/>
              <a:gd name="T46" fmla="*/ 84 w 96"/>
              <a:gd name="T47" fmla="*/ 68 h 84"/>
              <a:gd name="T48" fmla="*/ 12 w 96"/>
              <a:gd name="T49" fmla="*/ 68 h 84"/>
              <a:gd name="T50" fmla="*/ 12 w 96"/>
              <a:gd name="T51" fmla="*/ 64 h 84"/>
              <a:gd name="T52" fmla="*/ 84 w 96"/>
              <a:gd name="T53" fmla="*/ 64 h 84"/>
              <a:gd name="T54" fmla="*/ 84 w 96"/>
              <a:gd name="T55" fmla="*/ 68 h 84"/>
              <a:gd name="T56" fmla="*/ 84 w 96"/>
              <a:gd name="T57" fmla="*/ 52 h 84"/>
              <a:gd name="T58" fmla="*/ 12 w 96"/>
              <a:gd name="T59" fmla="*/ 52 h 84"/>
              <a:gd name="T60" fmla="*/ 12 w 96"/>
              <a:gd name="T61" fmla="*/ 48 h 84"/>
              <a:gd name="T62" fmla="*/ 84 w 96"/>
              <a:gd name="T63" fmla="*/ 48 h 84"/>
              <a:gd name="T64" fmla="*/ 84 w 96"/>
              <a:gd name="T65" fmla="*/ 52 h 84"/>
              <a:gd name="T66" fmla="*/ 84 w 96"/>
              <a:gd name="T67" fmla="*/ 36 h 84"/>
              <a:gd name="T68" fmla="*/ 12 w 96"/>
              <a:gd name="T69" fmla="*/ 36 h 84"/>
              <a:gd name="T70" fmla="*/ 12 w 96"/>
              <a:gd name="T71" fmla="*/ 32 h 84"/>
              <a:gd name="T72" fmla="*/ 84 w 96"/>
              <a:gd name="T73" fmla="*/ 32 h 84"/>
              <a:gd name="T74" fmla="*/ 84 w 96"/>
              <a:gd name="T75"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84">
                <a:moveTo>
                  <a:pt x="90" y="16"/>
                </a:moveTo>
                <a:cubicBezTo>
                  <a:pt x="64" y="16"/>
                  <a:pt x="64" y="16"/>
                  <a:pt x="64" y="16"/>
                </a:cubicBezTo>
                <a:cubicBezTo>
                  <a:pt x="64" y="12"/>
                  <a:pt x="64" y="12"/>
                  <a:pt x="64" y="12"/>
                </a:cubicBezTo>
                <a:cubicBezTo>
                  <a:pt x="64" y="8"/>
                  <a:pt x="64" y="8"/>
                  <a:pt x="64" y="8"/>
                </a:cubicBezTo>
                <a:cubicBezTo>
                  <a:pt x="64" y="4"/>
                  <a:pt x="64" y="4"/>
                  <a:pt x="64" y="4"/>
                </a:cubicBezTo>
                <a:cubicBezTo>
                  <a:pt x="64" y="2"/>
                  <a:pt x="62" y="0"/>
                  <a:pt x="60" y="0"/>
                </a:cubicBezTo>
                <a:cubicBezTo>
                  <a:pt x="36" y="0"/>
                  <a:pt x="36" y="0"/>
                  <a:pt x="36" y="0"/>
                </a:cubicBezTo>
                <a:cubicBezTo>
                  <a:pt x="34" y="0"/>
                  <a:pt x="32" y="2"/>
                  <a:pt x="32" y="4"/>
                </a:cubicBezTo>
                <a:cubicBezTo>
                  <a:pt x="32" y="12"/>
                  <a:pt x="32" y="12"/>
                  <a:pt x="32" y="12"/>
                </a:cubicBezTo>
                <a:cubicBezTo>
                  <a:pt x="32" y="16"/>
                  <a:pt x="32" y="16"/>
                  <a:pt x="32" y="16"/>
                </a:cubicBezTo>
                <a:cubicBezTo>
                  <a:pt x="6" y="16"/>
                  <a:pt x="6" y="16"/>
                  <a:pt x="6" y="16"/>
                </a:cubicBezTo>
                <a:cubicBezTo>
                  <a:pt x="3" y="16"/>
                  <a:pt x="0" y="19"/>
                  <a:pt x="0" y="22"/>
                </a:cubicBezTo>
                <a:cubicBezTo>
                  <a:pt x="0" y="78"/>
                  <a:pt x="0" y="78"/>
                  <a:pt x="0" y="78"/>
                </a:cubicBezTo>
                <a:cubicBezTo>
                  <a:pt x="0" y="81"/>
                  <a:pt x="3" y="84"/>
                  <a:pt x="6" y="84"/>
                </a:cubicBezTo>
                <a:cubicBezTo>
                  <a:pt x="90" y="84"/>
                  <a:pt x="90" y="84"/>
                  <a:pt x="90" y="84"/>
                </a:cubicBezTo>
                <a:cubicBezTo>
                  <a:pt x="93" y="84"/>
                  <a:pt x="96" y="81"/>
                  <a:pt x="96" y="78"/>
                </a:cubicBezTo>
                <a:cubicBezTo>
                  <a:pt x="96" y="22"/>
                  <a:pt x="96" y="22"/>
                  <a:pt x="96" y="22"/>
                </a:cubicBezTo>
                <a:cubicBezTo>
                  <a:pt x="96" y="19"/>
                  <a:pt x="93" y="16"/>
                  <a:pt x="90" y="16"/>
                </a:cubicBezTo>
                <a:close/>
                <a:moveTo>
                  <a:pt x="36" y="12"/>
                </a:moveTo>
                <a:cubicBezTo>
                  <a:pt x="60" y="12"/>
                  <a:pt x="60" y="12"/>
                  <a:pt x="60" y="12"/>
                </a:cubicBezTo>
                <a:cubicBezTo>
                  <a:pt x="60" y="16"/>
                  <a:pt x="60" y="16"/>
                  <a:pt x="60" y="16"/>
                </a:cubicBezTo>
                <a:cubicBezTo>
                  <a:pt x="36" y="16"/>
                  <a:pt x="36" y="16"/>
                  <a:pt x="36" y="16"/>
                </a:cubicBezTo>
                <a:lnTo>
                  <a:pt x="36" y="12"/>
                </a:lnTo>
                <a:close/>
                <a:moveTo>
                  <a:pt x="84" y="68"/>
                </a:moveTo>
                <a:cubicBezTo>
                  <a:pt x="12" y="68"/>
                  <a:pt x="12" y="68"/>
                  <a:pt x="12" y="68"/>
                </a:cubicBezTo>
                <a:cubicBezTo>
                  <a:pt x="12" y="64"/>
                  <a:pt x="12" y="64"/>
                  <a:pt x="12" y="64"/>
                </a:cubicBezTo>
                <a:cubicBezTo>
                  <a:pt x="84" y="64"/>
                  <a:pt x="84" y="64"/>
                  <a:pt x="84" y="64"/>
                </a:cubicBezTo>
                <a:lnTo>
                  <a:pt x="84" y="68"/>
                </a:lnTo>
                <a:close/>
                <a:moveTo>
                  <a:pt x="84" y="52"/>
                </a:moveTo>
                <a:cubicBezTo>
                  <a:pt x="12" y="52"/>
                  <a:pt x="12" y="52"/>
                  <a:pt x="12" y="52"/>
                </a:cubicBezTo>
                <a:cubicBezTo>
                  <a:pt x="12" y="48"/>
                  <a:pt x="12" y="48"/>
                  <a:pt x="12" y="48"/>
                </a:cubicBezTo>
                <a:cubicBezTo>
                  <a:pt x="84" y="48"/>
                  <a:pt x="84" y="48"/>
                  <a:pt x="84" y="48"/>
                </a:cubicBezTo>
                <a:lnTo>
                  <a:pt x="84" y="52"/>
                </a:lnTo>
                <a:close/>
                <a:moveTo>
                  <a:pt x="84" y="36"/>
                </a:moveTo>
                <a:cubicBezTo>
                  <a:pt x="12" y="36"/>
                  <a:pt x="12" y="36"/>
                  <a:pt x="12" y="36"/>
                </a:cubicBezTo>
                <a:cubicBezTo>
                  <a:pt x="12" y="32"/>
                  <a:pt x="12" y="32"/>
                  <a:pt x="12" y="32"/>
                </a:cubicBezTo>
                <a:cubicBezTo>
                  <a:pt x="84" y="32"/>
                  <a:pt x="84" y="32"/>
                  <a:pt x="84" y="32"/>
                </a:cubicBezTo>
                <a:lnTo>
                  <a:pt x="84" y="36"/>
                </a:lnTo>
                <a:close/>
              </a:path>
            </a:pathLst>
          </a:custGeom>
          <a:solidFill>
            <a:srgbClr val="48B8A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nvGrpSpPr>
          <p:cNvPr id="24" name="Group 65">
            <a:extLst>
              <a:ext uri="{FF2B5EF4-FFF2-40B4-BE49-F238E27FC236}">
                <a16:creationId xmlns:a16="http://schemas.microsoft.com/office/drawing/2014/main" id="{DF62D4D6-206B-457F-9D03-FDA04BD3AA51}"/>
              </a:ext>
            </a:extLst>
          </p:cNvPr>
          <p:cNvGrpSpPr/>
          <p:nvPr/>
        </p:nvGrpSpPr>
        <p:grpSpPr>
          <a:xfrm>
            <a:off x="7068826" y="2358209"/>
            <a:ext cx="522232" cy="535945"/>
            <a:chOff x="9161463" y="2524125"/>
            <a:chExt cx="360363" cy="361950"/>
          </a:xfrm>
          <a:solidFill>
            <a:srgbClr val="48B8A8"/>
          </a:solidFill>
        </p:grpSpPr>
        <p:sp>
          <p:nvSpPr>
            <p:cNvPr id="25" name="Freeform 17">
              <a:extLst>
                <a:ext uri="{FF2B5EF4-FFF2-40B4-BE49-F238E27FC236}">
                  <a16:creationId xmlns:a16="http://schemas.microsoft.com/office/drawing/2014/main" id="{23659B16-DB9E-4C5C-BFC5-6F6D12140115}"/>
                </a:ext>
              </a:extLst>
            </p:cNvPr>
            <p:cNvSpPr>
              <a:spLocks noEditPoints="1"/>
            </p:cNvSpPr>
            <p:nvPr/>
          </p:nvSpPr>
          <p:spPr bwMode="auto">
            <a:xfrm>
              <a:off x="9161463" y="2524125"/>
              <a:ext cx="360363" cy="361950"/>
            </a:xfrm>
            <a:custGeom>
              <a:avLst/>
              <a:gdLst>
                <a:gd name="T0" fmla="*/ 84 w 96"/>
                <a:gd name="T1" fmla="*/ 67 h 96"/>
                <a:gd name="T2" fmla="*/ 63 w 96"/>
                <a:gd name="T3" fmla="*/ 61 h 96"/>
                <a:gd name="T4" fmla="*/ 70 w 96"/>
                <a:gd name="T5" fmla="*/ 48 h 96"/>
                <a:gd name="T6" fmla="*/ 74 w 96"/>
                <a:gd name="T7" fmla="*/ 40 h 96"/>
                <a:gd name="T8" fmla="*/ 74 w 96"/>
                <a:gd name="T9" fmla="*/ 37 h 96"/>
                <a:gd name="T10" fmla="*/ 76 w 96"/>
                <a:gd name="T11" fmla="*/ 22 h 96"/>
                <a:gd name="T12" fmla="*/ 71 w 96"/>
                <a:gd name="T13" fmla="*/ 8 h 96"/>
                <a:gd name="T14" fmla="*/ 48 w 96"/>
                <a:gd name="T15" fmla="*/ 0 h 96"/>
                <a:gd name="T16" fmla="*/ 25 w 96"/>
                <a:gd name="T17" fmla="*/ 8 h 96"/>
                <a:gd name="T18" fmla="*/ 20 w 96"/>
                <a:gd name="T19" fmla="*/ 22 h 96"/>
                <a:gd name="T20" fmla="*/ 22 w 96"/>
                <a:gd name="T21" fmla="*/ 37 h 96"/>
                <a:gd name="T22" fmla="*/ 21 w 96"/>
                <a:gd name="T23" fmla="*/ 40 h 96"/>
                <a:gd name="T24" fmla="*/ 26 w 96"/>
                <a:gd name="T25" fmla="*/ 48 h 96"/>
                <a:gd name="T26" fmla="*/ 34 w 96"/>
                <a:gd name="T27" fmla="*/ 61 h 96"/>
                <a:gd name="T28" fmla="*/ 12 w 96"/>
                <a:gd name="T29" fmla="*/ 67 h 96"/>
                <a:gd name="T30" fmla="*/ 0 w 96"/>
                <a:gd name="T31" fmla="*/ 84 h 96"/>
                <a:gd name="T32" fmla="*/ 0 w 96"/>
                <a:gd name="T33" fmla="*/ 96 h 96"/>
                <a:gd name="T34" fmla="*/ 35 w 96"/>
                <a:gd name="T35" fmla="*/ 96 h 96"/>
                <a:gd name="T36" fmla="*/ 45 w 96"/>
                <a:gd name="T37" fmla="*/ 77 h 96"/>
                <a:gd name="T38" fmla="*/ 40 w 96"/>
                <a:gd name="T39" fmla="*/ 70 h 96"/>
                <a:gd name="T40" fmla="*/ 40 w 96"/>
                <a:gd name="T41" fmla="*/ 66 h 96"/>
                <a:gd name="T42" fmla="*/ 48 w 96"/>
                <a:gd name="T43" fmla="*/ 68 h 96"/>
                <a:gd name="T44" fmla="*/ 56 w 96"/>
                <a:gd name="T45" fmla="*/ 66 h 96"/>
                <a:gd name="T46" fmla="*/ 56 w 96"/>
                <a:gd name="T47" fmla="*/ 70 h 96"/>
                <a:gd name="T48" fmla="*/ 51 w 96"/>
                <a:gd name="T49" fmla="*/ 77 h 96"/>
                <a:gd name="T50" fmla="*/ 61 w 96"/>
                <a:gd name="T51" fmla="*/ 96 h 96"/>
                <a:gd name="T52" fmla="*/ 96 w 96"/>
                <a:gd name="T53" fmla="*/ 96 h 96"/>
                <a:gd name="T54" fmla="*/ 96 w 96"/>
                <a:gd name="T55" fmla="*/ 84 h 96"/>
                <a:gd name="T56" fmla="*/ 84 w 96"/>
                <a:gd name="T57" fmla="*/ 67 h 96"/>
                <a:gd name="T58" fmla="*/ 48 w 96"/>
                <a:gd name="T59" fmla="*/ 64 h 96"/>
                <a:gd name="T60" fmla="*/ 30 w 96"/>
                <a:gd name="T61" fmla="*/ 46 h 96"/>
                <a:gd name="T62" fmla="*/ 28 w 96"/>
                <a:gd name="T63" fmla="*/ 44 h 96"/>
                <a:gd name="T64" fmla="*/ 25 w 96"/>
                <a:gd name="T65" fmla="*/ 40 h 96"/>
                <a:gd name="T66" fmla="*/ 28 w 96"/>
                <a:gd name="T67" fmla="*/ 36 h 96"/>
                <a:gd name="T68" fmla="*/ 30 w 96"/>
                <a:gd name="T69" fmla="*/ 34 h 96"/>
                <a:gd name="T70" fmla="*/ 32 w 96"/>
                <a:gd name="T71" fmla="*/ 26 h 96"/>
                <a:gd name="T72" fmla="*/ 48 w 96"/>
                <a:gd name="T73" fmla="*/ 20 h 96"/>
                <a:gd name="T74" fmla="*/ 64 w 96"/>
                <a:gd name="T75" fmla="*/ 26 h 96"/>
                <a:gd name="T76" fmla="*/ 66 w 96"/>
                <a:gd name="T77" fmla="*/ 34 h 96"/>
                <a:gd name="T78" fmla="*/ 68 w 96"/>
                <a:gd name="T79" fmla="*/ 36 h 96"/>
                <a:gd name="T80" fmla="*/ 70 w 96"/>
                <a:gd name="T81" fmla="*/ 40 h 96"/>
                <a:gd name="T82" fmla="*/ 68 w 96"/>
                <a:gd name="T83" fmla="*/ 44 h 96"/>
                <a:gd name="T84" fmla="*/ 66 w 96"/>
                <a:gd name="T85" fmla="*/ 46 h 96"/>
                <a:gd name="T86" fmla="*/ 48 w 96"/>
                <a:gd name="T87" fmla="*/ 64 h 96"/>
                <a:gd name="T88" fmla="*/ 84 w 96"/>
                <a:gd name="T89" fmla="*/ 84 h 96"/>
                <a:gd name="T90" fmla="*/ 70 w 96"/>
                <a:gd name="T91" fmla="*/ 84 h 96"/>
                <a:gd name="T92" fmla="*/ 70 w 96"/>
                <a:gd name="T93" fmla="*/ 80 h 96"/>
                <a:gd name="T94" fmla="*/ 84 w 96"/>
                <a:gd name="T95" fmla="*/ 80 h 96"/>
                <a:gd name="T96" fmla="*/ 84 w 96"/>
                <a:gd name="T9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6" name="Freeform 18">
              <a:extLst>
                <a:ext uri="{FF2B5EF4-FFF2-40B4-BE49-F238E27FC236}">
                  <a16:creationId xmlns:a16="http://schemas.microsoft.com/office/drawing/2014/main" id="{5E137D07-6AF5-4830-999A-50569C6C7FB3}"/>
                </a:ext>
              </a:extLst>
            </p:cNvPr>
            <p:cNvSpPr>
              <a:spLocks/>
            </p:cNvSpPr>
            <p:nvPr/>
          </p:nvSpPr>
          <p:spPr bwMode="auto">
            <a:xfrm>
              <a:off x="9288463"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27" name="Freeform 19">
              <a:extLst>
                <a:ext uri="{FF2B5EF4-FFF2-40B4-BE49-F238E27FC236}">
                  <a16:creationId xmlns:a16="http://schemas.microsoft.com/office/drawing/2014/main" id="{37921DE6-647C-475A-9709-D1B76F0DC4E3}"/>
                </a:ext>
              </a:extLst>
            </p:cNvPr>
            <p:cNvSpPr>
              <a:spLocks/>
            </p:cNvSpPr>
            <p:nvPr/>
          </p:nvSpPr>
          <p:spPr bwMode="auto">
            <a:xfrm>
              <a:off x="9348788" y="2652713"/>
              <a:ext cx="46038" cy="22225"/>
            </a:xfrm>
            <a:custGeom>
              <a:avLst/>
              <a:gdLst>
                <a:gd name="T0" fmla="*/ 7 w 12"/>
                <a:gd name="T1" fmla="*/ 0 h 6"/>
                <a:gd name="T2" fmla="*/ 6 w 12"/>
                <a:gd name="T3" fmla="*/ 0 h 6"/>
                <a:gd name="T4" fmla="*/ 5 w 12"/>
                <a:gd name="T5" fmla="*/ 0 h 6"/>
                <a:gd name="T6" fmla="*/ 1 w 12"/>
                <a:gd name="T7" fmla="*/ 1 h 6"/>
                <a:gd name="T8" fmla="*/ 0 w 12"/>
                <a:gd name="T9" fmla="*/ 4 h 6"/>
                <a:gd name="T10" fmla="*/ 2 w 12"/>
                <a:gd name="T11" fmla="*/ 6 h 6"/>
                <a:gd name="T12" fmla="*/ 4 w 12"/>
                <a:gd name="T13" fmla="*/ 4 h 6"/>
                <a:gd name="T14" fmla="*/ 5 w 12"/>
                <a:gd name="T15" fmla="*/ 4 h 6"/>
                <a:gd name="T16" fmla="*/ 6 w 12"/>
                <a:gd name="T17" fmla="*/ 4 h 6"/>
                <a:gd name="T18" fmla="*/ 7 w 12"/>
                <a:gd name="T19" fmla="*/ 4 h 6"/>
                <a:gd name="T20" fmla="*/ 8 w 12"/>
                <a:gd name="T21" fmla="*/ 4 h 6"/>
                <a:gd name="T22" fmla="*/ 10 w 12"/>
                <a:gd name="T23" fmla="*/ 6 h 6"/>
                <a:gd name="T24" fmla="*/ 12 w 12"/>
                <a:gd name="T25" fmla="*/ 4 h 6"/>
                <a:gd name="T26" fmla="*/ 11 w 12"/>
                <a:gd name="T27" fmla="*/ 1 h 6"/>
                <a:gd name="T28" fmla="*/ 7 w 12"/>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6">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29" name="上-下雙向箭號 28"/>
          <p:cNvSpPr/>
          <p:nvPr/>
        </p:nvSpPr>
        <p:spPr>
          <a:xfrm rot="10800000">
            <a:off x="7272397" y="3232309"/>
            <a:ext cx="231456" cy="845197"/>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30" name="Content Placeholder 7"/>
          <p:cNvSpPr txBox="1">
            <a:spLocks/>
          </p:cNvSpPr>
          <p:nvPr/>
        </p:nvSpPr>
        <p:spPr>
          <a:xfrm>
            <a:off x="5105627" y="4272619"/>
            <a:ext cx="4081145" cy="517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自辦證商</a:t>
            </a:r>
            <a:r>
              <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a:t>
            </a:r>
            <a:r>
              <a:rPr kumimoji="1" lang="zh-TW" altLang="en-US"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rPr>
              <a:t>證金</a:t>
            </a:r>
            <a:endParaRPr kumimoji="1" lang="en-US" altLang="zh-TW" sz="2800" b="1" i="0" u="none" strike="noStrike" kern="1200" cap="none" spc="0" normalizeH="0" baseline="0" noProof="0" dirty="0">
              <a:ln>
                <a:noFill/>
              </a:ln>
              <a:solidFill>
                <a:srgbClr val="004F8A"/>
              </a:solidFill>
              <a:effectLst/>
              <a:uLnTx/>
              <a:uFillTx/>
              <a:latin typeface="微軟正黑體" panose="020B0604030504040204" pitchFamily="34" charset="-120"/>
              <a:ea typeface="微軟正黑體"/>
              <a:cs typeface="+mn-cs"/>
            </a:endParaRPr>
          </a:p>
        </p:txBody>
      </p:sp>
      <p:sp>
        <p:nvSpPr>
          <p:cNvPr id="31" name="上-下雙向箭號 30"/>
          <p:cNvSpPr/>
          <p:nvPr/>
        </p:nvSpPr>
        <p:spPr>
          <a:xfrm rot="13160824">
            <a:off x="9031692" y="3307474"/>
            <a:ext cx="171340" cy="1328149"/>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pic>
        <p:nvPicPr>
          <p:cNvPr id="32" name="圖片 31" descr="DDoS Attack Protection &amp; Mitigation Services | Core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993" y="4833157"/>
            <a:ext cx="1074522" cy="1081074"/>
          </a:xfrm>
          <a:prstGeom prst="rect">
            <a:avLst/>
          </a:prstGeom>
        </p:spPr>
      </p:pic>
      <p:pic>
        <p:nvPicPr>
          <p:cNvPr id="33" name="圖片 32" descr="DDoS Attack Protection &amp; Mitigation Services | Core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122" y="4850630"/>
            <a:ext cx="1074522" cy="1081074"/>
          </a:xfrm>
          <a:prstGeom prst="rect">
            <a:avLst/>
          </a:prstGeom>
        </p:spPr>
      </p:pic>
      <p:sp>
        <p:nvSpPr>
          <p:cNvPr id="34" name="Content Placeholder 7"/>
          <p:cNvSpPr txBox="1">
            <a:spLocks/>
          </p:cNvSpPr>
          <p:nvPr/>
        </p:nvSpPr>
        <p:spPr>
          <a:xfrm>
            <a:off x="8788029" y="1836932"/>
            <a:ext cx="3091364" cy="8714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400" b="1" i="0" u="none" strike="noStrike" kern="1200" cap="none" spc="0" normalizeH="0" baseline="0" noProof="0" dirty="0">
                <a:ln>
                  <a:noFill/>
                </a:ln>
                <a:solidFill>
                  <a:srgbClr val="FF4B4B"/>
                </a:solidFill>
                <a:effectLst/>
                <a:uLnTx/>
                <a:uFillTx/>
                <a:latin typeface="微軟正黑體 Light"/>
                <a:ea typeface="微軟正黑體 Light"/>
                <a:cs typeface="+mn-cs"/>
              </a:rPr>
              <a:t>他家證商</a:t>
            </a:r>
            <a:r>
              <a:rPr kumimoji="1" lang="en-US" altLang="zh-TW" sz="2400" b="1" i="0" u="none" strike="noStrike" kern="1200" cap="none" spc="0" normalizeH="0" baseline="0" noProof="0" dirty="0">
                <a:ln>
                  <a:noFill/>
                </a:ln>
                <a:solidFill>
                  <a:srgbClr val="FF4B4B"/>
                </a:solidFill>
                <a:effectLst/>
                <a:uLnTx/>
                <a:uFillTx/>
                <a:latin typeface="微軟正黑體 Light"/>
                <a:ea typeface="微軟正黑體 Light"/>
                <a:cs typeface="+mn-cs"/>
              </a:rPr>
              <a:t>/</a:t>
            </a:r>
            <a:r>
              <a:rPr kumimoji="1" lang="zh-TW" altLang="en-US" sz="2400" b="1" i="0" u="none" strike="noStrike" kern="1200" cap="none" spc="0" normalizeH="0" baseline="0" noProof="0" dirty="0">
                <a:ln>
                  <a:noFill/>
                </a:ln>
                <a:solidFill>
                  <a:srgbClr val="FF4B4B"/>
                </a:solidFill>
                <a:effectLst/>
                <a:uLnTx/>
                <a:uFillTx/>
                <a:latin typeface="微軟正黑體 Light"/>
                <a:ea typeface="微軟正黑體 Light"/>
                <a:cs typeface="+mn-cs"/>
              </a:rPr>
              <a:t>證金</a:t>
            </a:r>
            <a:br>
              <a:rPr kumimoji="1" lang="en-US" altLang="zh-TW" sz="2400" b="1" i="0" u="none" strike="noStrike" kern="1200" cap="none" spc="0" normalizeH="0" baseline="0" noProof="0" dirty="0">
                <a:ln>
                  <a:noFill/>
                </a:ln>
                <a:solidFill>
                  <a:srgbClr val="FF4B4B"/>
                </a:solidFill>
                <a:effectLst/>
                <a:uLnTx/>
                <a:uFillTx/>
                <a:latin typeface="微軟正黑體 Light"/>
                <a:ea typeface="微軟正黑體 Light"/>
                <a:cs typeface="+mn-cs"/>
              </a:rPr>
            </a:br>
            <a:r>
              <a:rPr kumimoji="1" lang="zh-TW" altLang="en-US" sz="2400" b="1" i="0" u="none" strike="noStrike" kern="1200" cap="none" spc="0" normalizeH="0" baseline="0" noProof="0" dirty="0">
                <a:ln>
                  <a:noFill/>
                </a:ln>
                <a:solidFill>
                  <a:srgbClr val="FF4B4B"/>
                </a:solidFill>
                <a:effectLst/>
                <a:uLnTx/>
                <a:uFillTx/>
                <a:latin typeface="微軟正黑體 Light"/>
                <a:ea typeface="微軟正黑體 Light"/>
                <a:cs typeface="+mn-cs"/>
              </a:rPr>
              <a:t>借貸專戶</a:t>
            </a:r>
            <a:endParaRPr kumimoji="1" lang="en-US" altLang="zh-TW" sz="2400" b="1" i="0" u="none" strike="noStrike" kern="1200" cap="none" spc="0" normalizeH="0" baseline="0" noProof="0" dirty="0">
              <a:ln>
                <a:noFill/>
              </a:ln>
              <a:solidFill>
                <a:srgbClr val="FF4B4B"/>
              </a:solidFill>
              <a:effectLst/>
              <a:uLnTx/>
              <a:uFillTx/>
              <a:latin typeface="微軟正黑體 Light"/>
              <a:ea typeface="微軟正黑體 Light"/>
              <a:cs typeface="+mn-cs"/>
            </a:endParaRPr>
          </a:p>
        </p:txBody>
      </p:sp>
      <p:grpSp>
        <p:nvGrpSpPr>
          <p:cNvPr id="35" name="Group 47">
            <a:extLst>
              <a:ext uri="{FF2B5EF4-FFF2-40B4-BE49-F238E27FC236}">
                <a16:creationId xmlns:a16="http://schemas.microsoft.com/office/drawing/2014/main" id="{DD7B0C78-177A-41CB-AD8C-4D46F05F972F}"/>
              </a:ext>
            </a:extLst>
          </p:cNvPr>
          <p:cNvGrpSpPr/>
          <p:nvPr/>
        </p:nvGrpSpPr>
        <p:grpSpPr>
          <a:xfrm>
            <a:off x="10069937" y="2901566"/>
            <a:ext cx="527548" cy="539028"/>
            <a:chOff x="4113213" y="1804988"/>
            <a:chExt cx="360362" cy="360362"/>
          </a:xfrm>
          <a:solidFill>
            <a:srgbClr val="48B8A8"/>
          </a:solidFill>
        </p:grpSpPr>
        <p:sp>
          <p:nvSpPr>
            <p:cNvPr id="36" name="Freeform 90">
              <a:extLst>
                <a:ext uri="{FF2B5EF4-FFF2-40B4-BE49-F238E27FC236}">
                  <a16:creationId xmlns:a16="http://schemas.microsoft.com/office/drawing/2014/main" id="{936FF05E-B031-4B79-B735-655655257D05}"/>
                </a:ext>
              </a:extLst>
            </p:cNvPr>
            <p:cNvSpPr>
              <a:spLocks/>
            </p:cNvSpPr>
            <p:nvPr/>
          </p:nvSpPr>
          <p:spPr bwMode="auto">
            <a:xfrm>
              <a:off x="4184650" y="1804988"/>
              <a:ext cx="160338" cy="85725"/>
            </a:xfrm>
            <a:custGeom>
              <a:avLst/>
              <a:gdLst>
                <a:gd name="T0" fmla="*/ 2 w 43"/>
                <a:gd name="T1" fmla="*/ 20 h 23"/>
                <a:gd name="T2" fmla="*/ 9 w 43"/>
                <a:gd name="T3" fmla="*/ 22 h 23"/>
                <a:gd name="T4" fmla="*/ 22 w 43"/>
                <a:gd name="T5" fmla="*/ 15 h 23"/>
                <a:gd name="T6" fmla="*/ 24 w 43"/>
                <a:gd name="T7" fmla="*/ 12 h 23"/>
                <a:gd name="T8" fmla="*/ 26 w 43"/>
                <a:gd name="T9" fmla="*/ 15 h 23"/>
                <a:gd name="T10" fmla="*/ 39 w 43"/>
                <a:gd name="T11" fmla="*/ 22 h 23"/>
                <a:gd name="T12" fmla="*/ 43 w 43"/>
                <a:gd name="T13" fmla="*/ 21 h 23"/>
                <a:gd name="T14" fmla="*/ 21 w 43"/>
                <a:gd name="T15" fmla="*/ 0 h 23"/>
                <a:gd name="T16" fmla="*/ 0 w 43"/>
                <a:gd name="T17" fmla="*/ 19 h 23"/>
                <a:gd name="T18" fmla="*/ 2 w 43"/>
                <a:gd name="T19"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3">
                  <a:moveTo>
                    <a:pt x="2" y="20"/>
                  </a:moveTo>
                  <a:cubicBezTo>
                    <a:pt x="4" y="21"/>
                    <a:pt x="7" y="22"/>
                    <a:pt x="9" y="22"/>
                  </a:cubicBezTo>
                  <a:cubicBezTo>
                    <a:pt x="14" y="22"/>
                    <a:pt x="20" y="19"/>
                    <a:pt x="22" y="15"/>
                  </a:cubicBezTo>
                  <a:cubicBezTo>
                    <a:pt x="24" y="12"/>
                    <a:pt x="24" y="12"/>
                    <a:pt x="24" y="12"/>
                  </a:cubicBezTo>
                  <a:cubicBezTo>
                    <a:pt x="26" y="15"/>
                    <a:pt x="26" y="15"/>
                    <a:pt x="26" y="15"/>
                  </a:cubicBezTo>
                  <a:cubicBezTo>
                    <a:pt x="29" y="21"/>
                    <a:pt x="33" y="23"/>
                    <a:pt x="39" y="22"/>
                  </a:cubicBezTo>
                  <a:cubicBezTo>
                    <a:pt x="39" y="22"/>
                    <a:pt x="41" y="22"/>
                    <a:pt x="43" y="21"/>
                  </a:cubicBezTo>
                  <a:cubicBezTo>
                    <a:pt x="41" y="9"/>
                    <a:pt x="32" y="0"/>
                    <a:pt x="21" y="0"/>
                  </a:cubicBezTo>
                  <a:cubicBezTo>
                    <a:pt x="11" y="0"/>
                    <a:pt x="2" y="8"/>
                    <a:pt x="0" y="19"/>
                  </a:cubicBezTo>
                  <a:lnTo>
                    <a:pt x="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37" name="Freeform 91">
              <a:extLst>
                <a:ext uri="{FF2B5EF4-FFF2-40B4-BE49-F238E27FC236}">
                  <a16:creationId xmlns:a16="http://schemas.microsoft.com/office/drawing/2014/main" id="{08BD8074-1D33-444D-84C0-D78BC5F5551B}"/>
                </a:ext>
              </a:extLst>
            </p:cNvPr>
            <p:cNvSpPr>
              <a:spLocks/>
            </p:cNvSpPr>
            <p:nvPr/>
          </p:nvSpPr>
          <p:spPr bwMode="auto">
            <a:xfrm>
              <a:off x="4113213" y="1879600"/>
              <a:ext cx="231775" cy="255588"/>
            </a:xfrm>
            <a:custGeom>
              <a:avLst/>
              <a:gdLst>
                <a:gd name="T0" fmla="*/ 48 w 62"/>
                <a:gd name="T1" fmla="*/ 54 h 68"/>
                <a:gd name="T2" fmla="*/ 54 w 62"/>
                <a:gd name="T3" fmla="*/ 37 h 68"/>
                <a:gd name="T4" fmla="*/ 52 w 62"/>
                <a:gd name="T5" fmla="*/ 37 h 68"/>
                <a:gd name="T6" fmla="*/ 52 w 62"/>
                <a:gd name="T7" fmla="*/ 28 h 68"/>
                <a:gd name="T8" fmla="*/ 62 w 62"/>
                <a:gd name="T9" fmla="*/ 6 h 68"/>
                <a:gd name="T10" fmla="*/ 62 w 62"/>
                <a:gd name="T11" fmla="*/ 5 h 68"/>
                <a:gd name="T12" fmla="*/ 58 w 62"/>
                <a:gd name="T13" fmla="*/ 6 h 68"/>
                <a:gd name="T14" fmla="*/ 55 w 62"/>
                <a:gd name="T15" fmla="*/ 6 h 68"/>
                <a:gd name="T16" fmla="*/ 43 w 62"/>
                <a:gd name="T17" fmla="*/ 0 h 68"/>
                <a:gd name="T18" fmla="*/ 28 w 62"/>
                <a:gd name="T19" fmla="*/ 6 h 68"/>
                <a:gd name="T20" fmla="*/ 19 w 62"/>
                <a:gd name="T21" fmla="*/ 4 h 68"/>
                <a:gd name="T22" fmla="*/ 18 w 62"/>
                <a:gd name="T23" fmla="*/ 3 h 68"/>
                <a:gd name="T24" fmla="*/ 18 w 62"/>
                <a:gd name="T25" fmla="*/ 6 h 68"/>
                <a:gd name="T26" fmla="*/ 28 w 62"/>
                <a:gd name="T27" fmla="*/ 28 h 68"/>
                <a:gd name="T28" fmla="*/ 28 w 62"/>
                <a:gd name="T29" fmla="*/ 37 h 68"/>
                <a:gd name="T30" fmla="*/ 9 w 62"/>
                <a:gd name="T31" fmla="*/ 43 h 68"/>
                <a:gd name="T32" fmla="*/ 0 w 62"/>
                <a:gd name="T33" fmla="*/ 56 h 68"/>
                <a:gd name="T34" fmla="*/ 0 w 62"/>
                <a:gd name="T35" fmla="*/ 68 h 68"/>
                <a:gd name="T36" fmla="*/ 52 w 62"/>
                <a:gd name="T37" fmla="*/ 68 h 68"/>
                <a:gd name="T38" fmla="*/ 48 w 62"/>
                <a:gd name="T39" fmla="*/ 5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68">
                  <a:moveTo>
                    <a:pt x="48" y="54"/>
                  </a:moveTo>
                  <a:cubicBezTo>
                    <a:pt x="48" y="48"/>
                    <a:pt x="50" y="42"/>
                    <a:pt x="54" y="37"/>
                  </a:cubicBezTo>
                  <a:cubicBezTo>
                    <a:pt x="52" y="37"/>
                    <a:pt x="52" y="37"/>
                    <a:pt x="52" y="37"/>
                  </a:cubicBezTo>
                  <a:cubicBezTo>
                    <a:pt x="52" y="28"/>
                    <a:pt x="52" y="28"/>
                    <a:pt x="52" y="28"/>
                  </a:cubicBezTo>
                  <a:cubicBezTo>
                    <a:pt x="58" y="23"/>
                    <a:pt x="62" y="15"/>
                    <a:pt x="62" y="6"/>
                  </a:cubicBezTo>
                  <a:cubicBezTo>
                    <a:pt x="62" y="6"/>
                    <a:pt x="62" y="6"/>
                    <a:pt x="62" y="5"/>
                  </a:cubicBezTo>
                  <a:cubicBezTo>
                    <a:pt x="61" y="6"/>
                    <a:pt x="59" y="6"/>
                    <a:pt x="58" y="6"/>
                  </a:cubicBezTo>
                  <a:cubicBezTo>
                    <a:pt x="57" y="6"/>
                    <a:pt x="56" y="6"/>
                    <a:pt x="55" y="6"/>
                  </a:cubicBezTo>
                  <a:cubicBezTo>
                    <a:pt x="50" y="6"/>
                    <a:pt x="46" y="4"/>
                    <a:pt x="43" y="0"/>
                  </a:cubicBezTo>
                  <a:cubicBezTo>
                    <a:pt x="39" y="3"/>
                    <a:pt x="33" y="6"/>
                    <a:pt x="28" y="6"/>
                  </a:cubicBezTo>
                  <a:cubicBezTo>
                    <a:pt x="25" y="6"/>
                    <a:pt x="22" y="5"/>
                    <a:pt x="19" y="4"/>
                  </a:cubicBezTo>
                  <a:cubicBezTo>
                    <a:pt x="18" y="3"/>
                    <a:pt x="18" y="3"/>
                    <a:pt x="18" y="3"/>
                  </a:cubicBezTo>
                  <a:cubicBezTo>
                    <a:pt x="18" y="4"/>
                    <a:pt x="18" y="5"/>
                    <a:pt x="18" y="6"/>
                  </a:cubicBezTo>
                  <a:cubicBezTo>
                    <a:pt x="18" y="15"/>
                    <a:pt x="22" y="23"/>
                    <a:pt x="28" y="28"/>
                  </a:cubicBezTo>
                  <a:cubicBezTo>
                    <a:pt x="28" y="37"/>
                    <a:pt x="28" y="37"/>
                    <a:pt x="28" y="37"/>
                  </a:cubicBezTo>
                  <a:cubicBezTo>
                    <a:pt x="9" y="43"/>
                    <a:pt x="9" y="43"/>
                    <a:pt x="9" y="43"/>
                  </a:cubicBezTo>
                  <a:cubicBezTo>
                    <a:pt x="4" y="45"/>
                    <a:pt x="0" y="51"/>
                    <a:pt x="0" y="56"/>
                  </a:cubicBezTo>
                  <a:cubicBezTo>
                    <a:pt x="0" y="68"/>
                    <a:pt x="0" y="68"/>
                    <a:pt x="0" y="68"/>
                  </a:cubicBezTo>
                  <a:cubicBezTo>
                    <a:pt x="52" y="68"/>
                    <a:pt x="52" y="68"/>
                    <a:pt x="52" y="68"/>
                  </a:cubicBezTo>
                  <a:cubicBezTo>
                    <a:pt x="50" y="64"/>
                    <a:pt x="48" y="59"/>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38" name="Freeform 92">
              <a:extLst>
                <a:ext uri="{FF2B5EF4-FFF2-40B4-BE49-F238E27FC236}">
                  <a16:creationId xmlns:a16="http://schemas.microsoft.com/office/drawing/2014/main" id="{C21B02AB-8221-41D7-82E9-F599491C0526}"/>
                </a:ext>
              </a:extLst>
            </p:cNvPr>
            <p:cNvSpPr>
              <a:spLocks noEditPoints="1"/>
            </p:cNvSpPr>
            <p:nvPr/>
          </p:nvSpPr>
          <p:spPr bwMode="auto">
            <a:xfrm>
              <a:off x="4308475" y="2000250"/>
              <a:ext cx="165100" cy="16510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20 h 44"/>
                <a:gd name="T12" fmla="*/ 29 w 44"/>
                <a:gd name="T13" fmla="*/ 26 h 44"/>
                <a:gd name="T14" fmla="*/ 24 w 44"/>
                <a:gd name="T15" fmla="*/ 33 h 44"/>
                <a:gd name="T16" fmla="*/ 24 w 44"/>
                <a:gd name="T17" fmla="*/ 34 h 44"/>
                <a:gd name="T18" fmla="*/ 22 w 44"/>
                <a:gd name="T19" fmla="*/ 36 h 44"/>
                <a:gd name="T20" fmla="*/ 20 w 44"/>
                <a:gd name="T21" fmla="*/ 34 h 44"/>
                <a:gd name="T22" fmla="*/ 20 w 44"/>
                <a:gd name="T23" fmla="*/ 33 h 44"/>
                <a:gd name="T24" fmla="*/ 15 w 44"/>
                <a:gd name="T25" fmla="*/ 26 h 44"/>
                <a:gd name="T26" fmla="*/ 17 w 44"/>
                <a:gd name="T27" fmla="*/ 24 h 44"/>
                <a:gd name="T28" fmla="*/ 19 w 44"/>
                <a:gd name="T29" fmla="*/ 26 h 44"/>
                <a:gd name="T30" fmla="*/ 22 w 44"/>
                <a:gd name="T31" fmla="*/ 29 h 44"/>
                <a:gd name="T32" fmla="*/ 25 w 44"/>
                <a:gd name="T33" fmla="*/ 26 h 44"/>
                <a:gd name="T34" fmla="*/ 22 w 44"/>
                <a:gd name="T35" fmla="*/ 24 h 44"/>
                <a:gd name="T36" fmla="*/ 15 w 44"/>
                <a:gd name="T37" fmla="*/ 17 h 44"/>
                <a:gd name="T38" fmla="*/ 20 w 44"/>
                <a:gd name="T39" fmla="*/ 11 h 44"/>
                <a:gd name="T40" fmla="*/ 20 w 44"/>
                <a:gd name="T41" fmla="*/ 9 h 44"/>
                <a:gd name="T42" fmla="*/ 22 w 44"/>
                <a:gd name="T43" fmla="*/ 7 h 44"/>
                <a:gd name="T44" fmla="*/ 24 w 44"/>
                <a:gd name="T45" fmla="*/ 9 h 44"/>
                <a:gd name="T46" fmla="*/ 24 w 44"/>
                <a:gd name="T47" fmla="*/ 11 h 44"/>
                <a:gd name="T48" fmla="*/ 29 w 44"/>
                <a:gd name="T49" fmla="*/ 17 h 44"/>
                <a:gd name="T50" fmla="*/ 27 w 44"/>
                <a:gd name="T51" fmla="*/ 19 h 44"/>
                <a:gd name="T52" fmla="*/ 25 w 44"/>
                <a:gd name="T53" fmla="*/ 17 h 44"/>
                <a:gd name="T54" fmla="*/ 22 w 44"/>
                <a:gd name="T55" fmla="*/ 14 h 44"/>
                <a:gd name="T56" fmla="*/ 19 w 44"/>
                <a:gd name="T57" fmla="*/ 17 h 44"/>
                <a:gd name="T58" fmla="*/ 22 w 44"/>
                <a:gd name="T59"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20"/>
                  </a:moveTo>
                  <a:cubicBezTo>
                    <a:pt x="26" y="20"/>
                    <a:pt x="29" y="23"/>
                    <a:pt x="29" y="26"/>
                  </a:cubicBezTo>
                  <a:cubicBezTo>
                    <a:pt x="29" y="29"/>
                    <a:pt x="27" y="32"/>
                    <a:pt x="24" y="33"/>
                  </a:cubicBezTo>
                  <a:cubicBezTo>
                    <a:pt x="24" y="34"/>
                    <a:pt x="24" y="34"/>
                    <a:pt x="24" y="34"/>
                  </a:cubicBezTo>
                  <a:cubicBezTo>
                    <a:pt x="24" y="35"/>
                    <a:pt x="23" y="36"/>
                    <a:pt x="22" y="36"/>
                  </a:cubicBezTo>
                  <a:cubicBezTo>
                    <a:pt x="21" y="36"/>
                    <a:pt x="20" y="35"/>
                    <a:pt x="20" y="34"/>
                  </a:cubicBezTo>
                  <a:cubicBezTo>
                    <a:pt x="20" y="33"/>
                    <a:pt x="20" y="33"/>
                    <a:pt x="20" y="33"/>
                  </a:cubicBezTo>
                  <a:cubicBezTo>
                    <a:pt x="17" y="32"/>
                    <a:pt x="15" y="29"/>
                    <a:pt x="15" y="26"/>
                  </a:cubicBezTo>
                  <a:cubicBezTo>
                    <a:pt x="15" y="25"/>
                    <a:pt x="16" y="24"/>
                    <a:pt x="17" y="24"/>
                  </a:cubicBezTo>
                  <a:cubicBezTo>
                    <a:pt x="19" y="24"/>
                    <a:pt x="19" y="25"/>
                    <a:pt x="19" y="26"/>
                  </a:cubicBezTo>
                  <a:cubicBezTo>
                    <a:pt x="19" y="28"/>
                    <a:pt x="21" y="29"/>
                    <a:pt x="22" y="29"/>
                  </a:cubicBezTo>
                  <a:cubicBezTo>
                    <a:pt x="24" y="29"/>
                    <a:pt x="25" y="28"/>
                    <a:pt x="25" y="26"/>
                  </a:cubicBezTo>
                  <a:cubicBezTo>
                    <a:pt x="25" y="25"/>
                    <a:pt x="24" y="24"/>
                    <a:pt x="22" y="24"/>
                  </a:cubicBezTo>
                  <a:cubicBezTo>
                    <a:pt x="18" y="24"/>
                    <a:pt x="15" y="21"/>
                    <a:pt x="15" y="17"/>
                  </a:cubicBezTo>
                  <a:cubicBezTo>
                    <a:pt x="15" y="14"/>
                    <a:pt x="17" y="12"/>
                    <a:pt x="20" y="11"/>
                  </a:cubicBezTo>
                  <a:cubicBezTo>
                    <a:pt x="20" y="9"/>
                    <a:pt x="20" y="9"/>
                    <a:pt x="20" y="9"/>
                  </a:cubicBezTo>
                  <a:cubicBezTo>
                    <a:pt x="20" y="8"/>
                    <a:pt x="21" y="7"/>
                    <a:pt x="22" y="7"/>
                  </a:cubicBezTo>
                  <a:cubicBezTo>
                    <a:pt x="23" y="7"/>
                    <a:pt x="24" y="8"/>
                    <a:pt x="24" y="9"/>
                  </a:cubicBezTo>
                  <a:cubicBezTo>
                    <a:pt x="24" y="11"/>
                    <a:pt x="24" y="11"/>
                    <a:pt x="24" y="11"/>
                  </a:cubicBezTo>
                  <a:cubicBezTo>
                    <a:pt x="27" y="12"/>
                    <a:pt x="29" y="14"/>
                    <a:pt x="29" y="17"/>
                  </a:cubicBezTo>
                  <a:cubicBezTo>
                    <a:pt x="29" y="18"/>
                    <a:pt x="28" y="19"/>
                    <a:pt x="27" y="19"/>
                  </a:cubicBezTo>
                  <a:cubicBezTo>
                    <a:pt x="26" y="19"/>
                    <a:pt x="25" y="18"/>
                    <a:pt x="25" y="17"/>
                  </a:cubicBezTo>
                  <a:cubicBezTo>
                    <a:pt x="25" y="16"/>
                    <a:pt x="24" y="14"/>
                    <a:pt x="22" y="14"/>
                  </a:cubicBezTo>
                  <a:cubicBezTo>
                    <a:pt x="21" y="14"/>
                    <a:pt x="19" y="16"/>
                    <a:pt x="19" y="17"/>
                  </a:cubicBezTo>
                  <a:cubicBezTo>
                    <a:pt x="19" y="19"/>
                    <a:pt x="21" y="20"/>
                    <a:pt x="2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39" name="Content Placeholder 7"/>
          <p:cNvSpPr txBox="1">
            <a:spLocks/>
          </p:cNvSpPr>
          <p:nvPr/>
        </p:nvSpPr>
        <p:spPr>
          <a:xfrm>
            <a:off x="9279628" y="4202501"/>
            <a:ext cx="2688480" cy="517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4000"/>
              </a:lnSpc>
              <a:spcBef>
                <a:spcPts val="1000"/>
              </a:spcBef>
              <a:spcAft>
                <a:spcPct val="0"/>
              </a:spcAft>
              <a:buClrTx/>
              <a:buSzTx/>
              <a:buFont typeface="Arial" panose="020B0604020202020204" pitchFamily="34" charset="0"/>
              <a:buNone/>
              <a:tabLst/>
              <a:defRPr/>
            </a:pPr>
            <a:r>
              <a:rPr kumimoji="1" lang="zh-TW" altLang="en-US" sz="2800" b="1" i="0" u="none" strike="noStrike" kern="1200" cap="none" spc="0" normalizeH="0" baseline="0" noProof="0" dirty="0">
                <a:ln>
                  <a:noFill/>
                </a:ln>
                <a:solidFill>
                  <a:srgbClr val="FF4B4B"/>
                </a:solidFill>
                <a:effectLst/>
                <a:uLnTx/>
                <a:uFillTx/>
                <a:latin typeface="微軟正黑體 Light"/>
                <a:ea typeface="微軟正黑體 Light"/>
                <a:cs typeface="+mn-cs"/>
              </a:rPr>
              <a:t>自然人客戶</a:t>
            </a:r>
            <a:endParaRPr kumimoji="1" lang="en-US" altLang="zh-TW" sz="2800" b="1" i="0" u="none" strike="noStrike" kern="1200" cap="none" spc="0" normalizeH="0" baseline="0" noProof="0" dirty="0">
              <a:ln>
                <a:noFill/>
              </a:ln>
              <a:solidFill>
                <a:srgbClr val="FF4B4B"/>
              </a:solidFill>
              <a:effectLst/>
              <a:uLnTx/>
              <a:uFillTx/>
              <a:latin typeface="微軟正黑體 Light"/>
              <a:ea typeface="微軟正黑體 Light"/>
              <a:cs typeface="+mn-cs"/>
            </a:endParaRPr>
          </a:p>
        </p:txBody>
      </p:sp>
      <p:grpSp>
        <p:nvGrpSpPr>
          <p:cNvPr id="40" name="Group 73">
            <a:extLst>
              <a:ext uri="{FF2B5EF4-FFF2-40B4-BE49-F238E27FC236}">
                <a16:creationId xmlns:a16="http://schemas.microsoft.com/office/drawing/2014/main" id="{B1CBE611-733F-464C-8FF6-92C8702687B4}"/>
              </a:ext>
            </a:extLst>
          </p:cNvPr>
          <p:cNvGrpSpPr/>
          <p:nvPr/>
        </p:nvGrpSpPr>
        <p:grpSpPr>
          <a:xfrm>
            <a:off x="10174516" y="4839829"/>
            <a:ext cx="758901" cy="685967"/>
            <a:chOff x="7718425" y="2887663"/>
            <a:chExt cx="360363" cy="360363"/>
          </a:xfrm>
          <a:solidFill>
            <a:srgbClr val="48B8A8"/>
          </a:solidFill>
        </p:grpSpPr>
        <p:sp>
          <p:nvSpPr>
            <p:cNvPr id="41" name="Oval 7">
              <a:extLst>
                <a:ext uri="{FF2B5EF4-FFF2-40B4-BE49-F238E27FC236}">
                  <a16:creationId xmlns:a16="http://schemas.microsoft.com/office/drawing/2014/main" id="{1DA667E7-E35C-44E6-BB78-4A0E15BB1F40}"/>
                </a:ext>
              </a:extLst>
            </p:cNvPr>
            <p:cNvSpPr>
              <a:spLocks noChangeArrowheads="1"/>
            </p:cNvSpPr>
            <p:nvPr/>
          </p:nvSpPr>
          <p:spPr bwMode="auto">
            <a:xfrm>
              <a:off x="7740650" y="3008313"/>
              <a:ext cx="76200"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42" name="Freeform 8">
              <a:extLst>
                <a:ext uri="{FF2B5EF4-FFF2-40B4-BE49-F238E27FC236}">
                  <a16:creationId xmlns:a16="http://schemas.microsoft.com/office/drawing/2014/main" id="{AC5D146B-540F-4761-A77B-52C1E5596F8C}"/>
                </a:ext>
              </a:extLst>
            </p:cNvPr>
            <p:cNvSpPr>
              <a:spLocks/>
            </p:cNvSpPr>
            <p:nvPr/>
          </p:nvSpPr>
          <p:spPr bwMode="auto">
            <a:xfrm>
              <a:off x="7718425" y="3098801"/>
              <a:ext cx="120650" cy="149225"/>
            </a:xfrm>
            <a:custGeom>
              <a:avLst/>
              <a:gdLst>
                <a:gd name="T0" fmla="*/ 0 w 32"/>
                <a:gd name="T1" fmla="*/ 2 h 40"/>
                <a:gd name="T2" fmla="*/ 8 w 32"/>
                <a:gd name="T3" fmla="*/ 23 h 40"/>
                <a:gd name="T4" fmla="*/ 8 w 32"/>
                <a:gd name="T5" fmla="*/ 40 h 40"/>
                <a:gd name="T6" fmla="*/ 24 w 32"/>
                <a:gd name="T7" fmla="*/ 40 h 40"/>
                <a:gd name="T8" fmla="*/ 24 w 32"/>
                <a:gd name="T9" fmla="*/ 23 h 40"/>
                <a:gd name="T10" fmla="*/ 32 w 32"/>
                <a:gd name="T11" fmla="*/ 2 h 40"/>
                <a:gd name="T12" fmla="*/ 32 w 32"/>
                <a:gd name="T13" fmla="*/ 0 h 40"/>
                <a:gd name="T14" fmla="*/ 0 w 32"/>
                <a:gd name="T15" fmla="*/ 0 h 40"/>
                <a:gd name="T16" fmla="*/ 0 w 32"/>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0" y="2"/>
                  </a:move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cubicBezTo>
                    <a:pt x="0" y="0"/>
                    <a:pt x="0" y="0"/>
                    <a:pt x="0" y="0"/>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43" name="Oval 9">
              <a:extLst>
                <a:ext uri="{FF2B5EF4-FFF2-40B4-BE49-F238E27FC236}">
                  <a16:creationId xmlns:a16="http://schemas.microsoft.com/office/drawing/2014/main" id="{0BE1B87B-4CB5-4158-A99D-106B13A5E187}"/>
                </a:ext>
              </a:extLst>
            </p:cNvPr>
            <p:cNvSpPr>
              <a:spLocks noChangeArrowheads="1"/>
            </p:cNvSpPr>
            <p:nvPr/>
          </p:nvSpPr>
          <p:spPr bwMode="auto">
            <a:xfrm>
              <a:off x="7981950" y="3008313"/>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44" name="Freeform 10">
              <a:extLst>
                <a:ext uri="{FF2B5EF4-FFF2-40B4-BE49-F238E27FC236}">
                  <a16:creationId xmlns:a16="http://schemas.microsoft.com/office/drawing/2014/main" id="{F772BD12-7A3A-47C5-BD06-570B91E3C86D}"/>
                </a:ext>
              </a:extLst>
            </p:cNvPr>
            <p:cNvSpPr>
              <a:spLocks/>
            </p:cNvSpPr>
            <p:nvPr/>
          </p:nvSpPr>
          <p:spPr bwMode="auto">
            <a:xfrm>
              <a:off x="7959725" y="3098801"/>
              <a:ext cx="119063" cy="149225"/>
            </a:xfrm>
            <a:custGeom>
              <a:avLst/>
              <a:gdLst>
                <a:gd name="T0" fmla="*/ 0 w 32"/>
                <a:gd name="T1" fmla="*/ 0 h 40"/>
                <a:gd name="T2" fmla="*/ 0 w 32"/>
                <a:gd name="T3" fmla="*/ 2 h 40"/>
                <a:gd name="T4" fmla="*/ 8 w 32"/>
                <a:gd name="T5" fmla="*/ 23 h 40"/>
                <a:gd name="T6" fmla="*/ 8 w 32"/>
                <a:gd name="T7" fmla="*/ 40 h 40"/>
                <a:gd name="T8" fmla="*/ 24 w 32"/>
                <a:gd name="T9" fmla="*/ 40 h 40"/>
                <a:gd name="T10" fmla="*/ 24 w 32"/>
                <a:gd name="T11" fmla="*/ 23 h 40"/>
                <a:gd name="T12" fmla="*/ 32 w 32"/>
                <a:gd name="T13" fmla="*/ 2 h 40"/>
                <a:gd name="T14" fmla="*/ 32 w 32"/>
                <a:gd name="T15" fmla="*/ 0 h 40"/>
                <a:gd name="T16" fmla="*/ 0 w 3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0" y="0"/>
                  </a:move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45" name="Oval 11">
              <a:extLst>
                <a:ext uri="{FF2B5EF4-FFF2-40B4-BE49-F238E27FC236}">
                  <a16:creationId xmlns:a16="http://schemas.microsoft.com/office/drawing/2014/main" id="{43401FAD-3746-4CBD-9E52-3BF51377E48A}"/>
                </a:ext>
              </a:extLst>
            </p:cNvPr>
            <p:cNvSpPr>
              <a:spLocks noChangeArrowheads="1"/>
            </p:cNvSpPr>
            <p:nvPr/>
          </p:nvSpPr>
          <p:spPr bwMode="auto">
            <a:xfrm>
              <a:off x="7861300" y="2887663"/>
              <a:ext cx="76200"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sp>
          <p:nvSpPr>
            <p:cNvPr id="46" name="Freeform 12">
              <a:extLst>
                <a:ext uri="{FF2B5EF4-FFF2-40B4-BE49-F238E27FC236}">
                  <a16:creationId xmlns:a16="http://schemas.microsoft.com/office/drawing/2014/main" id="{2B0DE920-99FD-4AF5-B79F-7C037BF49CD6}"/>
                </a:ext>
              </a:extLst>
            </p:cNvPr>
            <p:cNvSpPr>
              <a:spLocks/>
            </p:cNvSpPr>
            <p:nvPr/>
          </p:nvSpPr>
          <p:spPr bwMode="auto">
            <a:xfrm>
              <a:off x="7839075" y="2978151"/>
              <a:ext cx="120650" cy="150813"/>
            </a:xfrm>
            <a:custGeom>
              <a:avLst/>
              <a:gdLst>
                <a:gd name="T0" fmla="*/ 32 w 32"/>
                <a:gd name="T1" fmla="*/ 0 h 40"/>
                <a:gd name="T2" fmla="*/ 0 w 32"/>
                <a:gd name="T3" fmla="*/ 0 h 40"/>
                <a:gd name="T4" fmla="*/ 0 w 32"/>
                <a:gd name="T5" fmla="*/ 2 h 40"/>
                <a:gd name="T6" fmla="*/ 8 w 32"/>
                <a:gd name="T7" fmla="*/ 23 h 40"/>
                <a:gd name="T8" fmla="*/ 8 w 32"/>
                <a:gd name="T9" fmla="*/ 40 h 40"/>
                <a:gd name="T10" fmla="*/ 24 w 32"/>
                <a:gd name="T11" fmla="*/ 40 h 40"/>
                <a:gd name="T12" fmla="*/ 24 w 32"/>
                <a:gd name="T13" fmla="*/ 23 h 40"/>
                <a:gd name="T14" fmla="*/ 32 w 32"/>
                <a:gd name="T15" fmla="*/ 2 h 40"/>
                <a:gd name="T16" fmla="*/ 32 w 3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32" y="0"/>
                  </a:moveTo>
                  <a:cubicBezTo>
                    <a:pt x="0" y="0"/>
                    <a:pt x="0" y="0"/>
                    <a:pt x="0" y="0"/>
                  </a:cubicBez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a:ea typeface="微軟正黑體"/>
                <a:cs typeface="+mn-cs"/>
              </a:endParaRPr>
            </a:p>
          </p:txBody>
        </p:sp>
      </p:grpSp>
      <p:sp>
        <p:nvSpPr>
          <p:cNvPr id="47" name="上-下雙向箭號 46"/>
          <p:cNvSpPr/>
          <p:nvPr/>
        </p:nvSpPr>
        <p:spPr>
          <a:xfrm rot="16200000">
            <a:off x="8895664" y="4864459"/>
            <a:ext cx="231456" cy="1140259"/>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
        <p:nvSpPr>
          <p:cNvPr id="2" name="上-下雙向箭號 20">
            <a:extLst>
              <a:ext uri="{FF2B5EF4-FFF2-40B4-BE49-F238E27FC236}">
                <a16:creationId xmlns:a16="http://schemas.microsoft.com/office/drawing/2014/main" id="{FEC0874F-5D66-0500-18C5-BBC72C7F31A8}"/>
              </a:ext>
            </a:extLst>
          </p:cNvPr>
          <p:cNvSpPr/>
          <p:nvPr/>
        </p:nvSpPr>
        <p:spPr>
          <a:xfrm rot="10800000">
            <a:off x="2101959" y="3957171"/>
            <a:ext cx="151732" cy="582236"/>
          </a:xfrm>
          <a:prstGeom prst="upDownArrow">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微軟正黑體"/>
              <a:cs typeface="+mn-cs"/>
            </a:endParaRPr>
          </a:p>
        </p:txBody>
      </p:sp>
    </p:spTree>
    <p:extLst>
      <p:ext uri="{BB962C8B-B14F-4D97-AF65-F5344CB8AC3E}">
        <p14:creationId xmlns:p14="http://schemas.microsoft.com/office/powerpoint/2010/main" val="4132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31" grpId="0" animBg="1"/>
      <p:bldP spid="47"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借貸制度說明</a:t>
            </a:r>
          </a:p>
        </p:txBody>
      </p:sp>
      <p:graphicFrame>
        <p:nvGraphicFramePr>
          <p:cNvPr id="6" name="Table 3"/>
          <p:cNvGraphicFramePr>
            <a:graphicFrameLocks noGrp="1"/>
          </p:cNvGraphicFramePr>
          <p:nvPr/>
        </p:nvGraphicFramePr>
        <p:xfrm>
          <a:off x="434778" y="1482714"/>
          <a:ext cx="11160996" cy="5119738"/>
        </p:xfrm>
        <a:graphic>
          <a:graphicData uri="http://schemas.openxmlformats.org/drawingml/2006/table">
            <a:tbl>
              <a:tblPr firstRow="1">
                <a:tableStyleId>{5C22544A-7EE6-4342-B048-85BDC9FD1C3A}</a:tableStyleId>
              </a:tblPr>
              <a:tblGrid>
                <a:gridCol w="1944000">
                  <a:extLst>
                    <a:ext uri="{9D8B030D-6E8A-4147-A177-3AD203B41FA5}">
                      <a16:colId xmlns:a16="http://schemas.microsoft.com/office/drawing/2014/main" val="20000"/>
                    </a:ext>
                  </a:extLst>
                </a:gridCol>
                <a:gridCol w="4178271">
                  <a:extLst>
                    <a:ext uri="{9D8B030D-6E8A-4147-A177-3AD203B41FA5}">
                      <a16:colId xmlns:a16="http://schemas.microsoft.com/office/drawing/2014/main" val="20001"/>
                    </a:ext>
                  </a:extLst>
                </a:gridCol>
                <a:gridCol w="5038725">
                  <a:extLst>
                    <a:ext uri="{9D8B030D-6E8A-4147-A177-3AD203B41FA5}">
                      <a16:colId xmlns:a16="http://schemas.microsoft.com/office/drawing/2014/main" val="1389929588"/>
                    </a:ext>
                  </a:extLst>
                </a:gridCol>
              </a:tblGrid>
              <a:tr h="411771">
                <a:tc>
                  <a:txBody>
                    <a:bodyPr/>
                    <a:lstStyle/>
                    <a:p>
                      <a:endParaRPr lang="en-US" sz="18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marL="0" algn="ctr" defTabSz="914400" rtl="0" eaLnBrk="1" latinLnBrk="0" hangingPunct="1"/>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證交所借券系統</a:t>
                      </a:r>
                      <a:endParaRPr 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marL="0" algn="ctr" defTabSz="914400" rtl="0" eaLnBrk="1" latinLnBrk="0" hangingPunct="1"/>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證商</a:t>
                      </a:r>
                      <a:r>
                        <a:rPr lang="en-US" altLang="zh-TW" sz="24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證金自辦借券</a:t>
                      </a: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extLst>
                  <a:ext uri="{0D108BD9-81ED-4DB2-BD59-A6C34878D82A}">
                    <a16:rowId xmlns:a16="http://schemas.microsoft.com/office/drawing/2014/main" val="91050900"/>
                  </a:ext>
                </a:extLst>
              </a:tr>
              <a:tr h="486343">
                <a:tc>
                  <a:txBody>
                    <a:bodyPr/>
                    <a:lstStyle/>
                    <a:p>
                      <a:pPr marL="0" algn="ctr" defTabSz="914400" rtl="0" eaLnBrk="1" latinLnBrk="0" hangingPunct="1"/>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交易時間</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a:buNone/>
                        <a:tabLst/>
                        <a:defRPr/>
                      </a:pPr>
                      <a:r>
                        <a:rPr lang="en-US" altLang="zh-TW" sz="2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9:00 – 15:30</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marR="72000" marT="72000" marB="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hMerge="1">
                  <a:txBody>
                    <a:bodyPr/>
                    <a:lstStyle/>
                    <a:p>
                      <a:pPr marL="0" lvl="0" indent="0" algn="ctr" defTabSz="914400" rtl="0" eaLnBrk="1" latinLnBrk="0" hangingPunct="1">
                        <a:spcAft>
                          <a:spcPts val="0"/>
                        </a:spcAft>
                        <a:buFont typeface="Wingdings"/>
                        <a:buNone/>
                      </a:pPr>
                      <a:endParaRPr lang="zh-TW" altLang="zh-TW" sz="2000" b="0" kern="0" cap="none" spc="0" dirty="0">
                        <a:ln>
                          <a:noFill/>
                        </a:ln>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108000" marR="72000" marT="72000" marB="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308508646"/>
                  </a:ext>
                </a:extLst>
              </a:tr>
              <a:tr h="486343">
                <a:tc>
                  <a:txBody>
                    <a:bodyPr/>
                    <a:lstStyle/>
                    <a:p>
                      <a:pPr marL="0" algn="ctr" defTabSz="914400" rtl="0" eaLnBrk="1" latinLnBrk="0" hangingPunct="1">
                        <a:lnSpc>
                          <a:spcPts val="2880"/>
                        </a:lnSpc>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借貸期間</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gridSpan="2">
                  <a:txBody>
                    <a:bodyPr/>
                    <a:lstStyle/>
                    <a:p>
                      <a:pPr algn="ctr">
                        <a:buFont typeface="Arial" pitchFamily="34" charset="0"/>
                        <a:buNone/>
                      </a:pPr>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每次不超過</a:t>
                      </a:r>
                      <a:r>
                        <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6</a:t>
                      </a:r>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個月，可以同條件展延</a:t>
                      </a:r>
                      <a:r>
                        <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a:t>
                      </a:r>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次</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marR="72000" marT="72000" marB="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hMerge="1">
                  <a:txBody>
                    <a:bodyPr/>
                    <a:lstStyle/>
                    <a:p>
                      <a:pPr marL="108000" marR="0" lvl="0" indent="-288000" algn="just" defTabSz="914400" rtl="0" eaLnBrk="1" fontAlgn="auto" latinLnBrk="0" hangingPunct="1">
                        <a:lnSpc>
                          <a:spcPts val="2200"/>
                        </a:lnSpc>
                        <a:spcBef>
                          <a:spcPts val="0"/>
                        </a:spcBef>
                        <a:spcAft>
                          <a:spcPts val="0"/>
                        </a:spcAft>
                        <a:buClrTx/>
                        <a:buSzTx/>
                        <a:buFont typeface="Wingdings"/>
                        <a:buChar char=""/>
                        <a:tabLst/>
                        <a:defRPr/>
                      </a:pPr>
                      <a:endParaRPr lang="zh-TW" sz="2000" b="0" kern="0" cap="none" spc="0" dirty="0">
                        <a:ln>
                          <a:noFill/>
                        </a:ln>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108000" marR="72000" marT="72000" marB="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10002"/>
                  </a:ext>
                </a:extLst>
              </a:tr>
              <a:tr h="8105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參與者</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marL="0" indent="0" algn="l" defTabSz="914400" rtl="0" eaLnBrk="1" latinLnBrk="0" hangingPunct="1">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國內外法人、基金</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marL="0" indent="0" algn="l" defTabSz="914400" rtl="0" eaLnBrk="1" latinLnBrk="0" hangingPunct="1">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證券商</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0" hangingPunct="1">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證券商之客戶</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extLst>
                  <a:ext uri="{0D108BD9-81ED-4DB2-BD59-A6C34878D82A}">
                    <a16:rowId xmlns:a16="http://schemas.microsoft.com/office/drawing/2014/main" val="3312095325"/>
                  </a:ext>
                </a:extLst>
              </a:tr>
              <a:tr h="1069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交易型態</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algn="l">
                        <a:buFont typeface="Arial" pitchFamily="34" charset="0"/>
                        <a:buChar char="•"/>
                      </a:pPr>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定價、競價交易</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lgn="l">
                        <a:buFont typeface="Arial" pitchFamily="34" charset="0"/>
                        <a:buNone/>
                      </a:pPr>
                      <a:r>
                        <a:rPr lang="zh-TW" altLang="en-US" sz="2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a:t>
                      </a:r>
                      <a:r>
                        <a:rPr lang="en-US" altLang="zh-TW" sz="2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證交所為集中交易對手</a:t>
                      </a:r>
                      <a:r>
                        <a:rPr lang="en-US" altLang="zh-TW" sz="2200" baseline="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algn="l">
                        <a:buFont typeface="Arial" pitchFamily="34" charset="0"/>
                        <a:buChar char="•"/>
                      </a:pPr>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議借交易</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a:txBody>
                    <a:bodyPr/>
                    <a:lstStyle/>
                    <a:p>
                      <a:pPr algn="l"/>
                      <a:r>
                        <a:rPr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議借</a:t>
                      </a:r>
                      <a:endParaRPr 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extLst>
                  <a:ext uri="{0D108BD9-81ED-4DB2-BD59-A6C34878D82A}">
                    <a16:rowId xmlns:a16="http://schemas.microsoft.com/office/drawing/2014/main" val="10003"/>
                  </a:ext>
                </a:extLst>
              </a:tr>
              <a:tr h="178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可借貸標的 </a:t>
                      </a:r>
                      <a:b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b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每日於網站公告</a:t>
                      </a: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gridSpan="2">
                  <a:txBody>
                    <a:bodyPr/>
                    <a:lstStyle/>
                    <a:p>
                      <a:pPr marL="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得為融資融券有價證券</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a:t>
                      </a: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得發行</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認購售權證之標的證券</a:t>
                      </a:r>
                    </a:p>
                    <a:p>
                      <a:pPr marL="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a:t>
                      </a: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已發行</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股票選擇權、股票期貨、可轉</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交</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換公司債、海外存託憑</a:t>
                      </a:r>
                      <a:b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b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證等金融商品之標的證券及</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ETF</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成分股</a:t>
                      </a: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2700000" scaled="1"/>
                      <a:tileRect/>
                    </a:gradFill>
                  </a:tcPr>
                </a:tc>
                <a:tc hMerge="1">
                  <a:txBody>
                    <a:bodyPr/>
                    <a:lstStyle/>
                    <a:p>
                      <a:pPr algn="l"/>
                      <a:endParaRPr 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1475727653"/>
                  </a:ext>
                </a:extLst>
              </a:tr>
            </a:tbl>
          </a:graphicData>
        </a:graphic>
      </p:graphicFrame>
    </p:spTree>
    <p:extLst>
      <p:ext uri="{BB962C8B-B14F-4D97-AF65-F5344CB8AC3E}">
        <p14:creationId xmlns:p14="http://schemas.microsoft.com/office/powerpoint/2010/main" val="187078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81848" y="1577918"/>
            <a:ext cx="10431099" cy="5374088"/>
          </a:xfrm>
        </p:spPr>
        <p:txBody>
          <a:bodyPr>
            <a:noAutofit/>
          </a:bodyPr>
          <a:lstStyle/>
          <a:p>
            <a:pPr marL="0" lvl="1" indent="0" fontAlgn="base">
              <a:lnSpc>
                <a:spcPct val="100000"/>
              </a:lnSpc>
              <a:spcBef>
                <a:spcPts val="0"/>
              </a:spcBef>
              <a:spcAft>
                <a:spcPct val="0"/>
              </a:spcAft>
              <a:buNone/>
            </a:pPr>
            <a:r>
              <a:rPr lang="zh-TW" altLang="en-US" sz="2000" dirty="0">
                <a:latin typeface="標楷體" panose="03000509000000000000" pitchFamily="65" charset="-120"/>
                <a:ea typeface="標楷體" panose="03000509000000000000" pitchFamily="65" charset="-120"/>
              </a:rPr>
              <a:t>一</a:t>
            </a:r>
            <a:r>
              <a:rPr lang="zh-TW" altLang="en-US" sz="2400" dirty="0">
                <a:latin typeface="標楷體" panose="03000509000000000000" pitchFamily="65" charset="-120"/>
                <a:ea typeface="標楷體" panose="03000509000000000000" pitchFamily="65" charset="-120"/>
              </a:rPr>
              <a:t>、定義</a:t>
            </a:r>
            <a:endParaRPr lang="en-US" altLang="zh-TW" sz="2400" dirty="0">
              <a:latin typeface="標楷體" panose="03000509000000000000" pitchFamily="65" charset="-120"/>
              <a:ea typeface="標楷體" panose="03000509000000000000" pitchFamily="65" charset="-120"/>
            </a:endParaRPr>
          </a:p>
          <a:p>
            <a:pPr marL="882900" lvl="2" indent="-342900" fontAlgn="base">
              <a:lnSpc>
                <a:spcPct val="100000"/>
              </a:lnSpc>
              <a:spcBef>
                <a:spcPts val="0"/>
              </a:spcBef>
              <a:spcAft>
                <a:spcPct val="0"/>
              </a:spcAft>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證券業務借貸款項指證券商與客戶約定，為因應客戶購買有價證券之需，所從事之資金融通業務。</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證券商辦理證券業務借貸款項管理辦法第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項</a:t>
            </a:r>
            <a:r>
              <a:rPr lang="en-US" altLang="zh-TW" sz="2400" dirty="0">
                <a:latin typeface="標楷體" panose="03000509000000000000" pitchFamily="65" charset="-120"/>
                <a:ea typeface="標楷體" panose="03000509000000000000" pitchFamily="65" charset="-120"/>
              </a:rPr>
              <a:t>)</a:t>
            </a:r>
          </a:p>
          <a:p>
            <a:pPr marL="800100" lvl="2" indent="-342900" fontAlgn="base">
              <a:lnSpc>
                <a:spcPct val="100000"/>
              </a:lnSpc>
              <a:spcBef>
                <a:spcPts val="0"/>
              </a:spcBef>
              <a:spcAft>
                <a:spcPct val="0"/>
              </a:spcAft>
              <a:buFont typeface="Wingdings" panose="05000000000000000000" pitchFamily="2" charset="2"/>
              <a:buChar char="ü"/>
            </a:pPr>
            <a:r>
              <a:rPr lang="zh-TW" altLang="en-US" sz="2200" dirty="0">
                <a:latin typeface="標楷體" panose="03000509000000000000" pitchFamily="65" charset="-120"/>
                <a:ea typeface="標楷體" panose="03000509000000000000" pitchFamily="65" charset="-120"/>
              </a:rPr>
              <a:t>不限用途款項借貸業務指證券商對持有有價證券而有急需短期資金週轉之投資人，得將有價證券以擔保融通方式取得需求資金，且取得資金後不限定其使用目的。</a:t>
            </a:r>
            <a:endParaRPr lang="en-US" altLang="zh-TW" sz="2200" dirty="0">
              <a:latin typeface="標楷體" panose="03000509000000000000" pitchFamily="65" charset="-120"/>
              <a:ea typeface="標楷體" panose="03000509000000000000" pitchFamily="65" charset="-120"/>
            </a:endParaRPr>
          </a:p>
          <a:p>
            <a:pPr marL="0" lvl="1" indent="0" fontAlgn="base">
              <a:lnSpc>
                <a:spcPct val="100000"/>
              </a:lnSpc>
              <a:spcBef>
                <a:spcPts val="0"/>
              </a:spcBef>
              <a:spcAft>
                <a:spcPct val="0"/>
              </a:spcAft>
              <a:buNone/>
            </a:pPr>
            <a:r>
              <a:rPr lang="zh-TW" altLang="en-US" sz="2400" dirty="0">
                <a:latin typeface="標楷體" panose="03000509000000000000" pitchFamily="65" charset="-120"/>
                <a:ea typeface="標楷體" panose="03000509000000000000" pitchFamily="65" charset="-120"/>
              </a:rPr>
              <a:t>二、融通範圍</a:t>
            </a:r>
            <a:endParaRPr lang="en-US" altLang="zh-TW" sz="2400" dirty="0">
              <a:latin typeface="標楷體" panose="03000509000000000000" pitchFamily="65" charset="-120"/>
              <a:ea typeface="標楷體" panose="03000509000000000000" pitchFamily="65" charset="-120"/>
            </a:endParaRPr>
          </a:p>
          <a:p>
            <a:pPr marL="882900" lvl="2" indent="-342900" fontAlgn="base">
              <a:lnSpc>
                <a:spcPct val="100000"/>
              </a:lnSpc>
              <a:spcBef>
                <a:spcPts val="0"/>
              </a:spcBef>
              <a:spcAft>
                <a:spcPct val="0"/>
              </a:spcAft>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證券業務借貸款項指證證券商辦理證券業務借貸款項融通範圍，由臺灣證券交易所股份有限公司會同財團法人中華民國證券櫃檯買賣中心擬訂，報請主管機關核定。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證券商辦理證券業務借貸款項管理辦法第</a:t>
            </a: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條第</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項</a:t>
            </a:r>
            <a:r>
              <a:rPr lang="en-US" altLang="zh-TW" sz="2400" dirty="0">
                <a:latin typeface="標楷體" panose="03000509000000000000" pitchFamily="65" charset="-120"/>
                <a:ea typeface="標楷體" panose="03000509000000000000" pitchFamily="65" charset="-120"/>
              </a:rPr>
              <a:t>)</a:t>
            </a:r>
          </a:p>
          <a:p>
            <a:pPr lvl="1">
              <a:lnSpc>
                <a:spcPct val="100000"/>
              </a:lnSpc>
              <a:spcBef>
                <a:spcPts val="0"/>
              </a:spcBef>
              <a:buFont typeface="Wingdings" panose="05000000000000000000" pitchFamily="2" charset="2"/>
              <a:buChar char="ü"/>
            </a:pPr>
            <a:r>
              <a:rPr lang="zh-TW" altLang="en-US" sz="2200" dirty="0">
                <a:latin typeface="標楷體" panose="03000509000000000000" pitchFamily="65" charset="-120"/>
                <a:ea typeface="標楷體" panose="03000509000000000000" pitchFamily="65" charset="-120"/>
              </a:rPr>
              <a:t>不限用途款項借貸業務不限定融通範圍。</a:t>
            </a:r>
            <a:endParaRPr lang="en-US" altLang="zh-TW" sz="2200" dirty="0">
              <a:latin typeface="標楷體" panose="03000509000000000000" pitchFamily="65" charset="-120"/>
              <a:ea typeface="標楷體" panose="03000509000000000000" pitchFamily="65" charset="-120"/>
            </a:endParaRPr>
          </a:p>
          <a:p>
            <a:pPr marL="540000" lvl="2" indent="0" fontAlgn="base">
              <a:lnSpc>
                <a:spcPct val="100000"/>
              </a:lnSpc>
              <a:spcBef>
                <a:spcPts val="1000"/>
              </a:spcBef>
              <a:spcAft>
                <a:spcPct val="0"/>
              </a:spcAft>
              <a:buNone/>
            </a:pPr>
            <a:endParaRPr lang="zh-TW" altLang="en-US" sz="24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4BA915EE-10CB-4CF1-8569-6154455DA573}" type="slidenum">
              <a:rPr lang="en-US" smtClean="0"/>
              <a:t>5</a:t>
            </a:fld>
            <a:endParaRPr lang="en-US"/>
          </a:p>
        </p:txBody>
      </p:sp>
      <p:sp>
        <p:nvSpPr>
          <p:cNvPr id="5" name="文字版面配置區 3"/>
          <p:cNvSpPr txBox="1">
            <a:spLocks/>
          </p:cNvSpPr>
          <p:nvPr/>
        </p:nvSpPr>
        <p:spPr>
          <a:xfrm>
            <a:off x="1524001" y="2235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zh-TW" altLang="en-US" b="1" dirty="0"/>
          </a:p>
        </p:txBody>
      </p:sp>
      <p:sp>
        <p:nvSpPr>
          <p:cNvPr id="15"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二者款項借貸制度之異同</a:t>
            </a:r>
          </a:p>
        </p:txBody>
      </p:sp>
    </p:spTree>
    <p:extLst>
      <p:ext uri="{BB962C8B-B14F-4D97-AF65-F5344CB8AC3E}">
        <p14:creationId xmlns:p14="http://schemas.microsoft.com/office/powerpoint/2010/main" val="3644537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借貸制度說明</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8" y="1451002"/>
            <a:ext cx="3357088"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證交所借券系統</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graphicFrame>
        <p:nvGraphicFramePr>
          <p:cNvPr id="9" name="Table 3"/>
          <p:cNvGraphicFramePr>
            <a:graphicFrameLocks noGrp="1"/>
          </p:cNvGraphicFramePr>
          <p:nvPr/>
        </p:nvGraphicFramePr>
        <p:xfrm>
          <a:off x="515502" y="2480045"/>
          <a:ext cx="11186997" cy="3770560"/>
        </p:xfrm>
        <a:graphic>
          <a:graphicData uri="http://schemas.openxmlformats.org/drawingml/2006/table">
            <a:tbl>
              <a:tblPr firstRow="1">
                <a:tableStyleId>{5C22544A-7EE6-4342-B048-85BDC9FD1C3A}</a:tableStyleId>
              </a:tblPr>
              <a:tblGrid>
                <a:gridCol w="1860166">
                  <a:extLst>
                    <a:ext uri="{9D8B030D-6E8A-4147-A177-3AD203B41FA5}">
                      <a16:colId xmlns:a16="http://schemas.microsoft.com/office/drawing/2014/main" val="20000"/>
                    </a:ext>
                  </a:extLst>
                </a:gridCol>
                <a:gridCol w="1860166">
                  <a:extLst>
                    <a:ext uri="{9D8B030D-6E8A-4147-A177-3AD203B41FA5}">
                      <a16:colId xmlns:a16="http://schemas.microsoft.com/office/drawing/2014/main" val="2848412852"/>
                    </a:ext>
                  </a:extLst>
                </a:gridCol>
                <a:gridCol w="1886167">
                  <a:extLst>
                    <a:ext uri="{9D8B030D-6E8A-4147-A177-3AD203B41FA5}">
                      <a16:colId xmlns:a16="http://schemas.microsoft.com/office/drawing/2014/main" val="1060166813"/>
                    </a:ext>
                  </a:extLst>
                </a:gridCol>
                <a:gridCol w="2133600">
                  <a:extLst>
                    <a:ext uri="{9D8B030D-6E8A-4147-A177-3AD203B41FA5}">
                      <a16:colId xmlns:a16="http://schemas.microsoft.com/office/drawing/2014/main" val="1029492225"/>
                    </a:ext>
                  </a:extLst>
                </a:gridCol>
                <a:gridCol w="1405054">
                  <a:extLst>
                    <a:ext uri="{9D8B030D-6E8A-4147-A177-3AD203B41FA5}">
                      <a16:colId xmlns:a16="http://schemas.microsoft.com/office/drawing/2014/main" val="3672619050"/>
                    </a:ext>
                  </a:extLst>
                </a:gridCol>
                <a:gridCol w="2041844">
                  <a:extLst>
                    <a:ext uri="{9D8B030D-6E8A-4147-A177-3AD203B41FA5}">
                      <a16:colId xmlns:a16="http://schemas.microsoft.com/office/drawing/2014/main" val="84790712"/>
                    </a:ext>
                  </a:extLst>
                </a:gridCol>
              </a:tblGrid>
              <a:tr h="73780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交易型態</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借券</a:t>
                      </a:r>
                      <a:endPar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費率</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擔保</a:t>
                      </a:r>
                      <a:endPar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比率</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適格</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擔保品</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擔保品</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管理</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違約風險</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1692542"/>
                  </a:ext>
                </a:extLst>
              </a:tr>
              <a:tr h="737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定價交易</a:t>
                      </a:r>
                      <a:endParaRPr 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3.5%</a:t>
                      </a:r>
                      <a:endPar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rowSpan="2">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原始  </a:t>
                      </a:r>
                      <a:r>
                        <a:rPr lang="ko-KR"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140%</a:t>
                      </a:r>
                      <a:br>
                        <a:rPr lang="en-US" altLang="ko-KR"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br>
                      <a:endParaRPr lang="ko-KR"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維持率 120%</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rowSpan="2">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現金</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信用交易股票</a:t>
                      </a: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銀行保證</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中央登錄公債</a:t>
                      </a: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rowSpan="2">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證交所</a:t>
                      </a: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rowSpan="2">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證交所負</a:t>
                      </a: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履約保證責任</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942945852"/>
                  </a:ext>
                </a:extLst>
              </a:tr>
              <a:tr h="737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競價交易</a:t>
                      </a:r>
                      <a:endParaRPr 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自定費率由系統撮合</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vMerge="1">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chemeClr val="tx1"/>
                        </a:solidFill>
                        <a:effectLst/>
                        <a:latin typeface="Arial Narrow" pitchFamily="34" charset="0"/>
                        <a:ea typeface="標楷體" pitchFamily="65" charset="-120"/>
                      </a:endParaRPr>
                    </a:p>
                  </a:txBody>
                  <a:tcP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a:ln>
                          <a:noFill/>
                        </a:ln>
                        <a:solidFill>
                          <a:srgbClr val="46466A"/>
                        </a:solidFill>
                        <a:effectLst/>
                        <a:latin typeface="Arial Narrow" pitchFamily="34" charset="0"/>
                        <a:ea typeface="標楷體" pitchFamily="65" charset="-120"/>
                      </a:endParaRPr>
                    </a:p>
                  </a:txBody>
                  <a:tcP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vMerge="1">
                  <a:txBody>
                    <a:bodyPr/>
                    <a:lstStyle/>
                    <a:p>
                      <a:pPr marL="0" marR="0" lvl="0" indent="0" algn="l" defTabSz="914400" rtl="0" eaLnBrk="0" fontAlgn="base" latinLnBrk="1" hangingPunct="0">
                        <a:lnSpc>
                          <a:spcPct val="100000"/>
                        </a:lnSpc>
                        <a:spcBef>
                          <a:spcPct val="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rgbClr val="46466A"/>
                        </a:solidFill>
                        <a:effectLst/>
                        <a:latin typeface="標楷體" pitchFamily="65" charset="-120"/>
                        <a:ea typeface="標楷體" pitchFamily="65" charset="-120"/>
                      </a:endParaRPr>
                    </a:p>
                  </a:txBody>
                  <a:tcP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vMerge="1">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1" lang="zh-TW" altLang="en-US" sz="1800" b="1" i="0" u="none" strike="noStrike" cap="none" normalizeH="0" baseline="0" dirty="0">
                        <a:ln>
                          <a:noFill/>
                        </a:ln>
                        <a:solidFill>
                          <a:srgbClr val="0000FF"/>
                        </a:solidFill>
                        <a:effectLst/>
                        <a:latin typeface="標楷體" pitchFamily="65" charset="-120"/>
                        <a:ea typeface="標楷體" pitchFamily="65" charset="-120"/>
                      </a:endParaRPr>
                    </a:p>
                  </a:txBody>
                  <a:tcP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1623384813"/>
                  </a:ext>
                </a:extLst>
              </a:tr>
              <a:tr h="1373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議借交易</a:t>
                      </a:r>
                      <a:endParaRPr 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72000" marR="72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gridSpan="3">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雙方契約議定</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hMerge="1">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hMerge="1">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2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出借人</a:t>
                      </a: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借貸雙方</a:t>
                      </a:r>
                      <a:endPar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自行承擔</a:t>
                      </a:r>
                      <a:br>
                        <a:rPr lang="en-US" altLang="zh-TW"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br>
                      <a:endParaRPr lang="zh-TW" altLang="en-US" sz="2200" b="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horzOverflow="overflow">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570284851"/>
                  </a:ext>
                </a:extLst>
              </a:tr>
            </a:tbl>
          </a:graphicData>
        </a:graphic>
      </p:graphicFrame>
    </p:spTree>
    <p:extLst>
      <p:ext uri="{BB962C8B-B14F-4D97-AF65-F5344CB8AC3E}">
        <p14:creationId xmlns:p14="http://schemas.microsoft.com/office/powerpoint/2010/main" val="275995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借貸制度說明</a:t>
            </a:r>
          </a:p>
        </p:txBody>
      </p:sp>
      <p:graphicFrame>
        <p:nvGraphicFramePr>
          <p:cNvPr id="6" name="Table 3"/>
          <p:cNvGraphicFramePr>
            <a:graphicFrameLocks noGrp="1"/>
          </p:cNvGraphicFramePr>
          <p:nvPr/>
        </p:nvGraphicFramePr>
        <p:xfrm>
          <a:off x="368402" y="1461396"/>
          <a:ext cx="11455195" cy="5047663"/>
        </p:xfrm>
        <a:graphic>
          <a:graphicData uri="http://schemas.openxmlformats.org/drawingml/2006/table">
            <a:tbl>
              <a:tblPr firstRow="1">
                <a:tableStyleId>{5C22544A-7EE6-4342-B048-85BDC9FD1C3A}</a:tableStyleId>
              </a:tblPr>
              <a:tblGrid>
                <a:gridCol w="1700655">
                  <a:extLst>
                    <a:ext uri="{9D8B030D-6E8A-4147-A177-3AD203B41FA5}">
                      <a16:colId xmlns:a16="http://schemas.microsoft.com/office/drawing/2014/main" val="20000"/>
                    </a:ext>
                  </a:extLst>
                </a:gridCol>
                <a:gridCol w="4582997">
                  <a:extLst>
                    <a:ext uri="{9D8B030D-6E8A-4147-A177-3AD203B41FA5}">
                      <a16:colId xmlns:a16="http://schemas.microsoft.com/office/drawing/2014/main" val="20001"/>
                    </a:ext>
                  </a:extLst>
                </a:gridCol>
                <a:gridCol w="5171543">
                  <a:extLst>
                    <a:ext uri="{9D8B030D-6E8A-4147-A177-3AD203B41FA5}">
                      <a16:colId xmlns:a16="http://schemas.microsoft.com/office/drawing/2014/main" val="1389929588"/>
                    </a:ext>
                  </a:extLst>
                </a:gridCol>
              </a:tblGrid>
              <a:tr h="225368">
                <a:tc>
                  <a:txBody>
                    <a:bodyPr/>
                    <a:lstStyle/>
                    <a:p>
                      <a:endParaRPr lang="en-US" sz="18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tc>
                  <a:txBody>
                    <a:bodyPr/>
                    <a:lstStyle/>
                    <a:p>
                      <a:pPr marL="0" algn="ctr" defTabSz="914400" rtl="0" eaLnBrk="1" latinLnBrk="0" hangingPunct="1"/>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證交所借券系統</a:t>
                      </a:r>
                      <a:endParaRPr 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tc>
                  <a:txBody>
                    <a:bodyPr/>
                    <a:lstStyle/>
                    <a:p>
                      <a:pPr marL="0" algn="ctr" defTabSz="914400" rtl="0" eaLnBrk="1" latinLnBrk="0" hangingPunct="1"/>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證商</a:t>
                      </a:r>
                      <a:r>
                        <a:rPr lang="en-US" altLang="zh-TW" sz="24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r>
                        <a:rPr lang="zh-TW" altLang="en-US" sz="2400" b="1" kern="1200" dirty="0">
                          <a:solidFill>
                            <a:srgbClr val="004F8A"/>
                          </a:solidFill>
                          <a:latin typeface="微軟正黑體" panose="020B0604030504040204" pitchFamily="34" charset="-120"/>
                          <a:ea typeface="微軟正黑體" panose="020B0604030504040204" pitchFamily="34" charset="-120"/>
                          <a:cs typeface="Arial" pitchFamily="34" charset="0"/>
                        </a:rPr>
                        <a:t>證金自辦借券</a:t>
                      </a: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gradFill>
                      <a:gsLst>
                        <a:gs pos="27000">
                          <a:srgbClr val="F5FCFF"/>
                        </a:gs>
                        <a:gs pos="76000">
                          <a:srgbClr val="F2FCFF"/>
                        </a:gs>
                        <a:gs pos="100000">
                          <a:schemeClr val="bg1"/>
                        </a:gs>
                        <a:gs pos="50000">
                          <a:srgbClr val="D1F3FF"/>
                        </a:gs>
                        <a:gs pos="0">
                          <a:schemeClr val="bg1"/>
                        </a:gs>
                      </a:gsLst>
                      <a:lin ang="5400000" scaled="1"/>
                    </a:gradFill>
                  </a:tcPr>
                </a:tc>
                <a:extLst>
                  <a:ext uri="{0D108BD9-81ED-4DB2-BD59-A6C34878D82A}">
                    <a16:rowId xmlns:a16="http://schemas.microsoft.com/office/drawing/2014/main" val="91050900"/>
                  </a:ext>
                </a:extLst>
              </a:tr>
              <a:tr h="1795478">
                <a:tc>
                  <a:txBody>
                    <a:bodyPr/>
                    <a:lstStyle/>
                    <a:p>
                      <a:pPr marL="0" algn="ctr" defTabSz="914400" rtl="0" eaLnBrk="1" latinLnBrk="0" hangingPunct="1"/>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適格擔保品</a:t>
                      </a:r>
                      <a:b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b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每日於網站公告</a:t>
                      </a: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gridSpan="2">
                  <a:txBody>
                    <a:bodyPr/>
                    <a:lstStyle/>
                    <a:p>
                      <a:pPr marL="0" indent="-3960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現金 </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為新台幣、美元、英鎊、澳幣、港幣、歐元、日幣</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；歐元及日幣</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0" hangingPunct="1">
                        <a:lnSpc>
                          <a:spcPts val="2800"/>
                        </a:lnSpc>
                        <a:buFont typeface="Arial" pitchFamily="34" charset="0"/>
                        <a:buNone/>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目前不得提供為證交所擔保品，證商</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證金尚無限制收受。                                                                                          </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indent="-3429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得為融資融券有價證券 </a:t>
                      </a:r>
                      <a:r>
                        <a:rPr lang="en-US" altLang="zh-TW" sz="2200" kern="1200" dirty="0">
                          <a:solidFill>
                            <a:srgbClr val="C00000"/>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非特定機構投資人以臺灣</a:t>
                      </a:r>
                      <a:r>
                        <a:rPr lang="en-US" altLang="zh-TW" sz="2200" kern="1200" dirty="0">
                          <a:solidFill>
                            <a:srgbClr val="C00000"/>
                          </a:solidFill>
                          <a:latin typeface="微軟正黑體" panose="020B0604030504040204" pitchFamily="34" charset="-120"/>
                          <a:ea typeface="微軟正黑體" panose="020B0604030504040204" pitchFamily="34" charset="-120"/>
                          <a:cs typeface="Arial" pitchFamily="34" charset="0"/>
                        </a:rPr>
                        <a:t>50</a:t>
                      </a: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指數成分股為限</a:t>
                      </a:r>
                      <a:r>
                        <a:rPr lang="en-US" altLang="zh-TW" sz="2200" kern="1200" dirty="0">
                          <a:solidFill>
                            <a:srgbClr val="C00000"/>
                          </a:solidFill>
                          <a:latin typeface="微軟正黑體" panose="020B0604030504040204" pitchFamily="34" charset="-120"/>
                          <a:ea typeface="微軟正黑體" panose="020B0604030504040204" pitchFamily="34" charset="-120"/>
                          <a:cs typeface="Arial" pitchFamily="34" charset="0"/>
                        </a:rPr>
                        <a:t>)</a:t>
                      </a:r>
                    </a:p>
                    <a:p>
                      <a:pPr marL="0" indent="-3429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銀行保證</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indent="-3429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中央登錄公債</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hMerge="1">
                  <a:txBody>
                    <a:bodyPr/>
                    <a:lstStyle/>
                    <a:p>
                      <a:pPr marL="0" indent="0" algn="l" defTabSz="914400" rtl="0" eaLnBrk="1" latinLnBrk="0" hangingPunct="1">
                        <a:buFont typeface="Arial" pitchFamily="34" charset="0"/>
                        <a:buChar char="•"/>
                      </a:pPr>
                      <a:endParaRPr lang="en-US" altLang="zh-TW" sz="16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10002"/>
                  </a:ext>
                </a:extLst>
              </a:tr>
              <a:tr h="1068016">
                <a:tc>
                  <a:txBody>
                    <a:bodyPr/>
                    <a:lstStyle/>
                    <a:p>
                      <a:pPr marL="0" algn="ctr" defTabSz="914400" rtl="0" eaLnBrk="1" latinLnBrk="0" hangingPunct="1"/>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擔保比率</a:t>
                      </a: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b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b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擔保維持率</a:t>
                      </a:r>
                      <a:endParaRPr 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a:txBody>
                    <a:bodyPr/>
                    <a:lstStyle/>
                    <a:p>
                      <a:pPr marL="0" indent="-3429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定、競價交易：</a:t>
                      </a:r>
                      <a:r>
                        <a:rPr lang="en-US" altLang="zh-TW" sz="2200" kern="1200" dirty="0">
                          <a:solidFill>
                            <a:srgbClr val="C00000"/>
                          </a:solidFill>
                          <a:latin typeface="微軟正黑體" panose="020B0604030504040204" pitchFamily="34" charset="-120"/>
                          <a:ea typeface="微軟正黑體" panose="020B0604030504040204" pitchFamily="34" charset="-120"/>
                          <a:cs typeface="Arial" pitchFamily="34" charset="0"/>
                        </a:rPr>
                        <a:t>140%/120%</a:t>
                      </a:r>
                    </a:p>
                    <a:p>
                      <a:pPr marL="0" indent="-342900" algn="l" defTabSz="914400" rtl="0" eaLnBrk="1" latinLnBrk="0" hangingPunct="1">
                        <a:lnSpc>
                          <a:spcPts val="28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議借交易：雙方議定</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a:txBody>
                    <a:bodyPr/>
                    <a:lstStyle/>
                    <a:p>
                      <a:pPr marL="0" algn="ctr" defTabSz="914400" rtl="0" eaLnBrk="1" latinLnBrk="0" hangingPunct="1">
                        <a:buFont typeface="Arial" pitchFamily="34" charset="0"/>
                        <a:buNone/>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以</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140%/120%</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為原則</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algn="ctr" defTabSz="914400" rtl="0" eaLnBrk="1" latinLnBrk="0" hangingPunct="1">
                        <a:buFont typeface="Arial" pitchFamily="34" charset="0"/>
                        <a:buNone/>
                      </a:pP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但客戶為專業機構投資人者</a:t>
                      </a:r>
                      <a:br>
                        <a:rPr lang="en-US" altLang="zh-TW" sz="2200" kern="1200" dirty="0">
                          <a:solidFill>
                            <a:srgbClr val="C00000"/>
                          </a:solidFill>
                          <a:latin typeface="微軟正黑體" panose="020B0604030504040204" pitchFamily="34" charset="-120"/>
                          <a:ea typeface="微軟正黑體" panose="020B0604030504040204" pitchFamily="34" charset="-120"/>
                          <a:cs typeface="Arial" pitchFamily="34" charset="0"/>
                        </a:rPr>
                      </a:br>
                      <a:r>
                        <a:rPr lang="zh-TW" altLang="en-US" sz="2200" kern="1200" dirty="0">
                          <a:solidFill>
                            <a:srgbClr val="C00000"/>
                          </a:solidFill>
                          <a:latin typeface="微軟正黑體" panose="020B0604030504040204" pitchFamily="34" charset="-120"/>
                          <a:ea typeface="微軟正黑體" panose="020B0604030504040204" pitchFamily="34" charset="-120"/>
                          <a:cs typeface="Arial" pitchFamily="34" charset="0"/>
                        </a:rPr>
                        <a:t>得由雙方議定</a:t>
                      </a: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12095325"/>
                  </a:ext>
                </a:extLst>
              </a:tr>
              <a:tr h="16485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借券賣出</a:t>
                      </a:r>
                      <a:b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b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限制</a:t>
                      </a:r>
                      <a:endPar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r>
                        <a:rPr lang="zh-TW" altLang="en-US" sz="2200" b="1" kern="1200" dirty="0">
                          <a:solidFill>
                            <a:srgbClr val="004F8A"/>
                          </a:solidFill>
                          <a:latin typeface="微軟正黑體" panose="020B0604030504040204" pitchFamily="34" charset="-120"/>
                          <a:ea typeface="微軟正黑體" panose="020B0604030504040204" pitchFamily="34" charset="-120"/>
                          <a:cs typeface="Arial" pitchFamily="34" charset="0"/>
                        </a:rPr>
                        <a:t>總量控管</a:t>
                      </a:r>
                      <a:r>
                        <a:rPr lang="en-US" altLang="zh-TW" sz="2200" b="1" kern="1200" dirty="0">
                          <a:solidFill>
                            <a:srgbClr val="004F8A"/>
                          </a:solidFill>
                          <a:latin typeface="微軟正黑體" panose="020B0604030504040204" pitchFamily="34" charset="-120"/>
                          <a:ea typeface="微軟正黑體" panose="020B0604030504040204" pitchFamily="34" charset="-120"/>
                          <a:cs typeface="Arial" pitchFamily="34" charset="0"/>
                        </a:rPr>
                        <a:t>)</a:t>
                      </a:r>
                    </a:p>
                  </a:txBody>
                  <a:tcPr marL="18288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gridSpan="2">
                  <a:txBody>
                    <a:bodyPr/>
                    <a:lstStyle/>
                    <a:p>
                      <a:pPr marL="0" indent="-342900" algn="l" defTabSz="914400" rtl="0" eaLnBrk="1" latinLnBrk="0" hangingPunct="1">
                        <a:lnSpc>
                          <a:spcPts val="32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盤中借券賣出委託數量不得超過標的前</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30</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個營業日平均成交量之 </a:t>
                      </a:r>
                      <a:endPar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0" hangingPunct="1">
                        <a:lnSpc>
                          <a:spcPts val="3200"/>
                        </a:lnSpc>
                        <a:buFont typeface="Arial" pitchFamily="34" charset="0"/>
                        <a:buNone/>
                      </a:pP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     </a:t>
                      </a:r>
                      <a:r>
                        <a:rPr lang="en-US" altLang="zh-TW" sz="2200" kern="1200" dirty="0">
                          <a:solidFill>
                            <a:srgbClr val="FF0000"/>
                          </a:solidFill>
                          <a:latin typeface="微軟正黑體" panose="020B0604030504040204" pitchFamily="34" charset="-120"/>
                          <a:ea typeface="微軟正黑體" panose="020B0604030504040204" pitchFamily="34" charset="-120"/>
                          <a:cs typeface="Arial" pitchFamily="34" charset="0"/>
                        </a:rPr>
                        <a:t>30% </a:t>
                      </a:r>
                      <a:r>
                        <a:rPr lang="zh-TW" altLang="en-US" sz="2200" kern="120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借券賣出餘額不得超過該股上市</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櫃</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股份之</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10%</a:t>
                      </a:r>
                    </a:p>
                    <a:p>
                      <a:pPr marL="0" indent="-342900" algn="l" defTabSz="914400" rtl="0" eaLnBrk="1" latinLnBrk="0" hangingPunct="1">
                        <a:lnSpc>
                          <a:spcPts val="3200"/>
                        </a:lnSpc>
                        <a:buFont typeface="Arial" pitchFamily="34" charset="0"/>
                        <a:buChar char="•"/>
                      </a:pP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借券賣出餘額與融券餘額合計不得超過該股上市</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櫃</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a:t>
                      </a:r>
                      <a:r>
                        <a:rPr lang="zh-TW" altLang="en-US"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股份之</a:t>
                      </a:r>
                      <a:r>
                        <a:rPr lang="en-US" altLang="zh-TW" sz="2200" kern="1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25%</a:t>
                      </a:r>
                    </a:p>
                  </a:txBody>
                  <a:tcPr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solidFill>
                      <a:schemeClr val="tx2">
                        <a:lumMod val="10000"/>
                        <a:lumOff val="90000"/>
                      </a:schemeClr>
                    </a:solidFill>
                  </a:tcPr>
                </a:tc>
                <a:tc hMerge="1">
                  <a:txBody>
                    <a:bodyPr/>
                    <a:lstStyle/>
                    <a:p>
                      <a:pPr algn="l"/>
                      <a:endParaRPr lang="en-US" sz="22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txBody>
                  <a:tcPr marL="108000" anchor="ctr">
                    <a:lnL w="19050" cap="flat" cmpd="sng" algn="ctr">
                      <a:solidFill>
                        <a:srgbClr val="004F8A"/>
                      </a:solidFill>
                      <a:prstDash val="solid"/>
                      <a:round/>
                      <a:headEnd type="none" w="med" len="med"/>
                      <a:tailEnd type="none" w="med" len="med"/>
                    </a:lnL>
                    <a:lnR w="19050" cap="flat" cmpd="sng" algn="ctr">
                      <a:solidFill>
                        <a:srgbClr val="004F8A"/>
                      </a:solidFill>
                      <a:prstDash val="solid"/>
                      <a:round/>
                      <a:headEnd type="none" w="med" len="med"/>
                      <a:tailEnd type="none" w="med" len="med"/>
                    </a:lnR>
                    <a:lnT w="19050" cap="flat" cmpd="sng" algn="ctr">
                      <a:solidFill>
                        <a:srgbClr val="004F8A"/>
                      </a:solidFill>
                      <a:prstDash val="solid"/>
                      <a:round/>
                      <a:headEnd type="none" w="med" len="med"/>
                      <a:tailEnd type="none" w="med" len="med"/>
                    </a:lnT>
                    <a:lnB w="19050" cap="flat" cmpd="sng" algn="ctr">
                      <a:solidFill>
                        <a:srgbClr val="004F8A"/>
                      </a:solidFill>
                      <a:prstDash val="solid"/>
                      <a:round/>
                      <a:headEnd type="none" w="med" len="med"/>
                      <a:tailEnd type="none" w="med" len="med"/>
                    </a:lnB>
                    <a:noFill/>
                  </a:tcPr>
                </a:tc>
                <a:extLst>
                  <a:ext uri="{0D108BD9-81ED-4DB2-BD59-A6C34878D82A}">
                    <a16:rowId xmlns:a16="http://schemas.microsoft.com/office/drawing/2014/main" val="1475727653"/>
                  </a:ext>
                </a:extLst>
              </a:tr>
            </a:tbl>
          </a:graphicData>
        </a:graphic>
      </p:graphicFrame>
    </p:spTree>
    <p:extLst>
      <p:ext uri="{BB962C8B-B14F-4D97-AF65-F5344CB8AC3E}">
        <p14:creationId xmlns:p14="http://schemas.microsoft.com/office/powerpoint/2010/main" val="1887671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借貸制度說明</a:t>
            </a:r>
          </a:p>
        </p:txBody>
      </p:sp>
      <p:sp>
        <p:nvSpPr>
          <p:cNvPr id="6" name="Title 1">
            <a:extLst>
              <a:ext uri="{FF2B5EF4-FFF2-40B4-BE49-F238E27FC236}">
                <a16:creationId xmlns:a16="http://schemas.microsoft.com/office/drawing/2014/main" id="{3FB0BE56-54F0-490B-8095-216D741CFFB9}"/>
              </a:ext>
            </a:extLst>
          </p:cNvPr>
          <p:cNvSpPr txBox="1">
            <a:spLocks/>
          </p:cNvSpPr>
          <p:nvPr/>
        </p:nvSpPr>
        <p:spPr>
          <a:xfrm>
            <a:off x="385263" y="1871352"/>
            <a:ext cx="2547347"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4F8A"/>
                </a:solidFill>
                <a:effectLst/>
                <a:uLnTx/>
                <a:uFillTx/>
                <a:latin typeface="微軟正黑體"/>
                <a:ea typeface="微軟正黑體"/>
                <a:cs typeface="Calibri" panose="020F0502020204030204" pitchFamily="34" charset="0"/>
              </a:rPr>
              <a:t>議借交易：</a:t>
            </a:r>
            <a:b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a:ea typeface="微軟正黑體"/>
                <a:cs typeface="Calibri" panose="020F0502020204030204" pitchFamily="34" charset="0"/>
              </a:rPr>
            </a:b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a:ea typeface="微軟正黑體"/>
                <a:cs typeface="Calibri" panose="020F0502020204030204" pitchFamily="34" charset="0"/>
              </a:rPr>
              <a:t>自</a:t>
            </a: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覓交易對手並約定條件</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7" name="Title 1">
            <a:extLst>
              <a:ext uri="{FF2B5EF4-FFF2-40B4-BE49-F238E27FC236}">
                <a16:creationId xmlns:a16="http://schemas.microsoft.com/office/drawing/2014/main" id="{3FB0BE56-54F0-490B-8095-216D741CFFB9}"/>
              </a:ext>
            </a:extLst>
          </p:cNvPr>
          <p:cNvSpPr txBox="1">
            <a:spLocks/>
          </p:cNvSpPr>
          <p:nvPr/>
        </p:nvSpPr>
        <p:spPr>
          <a:xfrm>
            <a:off x="385263" y="2607226"/>
            <a:ext cx="2272286" cy="39899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4F8A"/>
                </a:solidFill>
                <a:effectLst/>
                <a:uLnTx/>
                <a:uFillTx/>
                <a:latin typeface="微軟正黑體"/>
                <a:ea typeface="微軟正黑體"/>
                <a:cs typeface="Calibri" panose="020F0502020204030204" pitchFamily="34" charset="0"/>
              </a:rPr>
              <a:t>定、競價交易：</a:t>
            </a:r>
            <a:b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b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雙方各自依申請條件提出借貸需求</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8" name="Title 1">
            <a:extLst>
              <a:ext uri="{FF2B5EF4-FFF2-40B4-BE49-F238E27FC236}">
                <a16:creationId xmlns:a16="http://schemas.microsoft.com/office/drawing/2014/main" id="{3FB0BE56-54F0-490B-8095-216D741CFFB9}"/>
              </a:ext>
            </a:extLst>
          </p:cNvPr>
          <p:cNvSpPr txBox="1">
            <a:spLocks/>
          </p:cNvSpPr>
          <p:nvPr/>
        </p:nvSpPr>
        <p:spPr>
          <a:xfrm>
            <a:off x="3435532" y="2024744"/>
            <a:ext cx="1867989" cy="71192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借貸成交</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標的</a:t>
            </a:r>
            <a: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a:t>
            </a: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擔保品撥轉</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9" name="Title 1">
            <a:extLst>
              <a:ext uri="{FF2B5EF4-FFF2-40B4-BE49-F238E27FC236}">
                <a16:creationId xmlns:a16="http://schemas.microsoft.com/office/drawing/2014/main" id="{3FB0BE56-54F0-490B-8095-216D741CFFB9}"/>
              </a:ext>
            </a:extLst>
          </p:cNvPr>
          <p:cNvSpPr txBox="1">
            <a:spLocks/>
          </p:cNvSpPr>
          <p:nvPr/>
        </p:nvSpPr>
        <p:spPr>
          <a:xfrm>
            <a:off x="6348088" y="2032069"/>
            <a:ext cx="1600988" cy="854814"/>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追繳</a:t>
            </a:r>
            <a: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a:t>
            </a: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補繳</a:t>
            </a:r>
            <a: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更換擔保品</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0" name="Title 1">
            <a:extLst>
              <a:ext uri="{FF2B5EF4-FFF2-40B4-BE49-F238E27FC236}">
                <a16:creationId xmlns:a16="http://schemas.microsoft.com/office/drawing/2014/main" id="{3FB0BE56-54F0-490B-8095-216D741CFFB9}"/>
              </a:ext>
            </a:extLst>
          </p:cNvPr>
          <p:cNvSpPr txBox="1">
            <a:spLocks/>
          </p:cNvSpPr>
          <p:nvPr/>
        </p:nvSpPr>
        <p:spPr>
          <a:xfrm>
            <a:off x="8538755" y="1817916"/>
            <a:ext cx="1658983" cy="118872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提前召回</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股東會</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權益補償</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1" name="Title 1">
            <a:extLst>
              <a:ext uri="{FF2B5EF4-FFF2-40B4-BE49-F238E27FC236}">
                <a16:creationId xmlns:a16="http://schemas.microsoft.com/office/drawing/2014/main" id="{3FB0BE56-54F0-490B-8095-216D741CFFB9}"/>
              </a:ext>
            </a:extLst>
          </p:cNvPr>
          <p:cNvSpPr txBox="1">
            <a:spLocks/>
          </p:cNvSpPr>
          <p:nvPr/>
        </p:nvSpPr>
        <p:spPr>
          <a:xfrm>
            <a:off x="10313126" y="1998618"/>
            <a:ext cx="1658983" cy="118872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還券</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支付借券費用</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退還擔保品</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grpSp>
        <p:nvGrpSpPr>
          <p:cNvPr id="13" name="Group 53">
            <a:extLst>
              <a:ext uri="{FF2B5EF4-FFF2-40B4-BE49-F238E27FC236}">
                <a16:creationId xmlns:a16="http://schemas.microsoft.com/office/drawing/2014/main" id="{2A48FC05-0B77-46AA-B44E-52A54BA0675C}"/>
              </a:ext>
            </a:extLst>
          </p:cNvPr>
          <p:cNvGrpSpPr/>
          <p:nvPr/>
        </p:nvGrpSpPr>
        <p:grpSpPr>
          <a:xfrm>
            <a:off x="871588" y="3533503"/>
            <a:ext cx="441230" cy="397977"/>
            <a:chOff x="6937376" y="25401"/>
            <a:chExt cx="346075" cy="315912"/>
          </a:xfrm>
        </p:grpSpPr>
        <p:sp>
          <p:nvSpPr>
            <p:cNvPr id="14"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381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15"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381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16" name="Rectangle 3">
            <a:extLst>
              <a:ext uri="{FF2B5EF4-FFF2-40B4-BE49-F238E27FC236}">
                <a16:creationId xmlns:a16="http://schemas.microsoft.com/office/drawing/2014/main" id="{E63E63C3-A81B-421E-B3F1-0F187F3D6757}"/>
              </a:ext>
            </a:extLst>
          </p:cNvPr>
          <p:cNvSpPr/>
          <p:nvPr/>
        </p:nvSpPr>
        <p:spPr>
          <a:xfrm>
            <a:off x="942126" y="3453133"/>
            <a:ext cx="10510887" cy="574568"/>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17" name="Oval 5">
            <a:extLst>
              <a:ext uri="{FF2B5EF4-FFF2-40B4-BE49-F238E27FC236}">
                <a16:creationId xmlns:a16="http://schemas.microsoft.com/office/drawing/2014/main" id="{DA365B29-1E93-449B-AFA9-DEAFDDD1D115}"/>
              </a:ext>
            </a:extLst>
          </p:cNvPr>
          <p:cNvSpPr/>
          <p:nvPr/>
        </p:nvSpPr>
        <p:spPr>
          <a:xfrm>
            <a:off x="651960" y="3302592"/>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18" name="Group 53">
            <a:extLst>
              <a:ext uri="{FF2B5EF4-FFF2-40B4-BE49-F238E27FC236}">
                <a16:creationId xmlns:a16="http://schemas.microsoft.com/office/drawing/2014/main" id="{2A48FC05-0B77-46AA-B44E-52A54BA0675C}"/>
              </a:ext>
            </a:extLst>
          </p:cNvPr>
          <p:cNvGrpSpPr/>
          <p:nvPr/>
        </p:nvGrpSpPr>
        <p:grpSpPr>
          <a:xfrm>
            <a:off x="860355" y="3573118"/>
            <a:ext cx="441230" cy="397977"/>
            <a:chOff x="6937376" y="25401"/>
            <a:chExt cx="346075" cy="315912"/>
          </a:xfrm>
        </p:grpSpPr>
        <p:sp>
          <p:nvSpPr>
            <p:cNvPr id="19" name="Freeform 162">
              <a:extLst>
                <a:ext uri="{FF2B5EF4-FFF2-40B4-BE49-F238E27FC236}">
                  <a16:creationId xmlns:a16="http://schemas.microsoft.com/office/drawing/2014/main" id="{273A2F26-9EE9-4384-8B58-C94A220429C2}"/>
                </a:ext>
              </a:extLst>
            </p:cNvPr>
            <p:cNvSpPr>
              <a:spLocks/>
            </p:cNvSpPr>
            <p:nvPr/>
          </p:nvSpPr>
          <p:spPr bwMode="auto">
            <a:xfrm>
              <a:off x="6937376" y="25401"/>
              <a:ext cx="285750" cy="241300"/>
            </a:xfrm>
            <a:custGeom>
              <a:avLst/>
              <a:gdLst>
                <a:gd name="T0" fmla="*/ 76 w 180"/>
                <a:gd name="T1" fmla="*/ 114 h 152"/>
                <a:gd name="T2" fmla="*/ 67 w 180"/>
                <a:gd name="T3" fmla="*/ 114 h 152"/>
                <a:gd name="T4" fmla="*/ 29 w 180"/>
                <a:gd name="T5" fmla="*/ 152 h 152"/>
                <a:gd name="T6" fmla="*/ 29 w 180"/>
                <a:gd name="T7" fmla="*/ 114 h 152"/>
                <a:gd name="T8" fmla="*/ 0 w 180"/>
                <a:gd name="T9" fmla="*/ 114 h 152"/>
                <a:gd name="T10" fmla="*/ 0 w 180"/>
                <a:gd name="T11" fmla="*/ 0 h 152"/>
                <a:gd name="T12" fmla="*/ 180 w 180"/>
                <a:gd name="T13" fmla="*/ 0 h 152"/>
                <a:gd name="T14" fmla="*/ 180 w 180"/>
                <a:gd name="T15" fmla="*/ 6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52">
                  <a:moveTo>
                    <a:pt x="76" y="114"/>
                  </a:moveTo>
                  <a:lnTo>
                    <a:pt x="67" y="114"/>
                  </a:lnTo>
                  <a:lnTo>
                    <a:pt x="29" y="152"/>
                  </a:lnTo>
                  <a:lnTo>
                    <a:pt x="29" y="114"/>
                  </a:lnTo>
                  <a:lnTo>
                    <a:pt x="0" y="114"/>
                  </a:lnTo>
                  <a:lnTo>
                    <a:pt x="0" y="0"/>
                  </a:lnTo>
                  <a:lnTo>
                    <a:pt x="180" y="0"/>
                  </a:lnTo>
                  <a:lnTo>
                    <a:pt x="180" y="62"/>
                  </a:lnTo>
                </a:path>
              </a:pathLst>
            </a:custGeom>
            <a:noFill/>
            <a:ln w="381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20" name="Freeform 163">
              <a:extLst>
                <a:ext uri="{FF2B5EF4-FFF2-40B4-BE49-F238E27FC236}">
                  <a16:creationId xmlns:a16="http://schemas.microsoft.com/office/drawing/2014/main" id="{13FEB928-E37A-4BB2-BABE-7C272A02E829}"/>
                </a:ext>
              </a:extLst>
            </p:cNvPr>
            <p:cNvSpPr>
              <a:spLocks/>
            </p:cNvSpPr>
            <p:nvPr/>
          </p:nvSpPr>
          <p:spPr bwMode="auto">
            <a:xfrm>
              <a:off x="7102476" y="160338"/>
              <a:ext cx="180975" cy="180975"/>
            </a:xfrm>
            <a:custGeom>
              <a:avLst/>
              <a:gdLst>
                <a:gd name="T0" fmla="*/ 0 w 114"/>
                <a:gd name="T1" fmla="*/ 76 h 114"/>
                <a:gd name="T2" fmla="*/ 53 w 114"/>
                <a:gd name="T3" fmla="*/ 76 h 114"/>
                <a:gd name="T4" fmla="*/ 95 w 114"/>
                <a:gd name="T5" fmla="*/ 114 h 114"/>
                <a:gd name="T6" fmla="*/ 95 w 114"/>
                <a:gd name="T7" fmla="*/ 76 h 114"/>
                <a:gd name="T8" fmla="*/ 114 w 114"/>
                <a:gd name="T9" fmla="*/ 76 h 114"/>
                <a:gd name="T10" fmla="*/ 114 w 114"/>
                <a:gd name="T11" fmla="*/ 0 h 114"/>
                <a:gd name="T12" fmla="*/ 0 w 114"/>
                <a:gd name="T13" fmla="*/ 0 h 114"/>
                <a:gd name="T14" fmla="*/ 0 w 114"/>
                <a:gd name="T15" fmla="*/ 76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14">
                  <a:moveTo>
                    <a:pt x="0" y="76"/>
                  </a:moveTo>
                  <a:lnTo>
                    <a:pt x="53" y="76"/>
                  </a:lnTo>
                  <a:lnTo>
                    <a:pt x="95" y="114"/>
                  </a:lnTo>
                  <a:lnTo>
                    <a:pt x="95" y="76"/>
                  </a:lnTo>
                  <a:lnTo>
                    <a:pt x="114" y="76"/>
                  </a:lnTo>
                  <a:lnTo>
                    <a:pt x="114" y="0"/>
                  </a:lnTo>
                  <a:lnTo>
                    <a:pt x="0" y="0"/>
                  </a:lnTo>
                  <a:lnTo>
                    <a:pt x="0" y="76"/>
                  </a:lnTo>
                  <a:close/>
                </a:path>
              </a:pathLst>
            </a:custGeom>
            <a:noFill/>
            <a:ln w="381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21" name="Oval 6">
            <a:extLst>
              <a:ext uri="{FF2B5EF4-FFF2-40B4-BE49-F238E27FC236}">
                <a16:creationId xmlns:a16="http://schemas.microsoft.com/office/drawing/2014/main" id="{547E8ADE-9B34-42FD-B47C-C0844ACB33E6}"/>
              </a:ext>
            </a:extLst>
          </p:cNvPr>
          <p:cNvSpPr/>
          <p:nvPr/>
        </p:nvSpPr>
        <p:spPr>
          <a:xfrm>
            <a:off x="2490703" y="3224114"/>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pic>
        <p:nvPicPr>
          <p:cNvPr id="22" name="Picture 3" descr="C:\Users\佳澤\Desktop\加班\1220\簡報用Materials\PPT templates\Icons\White\yesterday1.png"/>
          <p:cNvPicPr>
            <a:picLocks noChangeAspect="1" noChangeArrowheads="1"/>
          </p:cNvPicPr>
          <p:nvPr/>
        </p:nvPicPr>
        <p:blipFill>
          <a:blip r:embed="rId2" cstate="print"/>
          <a:srcRect/>
          <a:stretch>
            <a:fillRect/>
          </a:stretch>
        </p:blipFill>
        <p:spPr bwMode="auto">
          <a:xfrm>
            <a:off x="2717582" y="3455126"/>
            <a:ext cx="540703" cy="540703"/>
          </a:xfrm>
          <a:prstGeom prst="rect">
            <a:avLst/>
          </a:prstGeom>
          <a:noFill/>
        </p:spPr>
      </p:pic>
      <p:sp>
        <p:nvSpPr>
          <p:cNvPr id="23" name="Oval 7">
            <a:extLst>
              <a:ext uri="{FF2B5EF4-FFF2-40B4-BE49-F238E27FC236}">
                <a16:creationId xmlns:a16="http://schemas.microsoft.com/office/drawing/2014/main" id="{50C036F6-3369-4DC4-A0D9-43216CE3AF5D}"/>
              </a:ext>
            </a:extLst>
          </p:cNvPr>
          <p:cNvSpPr/>
          <p:nvPr/>
        </p:nvSpPr>
        <p:spPr>
          <a:xfrm>
            <a:off x="2559754" y="3302592"/>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pic>
        <p:nvPicPr>
          <p:cNvPr id="24" name="Picture 3" descr="C:\Users\佳澤\Desktop\加班\1220\簡報用Materials\PPT templates\Icons\White\yesterday1.png"/>
          <p:cNvPicPr>
            <a:picLocks noChangeAspect="1" noChangeArrowheads="1"/>
          </p:cNvPicPr>
          <p:nvPr/>
        </p:nvPicPr>
        <p:blipFill>
          <a:blip r:embed="rId2" cstate="print"/>
          <a:srcRect/>
          <a:stretch>
            <a:fillRect/>
          </a:stretch>
        </p:blipFill>
        <p:spPr bwMode="auto">
          <a:xfrm>
            <a:off x="2738577" y="3467275"/>
            <a:ext cx="540703" cy="540703"/>
          </a:xfrm>
          <a:prstGeom prst="rect">
            <a:avLst/>
          </a:prstGeom>
          <a:noFill/>
        </p:spPr>
      </p:pic>
      <p:sp>
        <p:nvSpPr>
          <p:cNvPr id="25" name="Oval 8">
            <a:extLst>
              <a:ext uri="{FF2B5EF4-FFF2-40B4-BE49-F238E27FC236}">
                <a16:creationId xmlns:a16="http://schemas.microsoft.com/office/drawing/2014/main" id="{8E7C57B5-8F2A-4C72-9E8F-CD1E1903A82B}"/>
              </a:ext>
            </a:extLst>
          </p:cNvPr>
          <p:cNvSpPr/>
          <p:nvPr/>
        </p:nvSpPr>
        <p:spPr>
          <a:xfrm>
            <a:off x="4087267" y="3224114"/>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26" name="Oval 9">
            <a:extLst>
              <a:ext uri="{FF2B5EF4-FFF2-40B4-BE49-F238E27FC236}">
                <a16:creationId xmlns:a16="http://schemas.microsoft.com/office/drawing/2014/main" id="{FC15E593-39AE-45C7-AEFE-7A9049CBA76B}"/>
              </a:ext>
            </a:extLst>
          </p:cNvPr>
          <p:cNvSpPr/>
          <p:nvPr/>
        </p:nvSpPr>
        <p:spPr>
          <a:xfrm>
            <a:off x="4165745" y="3302592"/>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27" name="Group 59">
            <a:extLst>
              <a:ext uri="{FF2B5EF4-FFF2-40B4-BE49-F238E27FC236}">
                <a16:creationId xmlns:a16="http://schemas.microsoft.com/office/drawing/2014/main" id="{72ED2AAE-166C-494C-A5F9-75360167DACB}"/>
              </a:ext>
            </a:extLst>
          </p:cNvPr>
          <p:cNvGrpSpPr>
            <a:grpSpLocks noChangeAspect="1"/>
          </p:cNvGrpSpPr>
          <p:nvPr/>
        </p:nvGrpSpPr>
        <p:grpSpPr bwMode="auto">
          <a:xfrm>
            <a:off x="4349946" y="3471900"/>
            <a:ext cx="493956" cy="491178"/>
            <a:chOff x="2283" y="3311"/>
            <a:chExt cx="178" cy="177"/>
          </a:xfrm>
        </p:grpSpPr>
        <p:sp>
          <p:nvSpPr>
            <p:cNvPr id="28" name="Rectangle 60">
              <a:extLst>
                <a:ext uri="{FF2B5EF4-FFF2-40B4-BE49-F238E27FC236}">
                  <a16:creationId xmlns:a16="http://schemas.microsoft.com/office/drawing/2014/main" id="{62A2DF8B-3E1F-41A3-8046-9A15EF67F2E0}"/>
                </a:ext>
              </a:extLst>
            </p:cNvPr>
            <p:cNvSpPr>
              <a:spLocks noChangeArrowheads="1"/>
            </p:cNvSpPr>
            <p:nvPr/>
          </p:nvSpPr>
          <p:spPr bwMode="auto">
            <a:xfrm>
              <a:off x="2391" y="3465"/>
              <a:ext cx="47" cy="23"/>
            </a:xfrm>
            <a:prstGeom prst="rect">
              <a:avLst/>
            </a:prstGeom>
            <a:noFill/>
            <a:ln w="28575"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29" name="Freeform 61">
              <a:extLst>
                <a:ext uri="{FF2B5EF4-FFF2-40B4-BE49-F238E27FC236}">
                  <a16:creationId xmlns:a16="http://schemas.microsoft.com/office/drawing/2014/main" id="{E61380F5-B2B1-4E16-8136-9825C85339C8}"/>
                </a:ext>
              </a:extLst>
            </p:cNvPr>
            <p:cNvSpPr>
              <a:spLocks/>
            </p:cNvSpPr>
            <p:nvPr/>
          </p:nvSpPr>
          <p:spPr bwMode="auto">
            <a:xfrm>
              <a:off x="2399" y="3355"/>
              <a:ext cx="62" cy="112"/>
            </a:xfrm>
            <a:custGeom>
              <a:avLst/>
              <a:gdLst>
                <a:gd name="T0" fmla="*/ 16 w 32"/>
                <a:gd name="T1" fmla="*/ 58 h 58"/>
                <a:gd name="T2" fmla="*/ 16 w 32"/>
                <a:gd name="T3" fmla="*/ 52 h 58"/>
                <a:gd name="T4" fmla="*/ 32 w 32"/>
                <a:gd name="T5" fmla="*/ 36 h 58"/>
                <a:gd name="T6" fmla="*/ 32 w 32"/>
                <a:gd name="T7" fmla="*/ 4 h 58"/>
                <a:gd name="T8" fmla="*/ 22 w 32"/>
                <a:gd name="T9" fmla="*/ 28 h 58"/>
                <a:gd name="T10" fmla="*/ 10 w 32"/>
                <a:gd name="T11" fmla="*/ 40 h 58"/>
                <a:gd name="T12" fmla="*/ 13 w 32"/>
                <a:gd name="T13" fmla="*/ 28 h 58"/>
                <a:gd name="T14" fmla="*/ 6 w 32"/>
                <a:gd name="T15" fmla="*/ 24 h 58"/>
                <a:gd name="T16" fmla="*/ 0 w 32"/>
                <a:gd name="T17" fmla="*/ 40 h 58"/>
                <a:gd name="T18" fmla="*/ 0 w 32"/>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16" y="58"/>
                  </a:moveTo>
                  <a:cubicBezTo>
                    <a:pt x="16" y="52"/>
                    <a:pt x="16" y="52"/>
                    <a:pt x="16" y="52"/>
                  </a:cubicBezTo>
                  <a:cubicBezTo>
                    <a:pt x="16" y="52"/>
                    <a:pt x="29" y="39"/>
                    <a:pt x="32" y="36"/>
                  </a:cubicBezTo>
                  <a:cubicBezTo>
                    <a:pt x="32" y="31"/>
                    <a:pt x="32" y="4"/>
                    <a:pt x="32" y="4"/>
                  </a:cubicBezTo>
                  <a:cubicBezTo>
                    <a:pt x="32" y="4"/>
                    <a:pt x="22" y="0"/>
                    <a:pt x="22" y="28"/>
                  </a:cubicBezTo>
                  <a:cubicBezTo>
                    <a:pt x="10" y="40"/>
                    <a:pt x="10" y="40"/>
                    <a:pt x="10" y="40"/>
                  </a:cubicBezTo>
                  <a:cubicBezTo>
                    <a:pt x="13" y="28"/>
                    <a:pt x="13" y="28"/>
                    <a:pt x="13" y="28"/>
                  </a:cubicBezTo>
                  <a:cubicBezTo>
                    <a:pt x="14" y="22"/>
                    <a:pt x="9" y="20"/>
                    <a:pt x="6" y="24"/>
                  </a:cubicBezTo>
                  <a:cubicBezTo>
                    <a:pt x="3" y="28"/>
                    <a:pt x="0" y="40"/>
                    <a:pt x="0" y="40"/>
                  </a:cubicBezTo>
                  <a:cubicBezTo>
                    <a:pt x="0" y="58"/>
                    <a:pt x="0" y="58"/>
                    <a:pt x="0" y="58"/>
                  </a:cubicBezTo>
                </a:path>
              </a:pathLst>
            </a:custGeom>
            <a:noFill/>
            <a:ln w="28575"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0" name="Rectangle 62">
              <a:extLst>
                <a:ext uri="{FF2B5EF4-FFF2-40B4-BE49-F238E27FC236}">
                  <a16:creationId xmlns:a16="http://schemas.microsoft.com/office/drawing/2014/main" id="{2F10792A-AD95-4A27-97C3-63EB2F28522C}"/>
                </a:ext>
              </a:extLst>
            </p:cNvPr>
            <p:cNvSpPr>
              <a:spLocks noChangeArrowheads="1"/>
            </p:cNvSpPr>
            <p:nvPr/>
          </p:nvSpPr>
          <p:spPr bwMode="auto">
            <a:xfrm>
              <a:off x="2306" y="3465"/>
              <a:ext cx="47" cy="23"/>
            </a:xfrm>
            <a:prstGeom prst="rect">
              <a:avLst/>
            </a:prstGeom>
            <a:noFill/>
            <a:ln w="28575"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1" name="Freeform 63">
              <a:extLst>
                <a:ext uri="{FF2B5EF4-FFF2-40B4-BE49-F238E27FC236}">
                  <a16:creationId xmlns:a16="http://schemas.microsoft.com/office/drawing/2014/main" id="{2DFA9853-6C1F-4328-A289-035C00B036D2}"/>
                </a:ext>
              </a:extLst>
            </p:cNvPr>
            <p:cNvSpPr>
              <a:spLocks/>
            </p:cNvSpPr>
            <p:nvPr/>
          </p:nvSpPr>
          <p:spPr bwMode="auto">
            <a:xfrm>
              <a:off x="2283" y="3353"/>
              <a:ext cx="62" cy="112"/>
            </a:xfrm>
            <a:custGeom>
              <a:avLst/>
              <a:gdLst>
                <a:gd name="T0" fmla="*/ 16 w 32"/>
                <a:gd name="T1" fmla="*/ 58 h 58"/>
                <a:gd name="T2" fmla="*/ 16 w 32"/>
                <a:gd name="T3" fmla="*/ 52 h 58"/>
                <a:gd name="T4" fmla="*/ 0 w 32"/>
                <a:gd name="T5" fmla="*/ 36 h 58"/>
                <a:gd name="T6" fmla="*/ 0 w 32"/>
                <a:gd name="T7" fmla="*/ 4 h 58"/>
                <a:gd name="T8" fmla="*/ 10 w 32"/>
                <a:gd name="T9" fmla="*/ 28 h 58"/>
                <a:gd name="T10" fmla="*/ 22 w 32"/>
                <a:gd name="T11" fmla="*/ 40 h 58"/>
                <a:gd name="T12" fmla="*/ 19 w 32"/>
                <a:gd name="T13" fmla="*/ 28 h 58"/>
                <a:gd name="T14" fmla="*/ 26 w 32"/>
                <a:gd name="T15" fmla="*/ 24 h 58"/>
                <a:gd name="T16" fmla="*/ 32 w 32"/>
                <a:gd name="T17" fmla="*/ 40 h 58"/>
                <a:gd name="T18" fmla="*/ 32 w 32"/>
                <a:gd name="T1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16" y="58"/>
                  </a:moveTo>
                  <a:cubicBezTo>
                    <a:pt x="16" y="52"/>
                    <a:pt x="16" y="52"/>
                    <a:pt x="16" y="52"/>
                  </a:cubicBezTo>
                  <a:cubicBezTo>
                    <a:pt x="16" y="52"/>
                    <a:pt x="4" y="39"/>
                    <a:pt x="0" y="36"/>
                  </a:cubicBezTo>
                  <a:cubicBezTo>
                    <a:pt x="0" y="31"/>
                    <a:pt x="0" y="4"/>
                    <a:pt x="0" y="4"/>
                  </a:cubicBezTo>
                  <a:cubicBezTo>
                    <a:pt x="0" y="4"/>
                    <a:pt x="10" y="0"/>
                    <a:pt x="10" y="28"/>
                  </a:cubicBezTo>
                  <a:cubicBezTo>
                    <a:pt x="22" y="40"/>
                    <a:pt x="22" y="40"/>
                    <a:pt x="22" y="40"/>
                  </a:cubicBezTo>
                  <a:cubicBezTo>
                    <a:pt x="19" y="28"/>
                    <a:pt x="19" y="28"/>
                    <a:pt x="19" y="28"/>
                  </a:cubicBezTo>
                  <a:cubicBezTo>
                    <a:pt x="18" y="22"/>
                    <a:pt x="23" y="20"/>
                    <a:pt x="26" y="24"/>
                  </a:cubicBezTo>
                  <a:cubicBezTo>
                    <a:pt x="29" y="28"/>
                    <a:pt x="32" y="40"/>
                    <a:pt x="32" y="40"/>
                  </a:cubicBezTo>
                  <a:cubicBezTo>
                    <a:pt x="32" y="58"/>
                    <a:pt x="32" y="58"/>
                    <a:pt x="32" y="58"/>
                  </a:cubicBezTo>
                </a:path>
              </a:pathLst>
            </a:custGeom>
            <a:noFill/>
            <a:ln w="28575" cap="rnd">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2" name="Freeform 64">
              <a:extLst>
                <a:ext uri="{FF2B5EF4-FFF2-40B4-BE49-F238E27FC236}">
                  <a16:creationId xmlns:a16="http://schemas.microsoft.com/office/drawing/2014/main" id="{337CD669-E59D-40F3-86A5-0462E010CBC7}"/>
                </a:ext>
              </a:extLst>
            </p:cNvPr>
            <p:cNvSpPr>
              <a:spLocks/>
            </p:cNvSpPr>
            <p:nvPr/>
          </p:nvSpPr>
          <p:spPr bwMode="auto">
            <a:xfrm>
              <a:off x="2329" y="3334"/>
              <a:ext cx="86" cy="69"/>
            </a:xfrm>
            <a:custGeom>
              <a:avLst/>
              <a:gdLst>
                <a:gd name="T0" fmla="*/ 39 w 86"/>
                <a:gd name="T1" fmla="*/ 23 h 69"/>
                <a:gd name="T2" fmla="*/ 0 w 86"/>
                <a:gd name="T3" fmla="*/ 0 h 69"/>
                <a:gd name="T4" fmla="*/ 0 w 86"/>
                <a:gd name="T5" fmla="*/ 46 h 69"/>
                <a:gd name="T6" fmla="*/ 39 w 86"/>
                <a:gd name="T7" fmla="*/ 69 h 69"/>
                <a:gd name="T8" fmla="*/ 86 w 86"/>
                <a:gd name="T9" fmla="*/ 46 h 69"/>
                <a:gd name="T10" fmla="*/ 86 w 86"/>
                <a:gd name="T11" fmla="*/ 0 h 69"/>
                <a:gd name="T12" fmla="*/ 39 w 86"/>
                <a:gd name="T13" fmla="*/ 23 h 69"/>
              </a:gdLst>
              <a:ahLst/>
              <a:cxnLst>
                <a:cxn ang="0">
                  <a:pos x="T0" y="T1"/>
                </a:cxn>
                <a:cxn ang="0">
                  <a:pos x="T2" y="T3"/>
                </a:cxn>
                <a:cxn ang="0">
                  <a:pos x="T4" y="T5"/>
                </a:cxn>
                <a:cxn ang="0">
                  <a:pos x="T6" y="T7"/>
                </a:cxn>
                <a:cxn ang="0">
                  <a:pos x="T8" y="T9"/>
                </a:cxn>
                <a:cxn ang="0">
                  <a:pos x="T10" y="T11"/>
                </a:cxn>
                <a:cxn ang="0">
                  <a:pos x="T12" y="T13"/>
                </a:cxn>
              </a:cxnLst>
              <a:rect l="0" t="0" r="r" b="b"/>
              <a:pathLst>
                <a:path w="86" h="69">
                  <a:moveTo>
                    <a:pt x="39" y="23"/>
                  </a:moveTo>
                  <a:lnTo>
                    <a:pt x="0" y="0"/>
                  </a:lnTo>
                  <a:lnTo>
                    <a:pt x="0" y="46"/>
                  </a:lnTo>
                  <a:lnTo>
                    <a:pt x="39" y="69"/>
                  </a:lnTo>
                  <a:lnTo>
                    <a:pt x="86" y="46"/>
                  </a:lnTo>
                  <a:lnTo>
                    <a:pt x="86" y="0"/>
                  </a:lnTo>
                  <a:lnTo>
                    <a:pt x="39" y="23"/>
                  </a:lnTo>
                  <a:close/>
                </a:path>
              </a:pathLst>
            </a:custGeom>
            <a:noFill/>
            <a:ln w="28575"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3" name="Freeform 65">
              <a:extLst>
                <a:ext uri="{FF2B5EF4-FFF2-40B4-BE49-F238E27FC236}">
                  <a16:creationId xmlns:a16="http://schemas.microsoft.com/office/drawing/2014/main" id="{12F1E301-6F89-4D83-AF91-563708297D8D}"/>
                </a:ext>
              </a:extLst>
            </p:cNvPr>
            <p:cNvSpPr>
              <a:spLocks/>
            </p:cNvSpPr>
            <p:nvPr/>
          </p:nvSpPr>
          <p:spPr bwMode="auto">
            <a:xfrm>
              <a:off x="2329" y="3311"/>
              <a:ext cx="86" cy="46"/>
            </a:xfrm>
            <a:custGeom>
              <a:avLst/>
              <a:gdLst>
                <a:gd name="T0" fmla="*/ 43 w 86"/>
                <a:gd name="T1" fmla="*/ 0 h 46"/>
                <a:gd name="T2" fmla="*/ 0 w 86"/>
                <a:gd name="T3" fmla="*/ 23 h 46"/>
                <a:gd name="T4" fmla="*/ 39 w 86"/>
                <a:gd name="T5" fmla="*/ 46 h 46"/>
                <a:gd name="T6" fmla="*/ 86 w 86"/>
                <a:gd name="T7" fmla="*/ 23 h 46"/>
                <a:gd name="T8" fmla="*/ 43 w 86"/>
                <a:gd name="T9" fmla="*/ 0 h 46"/>
              </a:gdLst>
              <a:ahLst/>
              <a:cxnLst>
                <a:cxn ang="0">
                  <a:pos x="T0" y="T1"/>
                </a:cxn>
                <a:cxn ang="0">
                  <a:pos x="T2" y="T3"/>
                </a:cxn>
                <a:cxn ang="0">
                  <a:pos x="T4" y="T5"/>
                </a:cxn>
                <a:cxn ang="0">
                  <a:pos x="T6" y="T7"/>
                </a:cxn>
                <a:cxn ang="0">
                  <a:pos x="T8" y="T9"/>
                </a:cxn>
              </a:cxnLst>
              <a:rect l="0" t="0" r="r" b="b"/>
              <a:pathLst>
                <a:path w="86" h="46">
                  <a:moveTo>
                    <a:pt x="43" y="0"/>
                  </a:moveTo>
                  <a:lnTo>
                    <a:pt x="0" y="23"/>
                  </a:lnTo>
                  <a:lnTo>
                    <a:pt x="39" y="46"/>
                  </a:lnTo>
                  <a:lnTo>
                    <a:pt x="86" y="23"/>
                  </a:lnTo>
                  <a:lnTo>
                    <a:pt x="43" y="0"/>
                  </a:lnTo>
                  <a:close/>
                </a:path>
              </a:pathLst>
            </a:custGeom>
            <a:noFill/>
            <a:ln w="28575" cap="flat">
              <a:solidFill>
                <a:schemeClr val="bg1">
                  <a:lumMod val="9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4" name="Line 66">
              <a:extLst>
                <a:ext uri="{FF2B5EF4-FFF2-40B4-BE49-F238E27FC236}">
                  <a16:creationId xmlns:a16="http://schemas.microsoft.com/office/drawing/2014/main" id="{7E3B2ABB-7448-4034-86B1-5A7097CB66B9}"/>
                </a:ext>
              </a:extLst>
            </p:cNvPr>
            <p:cNvSpPr>
              <a:spLocks noChangeShapeType="1"/>
            </p:cNvSpPr>
            <p:nvPr/>
          </p:nvSpPr>
          <p:spPr bwMode="auto">
            <a:xfrm>
              <a:off x="2368" y="3357"/>
              <a:ext cx="0" cy="46"/>
            </a:xfrm>
            <a:prstGeom prst="line">
              <a:avLst/>
            </a:prstGeom>
            <a:noFill/>
            <a:ln w="28575" cap="flat">
              <a:solidFill>
                <a:schemeClr val="bg1">
                  <a:lumMod val="9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35" name="Oval 10">
            <a:extLst>
              <a:ext uri="{FF2B5EF4-FFF2-40B4-BE49-F238E27FC236}">
                <a16:creationId xmlns:a16="http://schemas.microsoft.com/office/drawing/2014/main" id="{45C2B63D-62AF-42FB-856A-D33538F34650}"/>
              </a:ext>
            </a:extLst>
          </p:cNvPr>
          <p:cNvSpPr/>
          <p:nvPr/>
        </p:nvSpPr>
        <p:spPr>
          <a:xfrm>
            <a:off x="5606197" y="3230615"/>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36" name="Oval 11">
            <a:extLst>
              <a:ext uri="{FF2B5EF4-FFF2-40B4-BE49-F238E27FC236}">
                <a16:creationId xmlns:a16="http://schemas.microsoft.com/office/drawing/2014/main" id="{9E37CECD-BC97-470D-A597-40384BA71245}"/>
              </a:ext>
            </a:extLst>
          </p:cNvPr>
          <p:cNvSpPr/>
          <p:nvPr/>
        </p:nvSpPr>
        <p:spPr>
          <a:xfrm>
            <a:off x="5684675" y="3309093"/>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37" name="Group 191">
            <a:extLst>
              <a:ext uri="{FF2B5EF4-FFF2-40B4-BE49-F238E27FC236}">
                <a16:creationId xmlns:a16="http://schemas.microsoft.com/office/drawing/2014/main" id="{B590F95E-BBAB-46AC-94C9-93A070FC6264}"/>
              </a:ext>
            </a:extLst>
          </p:cNvPr>
          <p:cNvGrpSpPr/>
          <p:nvPr/>
        </p:nvGrpSpPr>
        <p:grpSpPr>
          <a:xfrm>
            <a:off x="5952167" y="3506915"/>
            <a:ext cx="304953" cy="467905"/>
            <a:chOff x="3249613" y="1016000"/>
            <a:chExt cx="207963" cy="319088"/>
          </a:xfrm>
          <a:noFill/>
        </p:grpSpPr>
        <p:sp>
          <p:nvSpPr>
            <p:cNvPr id="38" name="Rectangle 17">
              <a:extLst>
                <a:ext uri="{FF2B5EF4-FFF2-40B4-BE49-F238E27FC236}">
                  <a16:creationId xmlns:a16="http://schemas.microsoft.com/office/drawing/2014/main" id="{C71A5AEB-E00E-4AA1-8DB7-40993DF6AC3D}"/>
                </a:ext>
              </a:extLst>
            </p:cNvPr>
            <p:cNvSpPr>
              <a:spLocks noChangeArrowheads="1"/>
            </p:cNvSpPr>
            <p:nvPr/>
          </p:nvSpPr>
          <p:spPr bwMode="auto">
            <a:xfrm>
              <a:off x="3249613" y="1016000"/>
              <a:ext cx="207963" cy="107950"/>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39" name="Rectangle 18">
              <a:extLst>
                <a:ext uri="{FF2B5EF4-FFF2-40B4-BE49-F238E27FC236}">
                  <a16:creationId xmlns:a16="http://schemas.microsoft.com/office/drawing/2014/main" id="{CF2CC7FF-73DF-4D62-AC78-E784063C97C4}"/>
                </a:ext>
              </a:extLst>
            </p:cNvPr>
            <p:cNvSpPr>
              <a:spLocks noChangeArrowheads="1"/>
            </p:cNvSpPr>
            <p:nvPr/>
          </p:nvSpPr>
          <p:spPr bwMode="auto">
            <a:xfrm>
              <a:off x="3249613" y="1016000"/>
              <a:ext cx="207963" cy="107950"/>
            </a:xfrm>
            <a:prstGeom prst="rect">
              <a:avLst/>
            </a:prstGeom>
            <a:grpFill/>
            <a:ln w="1905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0" name="Rectangle 19">
              <a:extLst>
                <a:ext uri="{FF2B5EF4-FFF2-40B4-BE49-F238E27FC236}">
                  <a16:creationId xmlns:a16="http://schemas.microsoft.com/office/drawing/2014/main" id="{510C81EB-47B7-4D54-8713-2CF9DDE8DF75}"/>
                </a:ext>
              </a:extLst>
            </p:cNvPr>
            <p:cNvSpPr>
              <a:spLocks noChangeArrowheads="1"/>
            </p:cNvSpPr>
            <p:nvPr/>
          </p:nvSpPr>
          <p:spPr bwMode="auto">
            <a:xfrm>
              <a:off x="3249613" y="1016000"/>
              <a:ext cx="207963" cy="1079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1" name="Rectangle 20">
              <a:extLst>
                <a:ext uri="{FF2B5EF4-FFF2-40B4-BE49-F238E27FC236}">
                  <a16:creationId xmlns:a16="http://schemas.microsoft.com/office/drawing/2014/main" id="{8F01919B-177A-4C0F-8E50-9DF4993A22AC}"/>
                </a:ext>
              </a:extLst>
            </p:cNvPr>
            <p:cNvSpPr>
              <a:spLocks noChangeArrowheads="1"/>
            </p:cNvSpPr>
            <p:nvPr/>
          </p:nvSpPr>
          <p:spPr bwMode="auto">
            <a:xfrm>
              <a:off x="3249613" y="1016000"/>
              <a:ext cx="207963" cy="1079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2" name="Rectangle 21">
              <a:extLst>
                <a:ext uri="{FF2B5EF4-FFF2-40B4-BE49-F238E27FC236}">
                  <a16:creationId xmlns:a16="http://schemas.microsoft.com/office/drawing/2014/main" id="{CB98AFD4-E409-4CB4-9428-5079C571BB9B}"/>
                </a:ext>
              </a:extLst>
            </p:cNvPr>
            <p:cNvSpPr>
              <a:spLocks noChangeArrowheads="1"/>
            </p:cNvSpPr>
            <p:nvPr/>
          </p:nvSpPr>
          <p:spPr bwMode="auto">
            <a:xfrm>
              <a:off x="3352800" y="1123950"/>
              <a:ext cx="104775" cy="10318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3" name="Rectangle 22">
              <a:extLst>
                <a:ext uri="{FF2B5EF4-FFF2-40B4-BE49-F238E27FC236}">
                  <a16:creationId xmlns:a16="http://schemas.microsoft.com/office/drawing/2014/main" id="{9CFBD768-6EAD-4F8D-B0CE-80C023329AA4}"/>
                </a:ext>
              </a:extLst>
            </p:cNvPr>
            <p:cNvSpPr>
              <a:spLocks noChangeArrowheads="1"/>
            </p:cNvSpPr>
            <p:nvPr/>
          </p:nvSpPr>
          <p:spPr bwMode="auto">
            <a:xfrm>
              <a:off x="3249613" y="1123950"/>
              <a:ext cx="103188" cy="103187"/>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4" name="Rectangle 23">
              <a:extLst>
                <a:ext uri="{FF2B5EF4-FFF2-40B4-BE49-F238E27FC236}">
                  <a16:creationId xmlns:a16="http://schemas.microsoft.com/office/drawing/2014/main" id="{6E552B53-B5C7-4D5C-84AB-C326D95203C5}"/>
                </a:ext>
              </a:extLst>
            </p:cNvPr>
            <p:cNvSpPr>
              <a:spLocks noChangeArrowheads="1"/>
            </p:cNvSpPr>
            <p:nvPr/>
          </p:nvSpPr>
          <p:spPr bwMode="auto">
            <a:xfrm>
              <a:off x="3352800" y="1227138"/>
              <a:ext cx="104775" cy="1079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5" name="Rectangle 24">
              <a:extLst>
                <a:ext uri="{FF2B5EF4-FFF2-40B4-BE49-F238E27FC236}">
                  <a16:creationId xmlns:a16="http://schemas.microsoft.com/office/drawing/2014/main" id="{BF0DB5A5-67A0-46BD-998A-D9D4F901EA67}"/>
                </a:ext>
              </a:extLst>
            </p:cNvPr>
            <p:cNvSpPr>
              <a:spLocks noChangeArrowheads="1"/>
            </p:cNvSpPr>
            <p:nvPr/>
          </p:nvSpPr>
          <p:spPr bwMode="auto">
            <a:xfrm>
              <a:off x="3249613" y="1227138"/>
              <a:ext cx="103188" cy="107950"/>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6" name="Line 25">
              <a:extLst>
                <a:ext uri="{FF2B5EF4-FFF2-40B4-BE49-F238E27FC236}">
                  <a16:creationId xmlns:a16="http://schemas.microsoft.com/office/drawing/2014/main" id="{92F9544A-3311-409B-883F-061009EFBB7B}"/>
                </a:ext>
              </a:extLst>
            </p:cNvPr>
            <p:cNvSpPr>
              <a:spLocks noChangeShapeType="1"/>
            </p:cNvSpPr>
            <p:nvPr/>
          </p:nvSpPr>
          <p:spPr bwMode="auto">
            <a:xfrm>
              <a:off x="3302000" y="1150938"/>
              <a:ext cx="0" cy="49212"/>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7" name="Line 26">
              <a:extLst>
                <a:ext uri="{FF2B5EF4-FFF2-40B4-BE49-F238E27FC236}">
                  <a16:creationId xmlns:a16="http://schemas.microsoft.com/office/drawing/2014/main" id="{9AFC2384-8D77-4A65-B970-E160B71E7A7B}"/>
                </a:ext>
              </a:extLst>
            </p:cNvPr>
            <p:cNvSpPr>
              <a:spLocks noChangeShapeType="1"/>
            </p:cNvSpPr>
            <p:nvPr/>
          </p:nvSpPr>
          <p:spPr bwMode="auto">
            <a:xfrm>
              <a:off x="3276600" y="1174750"/>
              <a:ext cx="49213"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8" name="Line 27">
              <a:extLst>
                <a:ext uri="{FF2B5EF4-FFF2-40B4-BE49-F238E27FC236}">
                  <a16:creationId xmlns:a16="http://schemas.microsoft.com/office/drawing/2014/main" id="{35BCBA1E-A1E4-466B-9D65-105306577502}"/>
                </a:ext>
              </a:extLst>
            </p:cNvPr>
            <p:cNvSpPr>
              <a:spLocks noChangeShapeType="1"/>
            </p:cNvSpPr>
            <p:nvPr/>
          </p:nvSpPr>
          <p:spPr bwMode="auto">
            <a:xfrm flipV="1">
              <a:off x="3279775" y="1049338"/>
              <a:ext cx="0" cy="412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49" name="Line 28">
              <a:extLst>
                <a:ext uri="{FF2B5EF4-FFF2-40B4-BE49-F238E27FC236}">
                  <a16:creationId xmlns:a16="http://schemas.microsoft.com/office/drawing/2014/main" id="{58708AA5-04C0-4063-8B31-58E446AF1827}"/>
                </a:ext>
              </a:extLst>
            </p:cNvPr>
            <p:cNvSpPr>
              <a:spLocks noChangeShapeType="1"/>
            </p:cNvSpPr>
            <p:nvPr/>
          </p:nvSpPr>
          <p:spPr bwMode="auto">
            <a:xfrm>
              <a:off x="3382963" y="1265238"/>
              <a:ext cx="476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50" name="Line 29">
              <a:extLst>
                <a:ext uri="{FF2B5EF4-FFF2-40B4-BE49-F238E27FC236}">
                  <a16:creationId xmlns:a16="http://schemas.microsoft.com/office/drawing/2014/main" id="{E100C14B-B615-4D1A-A090-BA0981D87939}"/>
                </a:ext>
              </a:extLst>
            </p:cNvPr>
            <p:cNvSpPr>
              <a:spLocks noChangeShapeType="1"/>
            </p:cNvSpPr>
            <p:nvPr/>
          </p:nvSpPr>
          <p:spPr bwMode="auto">
            <a:xfrm>
              <a:off x="3382963" y="1298575"/>
              <a:ext cx="47625"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51" name="Line 30">
              <a:extLst>
                <a:ext uri="{FF2B5EF4-FFF2-40B4-BE49-F238E27FC236}">
                  <a16:creationId xmlns:a16="http://schemas.microsoft.com/office/drawing/2014/main" id="{315746CA-5247-4A53-AC27-F4447C8DDA90}"/>
                </a:ext>
              </a:extLst>
            </p:cNvPr>
            <p:cNvSpPr>
              <a:spLocks noChangeShapeType="1"/>
            </p:cNvSpPr>
            <p:nvPr/>
          </p:nvSpPr>
          <p:spPr bwMode="auto">
            <a:xfrm>
              <a:off x="3284538" y="1265238"/>
              <a:ext cx="33338" cy="3333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52" name="Line 31">
              <a:extLst>
                <a:ext uri="{FF2B5EF4-FFF2-40B4-BE49-F238E27FC236}">
                  <a16:creationId xmlns:a16="http://schemas.microsoft.com/office/drawing/2014/main" id="{323EB3EE-BDAB-4B42-A701-2B68C9276598}"/>
                </a:ext>
              </a:extLst>
            </p:cNvPr>
            <p:cNvSpPr>
              <a:spLocks noChangeShapeType="1"/>
            </p:cNvSpPr>
            <p:nvPr/>
          </p:nvSpPr>
          <p:spPr bwMode="auto">
            <a:xfrm flipV="1">
              <a:off x="3284538" y="1265238"/>
              <a:ext cx="33338" cy="3333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53" name="Oval 32">
              <a:extLst>
                <a:ext uri="{FF2B5EF4-FFF2-40B4-BE49-F238E27FC236}">
                  <a16:creationId xmlns:a16="http://schemas.microsoft.com/office/drawing/2014/main" id="{2BD9CA6D-DF06-4216-B2A0-E6F3F4942540}"/>
                </a:ext>
              </a:extLst>
            </p:cNvPr>
            <p:cNvSpPr>
              <a:spLocks noChangeArrowheads="1"/>
            </p:cNvSpPr>
            <p:nvPr/>
          </p:nvSpPr>
          <p:spPr bwMode="auto">
            <a:xfrm>
              <a:off x="3397250" y="1182688"/>
              <a:ext cx="19050" cy="19050"/>
            </a:xfrm>
            <a:prstGeom prst="ellipse">
              <a:avLst/>
            </a:prstGeom>
            <a:solidFill>
              <a:schemeClr val="bg1"/>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54" name="Oval 33">
              <a:extLst>
                <a:ext uri="{FF2B5EF4-FFF2-40B4-BE49-F238E27FC236}">
                  <a16:creationId xmlns:a16="http://schemas.microsoft.com/office/drawing/2014/main" id="{23288A87-A5AB-4234-8426-C61D2847DF78}"/>
                </a:ext>
              </a:extLst>
            </p:cNvPr>
            <p:cNvSpPr>
              <a:spLocks noChangeArrowheads="1"/>
            </p:cNvSpPr>
            <p:nvPr/>
          </p:nvSpPr>
          <p:spPr bwMode="auto">
            <a:xfrm>
              <a:off x="3397250" y="1150938"/>
              <a:ext cx="19050" cy="19050"/>
            </a:xfrm>
            <a:prstGeom prst="ellipse">
              <a:avLst/>
            </a:prstGeom>
            <a:solidFill>
              <a:schemeClr val="bg1"/>
            </a:solid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61" name="矩形 60"/>
          <p:cNvSpPr/>
          <p:nvPr/>
        </p:nvSpPr>
        <p:spPr>
          <a:xfrm rot="2700000" flipV="1">
            <a:off x="7329899" y="4340599"/>
            <a:ext cx="1793087" cy="51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62" name="Oval 12">
            <a:extLst>
              <a:ext uri="{FF2B5EF4-FFF2-40B4-BE49-F238E27FC236}">
                <a16:creationId xmlns:a16="http://schemas.microsoft.com/office/drawing/2014/main" id="{A366136A-1930-4ACE-AF0C-79065E3B7BFA}"/>
              </a:ext>
            </a:extLst>
          </p:cNvPr>
          <p:cNvSpPr/>
          <p:nvPr/>
        </p:nvSpPr>
        <p:spPr>
          <a:xfrm>
            <a:off x="7145436" y="3243677"/>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63" name="Oval 13">
            <a:extLst>
              <a:ext uri="{FF2B5EF4-FFF2-40B4-BE49-F238E27FC236}">
                <a16:creationId xmlns:a16="http://schemas.microsoft.com/office/drawing/2014/main" id="{A7888690-E099-409C-8736-7B28853BABDD}"/>
              </a:ext>
            </a:extLst>
          </p:cNvPr>
          <p:cNvSpPr/>
          <p:nvPr/>
        </p:nvSpPr>
        <p:spPr>
          <a:xfrm>
            <a:off x="7223914" y="3322155"/>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64" name="Group 56">
            <a:extLst>
              <a:ext uri="{FF2B5EF4-FFF2-40B4-BE49-F238E27FC236}">
                <a16:creationId xmlns:a16="http://schemas.microsoft.com/office/drawing/2014/main" id="{FDAE8A76-66CB-4D88-855C-E0B2FCAE3461}"/>
              </a:ext>
            </a:extLst>
          </p:cNvPr>
          <p:cNvGrpSpPr/>
          <p:nvPr/>
        </p:nvGrpSpPr>
        <p:grpSpPr>
          <a:xfrm>
            <a:off x="7456691" y="3549053"/>
            <a:ext cx="389414" cy="391160"/>
            <a:chOff x="7000875" y="3251200"/>
            <a:chExt cx="354013" cy="355600"/>
          </a:xfrm>
        </p:grpSpPr>
        <p:sp>
          <p:nvSpPr>
            <p:cNvPr id="65" name="Freeform 31">
              <a:extLst>
                <a:ext uri="{FF2B5EF4-FFF2-40B4-BE49-F238E27FC236}">
                  <a16:creationId xmlns:a16="http://schemas.microsoft.com/office/drawing/2014/main" id="{6F9DEA0F-CB79-41BB-8F32-3748C925E3FD}"/>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66" name="Freeform 32">
              <a:extLst>
                <a:ext uri="{FF2B5EF4-FFF2-40B4-BE49-F238E27FC236}">
                  <a16:creationId xmlns:a16="http://schemas.microsoft.com/office/drawing/2014/main" id="{7FBBD177-1811-4961-BE01-6B6759820FF5}"/>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67" name="Freeform 33">
              <a:extLst>
                <a:ext uri="{FF2B5EF4-FFF2-40B4-BE49-F238E27FC236}">
                  <a16:creationId xmlns:a16="http://schemas.microsoft.com/office/drawing/2014/main" id="{918C363C-6708-48B5-9593-43BF28129B25}"/>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68" name="Oval 12">
            <a:extLst>
              <a:ext uri="{FF2B5EF4-FFF2-40B4-BE49-F238E27FC236}">
                <a16:creationId xmlns:a16="http://schemas.microsoft.com/office/drawing/2014/main" id="{A366136A-1930-4ACE-AF0C-79065E3B7BFA}"/>
              </a:ext>
            </a:extLst>
          </p:cNvPr>
          <p:cNvSpPr/>
          <p:nvPr/>
        </p:nvSpPr>
        <p:spPr>
          <a:xfrm>
            <a:off x="8850112" y="3224114"/>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69" name="Oval 13">
            <a:extLst>
              <a:ext uri="{FF2B5EF4-FFF2-40B4-BE49-F238E27FC236}">
                <a16:creationId xmlns:a16="http://schemas.microsoft.com/office/drawing/2014/main" id="{A7888690-E099-409C-8736-7B28853BABDD}"/>
              </a:ext>
            </a:extLst>
          </p:cNvPr>
          <p:cNvSpPr/>
          <p:nvPr/>
        </p:nvSpPr>
        <p:spPr>
          <a:xfrm>
            <a:off x="8928590" y="3302592"/>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71" name="Group 63">
            <a:extLst>
              <a:ext uri="{FF2B5EF4-FFF2-40B4-BE49-F238E27FC236}">
                <a16:creationId xmlns:a16="http://schemas.microsoft.com/office/drawing/2014/main" id="{1AC31E08-5DC8-4FC9-BE78-B2B788C59D99}"/>
              </a:ext>
            </a:extLst>
          </p:cNvPr>
          <p:cNvGrpSpPr/>
          <p:nvPr/>
        </p:nvGrpSpPr>
        <p:grpSpPr>
          <a:xfrm>
            <a:off x="9159401" y="3533403"/>
            <a:ext cx="396399" cy="396399"/>
            <a:chOff x="8440738" y="4330700"/>
            <a:chExt cx="360363" cy="360363"/>
          </a:xfrm>
          <a:solidFill>
            <a:schemeClr val="bg1"/>
          </a:solidFill>
        </p:grpSpPr>
        <p:sp>
          <p:nvSpPr>
            <p:cNvPr id="72" name="Freeform 1294">
              <a:extLst>
                <a:ext uri="{FF2B5EF4-FFF2-40B4-BE49-F238E27FC236}">
                  <a16:creationId xmlns:a16="http://schemas.microsoft.com/office/drawing/2014/main" id="{3C74D8A4-E876-4AC0-BD7D-B06E9869ED8A}"/>
                </a:ext>
              </a:extLst>
            </p:cNvPr>
            <p:cNvSpPr>
              <a:spLocks noEditPoints="1"/>
            </p:cNvSpPr>
            <p:nvPr/>
          </p:nvSpPr>
          <p:spPr bwMode="auto">
            <a:xfrm>
              <a:off x="8440738" y="4330700"/>
              <a:ext cx="360363" cy="241300"/>
            </a:xfrm>
            <a:custGeom>
              <a:avLst/>
              <a:gdLst>
                <a:gd name="T0" fmla="*/ 94 w 96"/>
                <a:gd name="T1" fmla="*/ 64 h 64"/>
                <a:gd name="T2" fmla="*/ 2 w 96"/>
                <a:gd name="T3" fmla="*/ 64 h 64"/>
                <a:gd name="T4" fmla="*/ 0 w 96"/>
                <a:gd name="T5" fmla="*/ 62 h 64"/>
                <a:gd name="T6" fmla="*/ 0 w 96"/>
                <a:gd name="T7" fmla="*/ 2 h 64"/>
                <a:gd name="T8" fmla="*/ 2 w 96"/>
                <a:gd name="T9" fmla="*/ 0 h 64"/>
                <a:gd name="T10" fmla="*/ 94 w 96"/>
                <a:gd name="T11" fmla="*/ 0 h 64"/>
                <a:gd name="T12" fmla="*/ 96 w 96"/>
                <a:gd name="T13" fmla="*/ 2 h 64"/>
                <a:gd name="T14" fmla="*/ 96 w 96"/>
                <a:gd name="T15" fmla="*/ 62 h 64"/>
                <a:gd name="T16" fmla="*/ 94 w 96"/>
                <a:gd name="T17" fmla="*/ 64 h 64"/>
                <a:gd name="T18" fmla="*/ 4 w 96"/>
                <a:gd name="T19" fmla="*/ 60 h 64"/>
                <a:gd name="T20" fmla="*/ 92 w 96"/>
                <a:gd name="T21" fmla="*/ 60 h 64"/>
                <a:gd name="T22" fmla="*/ 92 w 96"/>
                <a:gd name="T23" fmla="*/ 4 h 64"/>
                <a:gd name="T24" fmla="*/ 4 w 96"/>
                <a:gd name="T25" fmla="*/ 4 h 64"/>
                <a:gd name="T26" fmla="*/ 4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4" y="64"/>
                  </a:moveTo>
                  <a:cubicBezTo>
                    <a:pt x="2" y="64"/>
                    <a:pt x="2" y="64"/>
                    <a:pt x="2" y="64"/>
                  </a:cubicBezTo>
                  <a:cubicBezTo>
                    <a:pt x="1" y="64"/>
                    <a:pt x="0" y="63"/>
                    <a:pt x="0" y="62"/>
                  </a:cubicBezTo>
                  <a:cubicBezTo>
                    <a:pt x="0" y="2"/>
                    <a:pt x="0" y="2"/>
                    <a:pt x="0" y="2"/>
                  </a:cubicBezTo>
                  <a:cubicBezTo>
                    <a:pt x="0" y="1"/>
                    <a:pt x="1" y="0"/>
                    <a:pt x="2" y="0"/>
                  </a:cubicBezTo>
                  <a:cubicBezTo>
                    <a:pt x="94" y="0"/>
                    <a:pt x="94" y="0"/>
                    <a:pt x="94" y="0"/>
                  </a:cubicBezTo>
                  <a:cubicBezTo>
                    <a:pt x="95" y="0"/>
                    <a:pt x="96" y="1"/>
                    <a:pt x="96" y="2"/>
                  </a:cubicBezTo>
                  <a:cubicBezTo>
                    <a:pt x="96" y="62"/>
                    <a:pt x="96" y="62"/>
                    <a:pt x="96" y="62"/>
                  </a:cubicBezTo>
                  <a:cubicBezTo>
                    <a:pt x="96" y="63"/>
                    <a:pt x="95" y="64"/>
                    <a:pt x="94" y="64"/>
                  </a:cubicBezTo>
                  <a:close/>
                  <a:moveTo>
                    <a:pt x="4" y="60"/>
                  </a:moveTo>
                  <a:cubicBezTo>
                    <a:pt x="92" y="60"/>
                    <a:pt x="92" y="60"/>
                    <a:pt x="92" y="60"/>
                  </a:cubicBezTo>
                  <a:cubicBezTo>
                    <a:pt x="92" y="4"/>
                    <a:pt x="92" y="4"/>
                    <a:pt x="92" y="4"/>
                  </a:cubicBezTo>
                  <a:cubicBezTo>
                    <a:pt x="4" y="4"/>
                    <a:pt x="4" y="4"/>
                    <a:pt x="4" y="4"/>
                  </a:cubicBezTo>
                  <a:lnTo>
                    <a:pt x="4" y="60"/>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73" name="Freeform 1295">
              <a:extLst>
                <a:ext uri="{FF2B5EF4-FFF2-40B4-BE49-F238E27FC236}">
                  <a16:creationId xmlns:a16="http://schemas.microsoft.com/office/drawing/2014/main" id="{D998F841-8053-4EC2-9AD9-51031A2473B9}"/>
                </a:ext>
              </a:extLst>
            </p:cNvPr>
            <p:cNvSpPr>
              <a:spLocks/>
            </p:cNvSpPr>
            <p:nvPr/>
          </p:nvSpPr>
          <p:spPr bwMode="auto">
            <a:xfrm>
              <a:off x="8605838" y="4556125"/>
              <a:ext cx="14288" cy="60325"/>
            </a:xfrm>
            <a:custGeom>
              <a:avLst/>
              <a:gdLst>
                <a:gd name="T0" fmla="*/ 2 w 4"/>
                <a:gd name="T1" fmla="*/ 16 h 16"/>
                <a:gd name="T2" fmla="*/ 0 w 4"/>
                <a:gd name="T3" fmla="*/ 14 h 16"/>
                <a:gd name="T4" fmla="*/ 0 w 4"/>
                <a:gd name="T5" fmla="*/ 2 h 16"/>
                <a:gd name="T6" fmla="*/ 2 w 4"/>
                <a:gd name="T7" fmla="*/ 0 h 16"/>
                <a:gd name="T8" fmla="*/ 4 w 4"/>
                <a:gd name="T9" fmla="*/ 2 h 16"/>
                <a:gd name="T10" fmla="*/ 4 w 4"/>
                <a:gd name="T11" fmla="*/ 14 h 16"/>
                <a:gd name="T12" fmla="*/ 2 w 4"/>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 h="16">
                  <a:moveTo>
                    <a:pt x="2" y="16"/>
                  </a:moveTo>
                  <a:cubicBezTo>
                    <a:pt x="1" y="16"/>
                    <a:pt x="0" y="15"/>
                    <a:pt x="0" y="14"/>
                  </a:cubicBezTo>
                  <a:cubicBezTo>
                    <a:pt x="0" y="2"/>
                    <a:pt x="0" y="2"/>
                    <a:pt x="0" y="2"/>
                  </a:cubicBezTo>
                  <a:cubicBezTo>
                    <a:pt x="0" y="1"/>
                    <a:pt x="1" y="0"/>
                    <a:pt x="2" y="0"/>
                  </a:cubicBezTo>
                  <a:cubicBezTo>
                    <a:pt x="3" y="0"/>
                    <a:pt x="4" y="1"/>
                    <a:pt x="4" y="2"/>
                  </a:cubicBezTo>
                  <a:cubicBezTo>
                    <a:pt x="4" y="14"/>
                    <a:pt x="4" y="14"/>
                    <a:pt x="4" y="14"/>
                  </a:cubicBezTo>
                  <a:cubicBezTo>
                    <a:pt x="4" y="15"/>
                    <a:pt x="3" y="16"/>
                    <a:pt x="2" y="16"/>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74" name="Freeform 1296">
              <a:extLst>
                <a:ext uri="{FF2B5EF4-FFF2-40B4-BE49-F238E27FC236}">
                  <a16:creationId xmlns:a16="http://schemas.microsoft.com/office/drawing/2014/main" id="{ED275074-6057-473C-9CAA-2CD2FFEBFF8B}"/>
                </a:ext>
              </a:extLst>
            </p:cNvPr>
            <p:cNvSpPr>
              <a:spLocks/>
            </p:cNvSpPr>
            <p:nvPr/>
          </p:nvSpPr>
          <p:spPr bwMode="auto">
            <a:xfrm>
              <a:off x="8529638" y="4600575"/>
              <a:ext cx="166688" cy="90488"/>
            </a:xfrm>
            <a:custGeom>
              <a:avLst/>
              <a:gdLst>
                <a:gd name="T0" fmla="*/ 42 w 44"/>
                <a:gd name="T1" fmla="*/ 24 h 24"/>
                <a:gd name="T2" fmla="*/ 41 w 44"/>
                <a:gd name="T3" fmla="*/ 23 h 24"/>
                <a:gd name="T4" fmla="*/ 22 w 44"/>
                <a:gd name="T5" fmla="*/ 5 h 24"/>
                <a:gd name="T6" fmla="*/ 3 w 44"/>
                <a:gd name="T7" fmla="*/ 23 h 24"/>
                <a:gd name="T8" fmla="*/ 1 w 44"/>
                <a:gd name="T9" fmla="*/ 23 h 24"/>
                <a:gd name="T10" fmla="*/ 1 w 44"/>
                <a:gd name="T11" fmla="*/ 21 h 24"/>
                <a:gd name="T12" fmla="*/ 21 w 44"/>
                <a:gd name="T13" fmla="*/ 1 h 24"/>
                <a:gd name="T14" fmla="*/ 23 w 44"/>
                <a:gd name="T15" fmla="*/ 1 h 24"/>
                <a:gd name="T16" fmla="*/ 43 w 44"/>
                <a:gd name="T17" fmla="*/ 21 h 24"/>
                <a:gd name="T18" fmla="*/ 43 w 44"/>
                <a:gd name="T19" fmla="*/ 23 h 24"/>
                <a:gd name="T20" fmla="*/ 42 w 4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
                  <a:moveTo>
                    <a:pt x="42" y="24"/>
                  </a:moveTo>
                  <a:cubicBezTo>
                    <a:pt x="41" y="24"/>
                    <a:pt x="41" y="24"/>
                    <a:pt x="41" y="23"/>
                  </a:cubicBezTo>
                  <a:cubicBezTo>
                    <a:pt x="22" y="5"/>
                    <a:pt x="22" y="5"/>
                    <a:pt x="22" y="5"/>
                  </a:cubicBezTo>
                  <a:cubicBezTo>
                    <a:pt x="3" y="23"/>
                    <a:pt x="3" y="23"/>
                    <a:pt x="3" y="23"/>
                  </a:cubicBezTo>
                  <a:cubicBezTo>
                    <a:pt x="3" y="24"/>
                    <a:pt x="1" y="24"/>
                    <a:pt x="1" y="23"/>
                  </a:cubicBezTo>
                  <a:cubicBezTo>
                    <a:pt x="0" y="23"/>
                    <a:pt x="0" y="21"/>
                    <a:pt x="1" y="21"/>
                  </a:cubicBezTo>
                  <a:cubicBezTo>
                    <a:pt x="21" y="1"/>
                    <a:pt x="21" y="1"/>
                    <a:pt x="21" y="1"/>
                  </a:cubicBezTo>
                  <a:cubicBezTo>
                    <a:pt x="21" y="0"/>
                    <a:pt x="23" y="0"/>
                    <a:pt x="23" y="1"/>
                  </a:cubicBezTo>
                  <a:cubicBezTo>
                    <a:pt x="43" y="21"/>
                    <a:pt x="43" y="21"/>
                    <a:pt x="43" y="21"/>
                  </a:cubicBezTo>
                  <a:cubicBezTo>
                    <a:pt x="44" y="21"/>
                    <a:pt x="44" y="23"/>
                    <a:pt x="43" y="23"/>
                  </a:cubicBezTo>
                  <a:cubicBezTo>
                    <a:pt x="43" y="24"/>
                    <a:pt x="43" y="24"/>
                    <a:pt x="42" y="2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75" name="Freeform 1297">
              <a:extLst>
                <a:ext uri="{FF2B5EF4-FFF2-40B4-BE49-F238E27FC236}">
                  <a16:creationId xmlns:a16="http://schemas.microsoft.com/office/drawing/2014/main" id="{3FAC94F0-4D7B-4ECF-A65F-28C38F7C3DE7}"/>
                </a:ext>
              </a:extLst>
            </p:cNvPr>
            <p:cNvSpPr>
              <a:spLocks/>
            </p:cNvSpPr>
            <p:nvPr/>
          </p:nvSpPr>
          <p:spPr bwMode="auto">
            <a:xfrm>
              <a:off x="8470900" y="4391025"/>
              <a:ext cx="254000" cy="104775"/>
            </a:xfrm>
            <a:custGeom>
              <a:avLst/>
              <a:gdLst>
                <a:gd name="T0" fmla="*/ 34 w 68"/>
                <a:gd name="T1" fmla="*/ 28 h 28"/>
                <a:gd name="T2" fmla="*/ 34 w 68"/>
                <a:gd name="T3" fmla="*/ 28 h 28"/>
                <a:gd name="T4" fmla="*/ 32 w 68"/>
                <a:gd name="T5" fmla="*/ 27 h 28"/>
                <a:gd name="T6" fmla="*/ 26 w 68"/>
                <a:gd name="T7" fmla="*/ 12 h 28"/>
                <a:gd name="T8" fmla="*/ 20 w 68"/>
                <a:gd name="T9" fmla="*/ 19 h 28"/>
                <a:gd name="T10" fmla="*/ 18 w 68"/>
                <a:gd name="T11" fmla="*/ 20 h 28"/>
                <a:gd name="T12" fmla="*/ 2 w 68"/>
                <a:gd name="T13" fmla="*/ 20 h 28"/>
                <a:gd name="T14" fmla="*/ 0 w 68"/>
                <a:gd name="T15" fmla="*/ 18 h 28"/>
                <a:gd name="T16" fmla="*/ 2 w 68"/>
                <a:gd name="T17" fmla="*/ 16 h 28"/>
                <a:gd name="T18" fmla="*/ 17 w 68"/>
                <a:gd name="T19" fmla="*/ 16 h 28"/>
                <a:gd name="T20" fmla="*/ 24 w 68"/>
                <a:gd name="T21" fmla="*/ 7 h 28"/>
                <a:gd name="T22" fmla="*/ 26 w 68"/>
                <a:gd name="T23" fmla="*/ 6 h 28"/>
                <a:gd name="T24" fmla="*/ 28 w 68"/>
                <a:gd name="T25" fmla="*/ 7 h 28"/>
                <a:gd name="T26" fmla="*/ 35 w 68"/>
                <a:gd name="T27" fmla="*/ 22 h 28"/>
                <a:gd name="T28" fmla="*/ 42 w 68"/>
                <a:gd name="T29" fmla="*/ 13 h 28"/>
                <a:gd name="T30" fmla="*/ 44 w 68"/>
                <a:gd name="T31" fmla="*/ 12 h 28"/>
                <a:gd name="T32" fmla="*/ 45 w 68"/>
                <a:gd name="T33" fmla="*/ 13 h 28"/>
                <a:gd name="T34" fmla="*/ 52 w 68"/>
                <a:gd name="T35" fmla="*/ 19 h 28"/>
                <a:gd name="T36" fmla="*/ 64 w 68"/>
                <a:gd name="T37" fmla="*/ 1 h 28"/>
                <a:gd name="T38" fmla="*/ 67 w 68"/>
                <a:gd name="T39" fmla="*/ 0 h 28"/>
                <a:gd name="T40" fmla="*/ 68 w 68"/>
                <a:gd name="T41" fmla="*/ 3 h 28"/>
                <a:gd name="T42" fmla="*/ 54 w 68"/>
                <a:gd name="T43" fmla="*/ 23 h 28"/>
                <a:gd name="T44" fmla="*/ 52 w 68"/>
                <a:gd name="T45" fmla="*/ 24 h 28"/>
                <a:gd name="T46" fmla="*/ 51 w 68"/>
                <a:gd name="T47" fmla="*/ 23 h 28"/>
                <a:gd name="T48" fmla="*/ 44 w 68"/>
                <a:gd name="T49" fmla="*/ 17 h 28"/>
                <a:gd name="T50" fmla="*/ 36 w 68"/>
                <a:gd name="T51" fmla="*/ 27 h 28"/>
                <a:gd name="T52" fmla="*/ 34 w 68"/>
                <a:gd name="T5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28">
                  <a:moveTo>
                    <a:pt x="34" y="28"/>
                  </a:moveTo>
                  <a:cubicBezTo>
                    <a:pt x="34" y="28"/>
                    <a:pt x="34" y="28"/>
                    <a:pt x="34" y="28"/>
                  </a:cubicBezTo>
                  <a:cubicBezTo>
                    <a:pt x="33" y="28"/>
                    <a:pt x="32" y="27"/>
                    <a:pt x="32" y="27"/>
                  </a:cubicBezTo>
                  <a:cubicBezTo>
                    <a:pt x="26" y="12"/>
                    <a:pt x="26" y="12"/>
                    <a:pt x="26" y="12"/>
                  </a:cubicBezTo>
                  <a:cubicBezTo>
                    <a:pt x="20" y="19"/>
                    <a:pt x="20" y="19"/>
                    <a:pt x="20" y="19"/>
                  </a:cubicBezTo>
                  <a:cubicBezTo>
                    <a:pt x="19" y="20"/>
                    <a:pt x="19" y="20"/>
                    <a:pt x="18" y="20"/>
                  </a:cubicBezTo>
                  <a:cubicBezTo>
                    <a:pt x="2" y="20"/>
                    <a:pt x="2" y="20"/>
                    <a:pt x="2" y="20"/>
                  </a:cubicBezTo>
                  <a:cubicBezTo>
                    <a:pt x="1" y="20"/>
                    <a:pt x="0" y="19"/>
                    <a:pt x="0" y="18"/>
                  </a:cubicBezTo>
                  <a:cubicBezTo>
                    <a:pt x="0" y="17"/>
                    <a:pt x="1" y="16"/>
                    <a:pt x="2" y="16"/>
                  </a:cubicBezTo>
                  <a:cubicBezTo>
                    <a:pt x="17" y="16"/>
                    <a:pt x="17" y="16"/>
                    <a:pt x="17" y="16"/>
                  </a:cubicBezTo>
                  <a:cubicBezTo>
                    <a:pt x="24" y="7"/>
                    <a:pt x="24" y="7"/>
                    <a:pt x="24" y="7"/>
                  </a:cubicBezTo>
                  <a:cubicBezTo>
                    <a:pt x="25" y="6"/>
                    <a:pt x="26" y="6"/>
                    <a:pt x="26" y="6"/>
                  </a:cubicBezTo>
                  <a:cubicBezTo>
                    <a:pt x="27" y="6"/>
                    <a:pt x="28" y="7"/>
                    <a:pt x="28" y="7"/>
                  </a:cubicBezTo>
                  <a:cubicBezTo>
                    <a:pt x="35" y="22"/>
                    <a:pt x="35" y="22"/>
                    <a:pt x="35" y="22"/>
                  </a:cubicBezTo>
                  <a:cubicBezTo>
                    <a:pt x="42" y="13"/>
                    <a:pt x="42" y="13"/>
                    <a:pt x="42" y="13"/>
                  </a:cubicBezTo>
                  <a:cubicBezTo>
                    <a:pt x="43" y="12"/>
                    <a:pt x="43" y="12"/>
                    <a:pt x="44" y="12"/>
                  </a:cubicBezTo>
                  <a:cubicBezTo>
                    <a:pt x="44" y="12"/>
                    <a:pt x="45" y="12"/>
                    <a:pt x="45" y="13"/>
                  </a:cubicBezTo>
                  <a:cubicBezTo>
                    <a:pt x="52" y="19"/>
                    <a:pt x="52" y="19"/>
                    <a:pt x="52" y="19"/>
                  </a:cubicBezTo>
                  <a:cubicBezTo>
                    <a:pt x="64" y="1"/>
                    <a:pt x="64" y="1"/>
                    <a:pt x="64" y="1"/>
                  </a:cubicBezTo>
                  <a:cubicBezTo>
                    <a:pt x="65" y="0"/>
                    <a:pt x="66" y="0"/>
                    <a:pt x="67" y="0"/>
                  </a:cubicBezTo>
                  <a:cubicBezTo>
                    <a:pt x="68" y="1"/>
                    <a:pt x="68" y="2"/>
                    <a:pt x="68" y="3"/>
                  </a:cubicBezTo>
                  <a:cubicBezTo>
                    <a:pt x="54" y="23"/>
                    <a:pt x="54" y="23"/>
                    <a:pt x="54" y="23"/>
                  </a:cubicBezTo>
                  <a:cubicBezTo>
                    <a:pt x="53" y="24"/>
                    <a:pt x="53" y="24"/>
                    <a:pt x="52" y="24"/>
                  </a:cubicBezTo>
                  <a:cubicBezTo>
                    <a:pt x="52" y="24"/>
                    <a:pt x="51" y="24"/>
                    <a:pt x="51" y="23"/>
                  </a:cubicBezTo>
                  <a:cubicBezTo>
                    <a:pt x="44" y="17"/>
                    <a:pt x="44" y="17"/>
                    <a:pt x="44" y="17"/>
                  </a:cubicBezTo>
                  <a:cubicBezTo>
                    <a:pt x="36" y="27"/>
                    <a:pt x="36" y="27"/>
                    <a:pt x="36" y="27"/>
                  </a:cubicBezTo>
                  <a:cubicBezTo>
                    <a:pt x="35" y="28"/>
                    <a:pt x="35" y="28"/>
                    <a:pt x="34" y="28"/>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76" name="Freeform 1298">
              <a:extLst>
                <a:ext uri="{FF2B5EF4-FFF2-40B4-BE49-F238E27FC236}">
                  <a16:creationId xmlns:a16="http://schemas.microsoft.com/office/drawing/2014/main" id="{65AA89BC-FCB9-4F28-9CC9-2715BF711037}"/>
                </a:ext>
              </a:extLst>
            </p:cNvPr>
            <p:cNvSpPr>
              <a:spLocks noEditPoints="1"/>
            </p:cNvSpPr>
            <p:nvPr/>
          </p:nvSpPr>
          <p:spPr bwMode="auto">
            <a:xfrm>
              <a:off x="8470900" y="4360863"/>
              <a:ext cx="300038" cy="180975"/>
            </a:xfrm>
            <a:custGeom>
              <a:avLst/>
              <a:gdLst>
                <a:gd name="T0" fmla="*/ 78 w 80"/>
                <a:gd name="T1" fmla="*/ 48 h 48"/>
                <a:gd name="T2" fmla="*/ 2 w 80"/>
                <a:gd name="T3" fmla="*/ 48 h 48"/>
                <a:gd name="T4" fmla="*/ 0 w 80"/>
                <a:gd name="T5" fmla="*/ 46 h 48"/>
                <a:gd name="T6" fmla="*/ 0 w 80"/>
                <a:gd name="T7" fmla="*/ 2 h 48"/>
                <a:gd name="T8" fmla="*/ 2 w 80"/>
                <a:gd name="T9" fmla="*/ 0 h 48"/>
                <a:gd name="T10" fmla="*/ 78 w 80"/>
                <a:gd name="T11" fmla="*/ 0 h 48"/>
                <a:gd name="T12" fmla="*/ 80 w 80"/>
                <a:gd name="T13" fmla="*/ 2 h 48"/>
                <a:gd name="T14" fmla="*/ 80 w 80"/>
                <a:gd name="T15" fmla="*/ 46 h 48"/>
                <a:gd name="T16" fmla="*/ 78 w 80"/>
                <a:gd name="T17" fmla="*/ 48 h 48"/>
                <a:gd name="T18" fmla="*/ 4 w 80"/>
                <a:gd name="T19" fmla="*/ 44 h 48"/>
                <a:gd name="T20" fmla="*/ 76 w 80"/>
                <a:gd name="T21" fmla="*/ 44 h 48"/>
                <a:gd name="T22" fmla="*/ 76 w 80"/>
                <a:gd name="T23" fmla="*/ 4 h 48"/>
                <a:gd name="T24" fmla="*/ 4 w 80"/>
                <a:gd name="T25" fmla="*/ 4 h 48"/>
                <a:gd name="T26" fmla="*/ 4 w 80"/>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8">
                  <a:moveTo>
                    <a:pt x="78" y="48"/>
                  </a:moveTo>
                  <a:cubicBezTo>
                    <a:pt x="2" y="48"/>
                    <a:pt x="2" y="48"/>
                    <a:pt x="2" y="48"/>
                  </a:cubicBezTo>
                  <a:cubicBezTo>
                    <a:pt x="1" y="48"/>
                    <a:pt x="0" y="47"/>
                    <a:pt x="0" y="46"/>
                  </a:cubicBezTo>
                  <a:cubicBezTo>
                    <a:pt x="0" y="2"/>
                    <a:pt x="0" y="2"/>
                    <a:pt x="0" y="2"/>
                  </a:cubicBezTo>
                  <a:cubicBezTo>
                    <a:pt x="0" y="1"/>
                    <a:pt x="1" y="0"/>
                    <a:pt x="2" y="0"/>
                  </a:cubicBezTo>
                  <a:cubicBezTo>
                    <a:pt x="78" y="0"/>
                    <a:pt x="78" y="0"/>
                    <a:pt x="78" y="0"/>
                  </a:cubicBezTo>
                  <a:cubicBezTo>
                    <a:pt x="79" y="0"/>
                    <a:pt x="80" y="1"/>
                    <a:pt x="80" y="2"/>
                  </a:cubicBezTo>
                  <a:cubicBezTo>
                    <a:pt x="80" y="46"/>
                    <a:pt x="80" y="46"/>
                    <a:pt x="80" y="46"/>
                  </a:cubicBezTo>
                  <a:cubicBezTo>
                    <a:pt x="80" y="47"/>
                    <a:pt x="79" y="48"/>
                    <a:pt x="78" y="48"/>
                  </a:cubicBezTo>
                  <a:close/>
                  <a:moveTo>
                    <a:pt x="4" y="44"/>
                  </a:moveTo>
                  <a:cubicBezTo>
                    <a:pt x="76" y="44"/>
                    <a:pt x="76" y="44"/>
                    <a:pt x="76" y="44"/>
                  </a:cubicBezTo>
                  <a:cubicBezTo>
                    <a:pt x="76" y="4"/>
                    <a:pt x="76" y="4"/>
                    <a:pt x="76" y="4"/>
                  </a:cubicBezTo>
                  <a:cubicBezTo>
                    <a:pt x="4" y="4"/>
                    <a:pt x="4" y="4"/>
                    <a:pt x="4" y="4"/>
                  </a:cubicBezTo>
                  <a:lnTo>
                    <a:pt x="4" y="44"/>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78" name="Oval 12">
            <a:extLst>
              <a:ext uri="{FF2B5EF4-FFF2-40B4-BE49-F238E27FC236}">
                <a16:creationId xmlns:a16="http://schemas.microsoft.com/office/drawing/2014/main" id="{A366136A-1930-4ACE-AF0C-79065E3B7BFA}"/>
              </a:ext>
            </a:extLst>
          </p:cNvPr>
          <p:cNvSpPr/>
          <p:nvPr/>
        </p:nvSpPr>
        <p:spPr>
          <a:xfrm>
            <a:off x="10691317" y="3222014"/>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79" name="Oval 13">
            <a:extLst>
              <a:ext uri="{FF2B5EF4-FFF2-40B4-BE49-F238E27FC236}">
                <a16:creationId xmlns:a16="http://schemas.microsoft.com/office/drawing/2014/main" id="{A7888690-E099-409C-8736-7B28853BABDD}"/>
              </a:ext>
            </a:extLst>
          </p:cNvPr>
          <p:cNvSpPr/>
          <p:nvPr/>
        </p:nvSpPr>
        <p:spPr>
          <a:xfrm>
            <a:off x="10769795" y="3300492"/>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80" name="Group 165">
            <a:extLst>
              <a:ext uri="{FF2B5EF4-FFF2-40B4-BE49-F238E27FC236}">
                <a16:creationId xmlns:a16="http://schemas.microsoft.com/office/drawing/2014/main" id="{3C82AF33-6182-4BC0-AEAE-57A036DE478B}"/>
              </a:ext>
            </a:extLst>
          </p:cNvPr>
          <p:cNvGrpSpPr/>
          <p:nvPr/>
        </p:nvGrpSpPr>
        <p:grpSpPr>
          <a:xfrm>
            <a:off x="11044106" y="3546561"/>
            <a:ext cx="327107" cy="372125"/>
            <a:chOff x="3660775" y="1446213"/>
            <a:chExt cx="244475" cy="320675"/>
          </a:xfrm>
          <a:noFill/>
        </p:grpSpPr>
        <p:sp>
          <p:nvSpPr>
            <p:cNvPr id="81" name="Freeform 59">
              <a:extLst>
                <a:ext uri="{FF2B5EF4-FFF2-40B4-BE49-F238E27FC236}">
                  <a16:creationId xmlns:a16="http://schemas.microsoft.com/office/drawing/2014/main" id="{104A4D7B-9653-4B2E-BD0C-156D9FEE06F4}"/>
                </a:ext>
              </a:extLst>
            </p:cNvPr>
            <p:cNvSpPr>
              <a:spLocks/>
            </p:cNvSpPr>
            <p:nvPr/>
          </p:nvSpPr>
          <p:spPr bwMode="auto">
            <a:xfrm>
              <a:off x="3660775" y="1446213"/>
              <a:ext cx="244475" cy="320675"/>
            </a:xfrm>
            <a:custGeom>
              <a:avLst/>
              <a:gdLst>
                <a:gd name="T0" fmla="*/ 154 w 154"/>
                <a:gd name="T1" fmla="*/ 202 h 202"/>
                <a:gd name="T2" fmla="*/ 0 w 154"/>
                <a:gd name="T3" fmla="*/ 202 h 202"/>
                <a:gd name="T4" fmla="*/ 0 w 154"/>
                <a:gd name="T5" fmla="*/ 0 h 202"/>
                <a:gd name="T6" fmla="*/ 89 w 154"/>
                <a:gd name="T7" fmla="*/ 0 h 202"/>
                <a:gd name="T8" fmla="*/ 154 w 154"/>
                <a:gd name="T9" fmla="*/ 63 h 202"/>
                <a:gd name="T10" fmla="*/ 154 w 154"/>
                <a:gd name="T11" fmla="*/ 202 h 202"/>
              </a:gdLst>
              <a:ahLst/>
              <a:cxnLst>
                <a:cxn ang="0">
                  <a:pos x="T0" y="T1"/>
                </a:cxn>
                <a:cxn ang="0">
                  <a:pos x="T2" y="T3"/>
                </a:cxn>
                <a:cxn ang="0">
                  <a:pos x="T4" y="T5"/>
                </a:cxn>
                <a:cxn ang="0">
                  <a:pos x="T6" y="T7"/>
                </a:cxn>
                <a:cxn ang="0">
                  <a:pos x="T8" y="T9"/>
                </a:cxn>
                <a:cxn ang="0">
                  <a:pos x="T10" y="T11"/>
                </a:cxn>
              </a:cxnLst>
              <a:rect l="0" t="0" r="r" b="b"/>
              <a:pathLst>
                <a:path w="154" h="202">
                  <a:moveTo>
                    <a:pt x="154" y="202"/>
                  </a:moveTo>
                  <a:lnTo>
                    <a:pt x="0" y="202"/>
                  </a:lnTo>
                  <a:lnTo>
                    <a:pt x="0" y="0"/>
                  </a:lnTo>
                  <a:lnTo>
                    <a:pt x="89" y="0"/>
                  </a:lnTo>
                  <a:lnTo>
                    <a:pt x="154" y="63"/>
                  </a:lnTo>
                  <a:lnTo>
                    <a:pt x="154" y="202"/>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2" name="Freeform 60">
              <a:extLst>
                <a:ext uri="{FF2B5EF4-FFF2-40B4-BE49-F238E27FC236}">
                  <a16:creationId xmlns:a16="http://schemas.microsoft.com/office/drawing/2014/main" id="{91E0699C-A12F-44E5-B190-0345FA103B55}"/>
                </a:ext>
              </a:extLst>
            </p:cNvPr>
            <p:cNvSpPr>
              <a:spLocks/>
            </p:cNvSpPr>
            <p:nvPr/>
          </p:nvSpPr>
          <p:spPr bwMode="auto">
            <a:xfrm>
              <a:off x="3790950" y="1476375"/>
              <a:ext cx="85725" cy="85725"/>
            </a:xfrm>
            <a:custGeom>
              <a:avLst/>
              <a:gdLst>
                <a:gd name="T0" fmla="*/ 0 w 54"/>
                <a:gd name="T1" fmla="*/ 0 h 54"/>
                <a:gd name="T2" fmla="*/ 0 w 54"/>
                <a:gd name="T3" fmla="*/ 54 h 54"/>
                <a:gd name="T4" fmla="*/ 54 w 54"/>
                <a:gd name="T5" fmla="*/ 54 h 54"/>
              </a:gdLst>
              <a:ahLst/>
              <a:cxnLst>
                <a:cxn ang="0">
                  <a:pos x="T0" y="T1"/>
                </a:cxn>
                <a:cxn ang="0">
                  <a:pos x="T2" y="T3"/>
                </a:cxn>
                <a:cxn ang="0">
                  <a:pos x="T4" y="T5"/>
                </a:cxn>
              </a:cxnLst>
              <a:rect l="0" t="0" r="r" b="b"/>
              <a:pathLst>
                <a:path w="54" h="54">
                  <a:moveTo>
                    <a:pt x="0" y="0"/>
                  </a:moveTo>
                  <a:lnTo>
                    <a:pt x="0" y="54"/>
                  </a:lnTo>
                  <a:lnTo>
                    <a:pt x="54" y="54"/>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3" name="Freeform 61">
              <a:extLst>
                <a:ext uri="{FF2B5EF4-FFF2-40B4-BE49-F238E27FC236}">
                  <a16:creationId xmlns:a16="http://schemas.microsoft.com/office/drawing/2014/main" id="{A4224E62-7145-4A78-A4E7-8137C146FE34}"/>
                </a:ext>
              </a:extLst>
            </p:cNvPr>
            <p:cNvSpPr>
              <a:spLocks/>
            </p:cNvSpPr>
            <p:nvPr/>
          </p:nvSpPr>
          <p:spPr bwMode="auto">
            <a:xfrm>
              <a:off x="3708400" y="1573213"/>
              <a:ext cx="47625" cy="47625"/>
            </a:xfrm>
            <a:custGeom>
              <a:avLst/>
              <a:gdLst>
                <a:gd name="T0" fmla="*/ 26 w 51"/>
                <a:gd name="T1" fmla="*/ 51 h 51"/>
                <a:gd name="T2" fmla="*/ 0 w 51"/>
                <a:gd name="T3" fmla="*/ 25 h 51"/>
                <a:gd name="T4" fmla="*/ 26 w 51"/>
                <a:gd name="T5" fmla="*/ 0 h 51"/>
                <a:gd name="T6" fmla="*/ 51 w 51"/>
                <a:gd name="T7" fmla="*/ 25 h 51"/>
              </a:gdLst>
              <a:ahLst/>
              <a:cxnLst>
                <a:cxn ang="0">
                  <a:pos x="T0" y="T1"/>
                </a:cxn>
                <a:cxn ang="0">
                  <a:pos x="T2" y="T3"/>
                </a:cxn>
                <a:cxn ang="0">
                  <a:pos x="T4" y="T5"/>
                </a:cxn>
                <a:cxn ang="0">
                  <a:pos x="T6" y="T7"/>
                </a:cxn>
              </a:cxnLst>
              <a:rect l="0" t="0" r="r" b="b"/>
              <a:pathLst>
                <a:path w="51" h="51">
                  <a:moveTo>
                    <a:pt x="26" y="51"/>
                  </a:moveTo>
                  <a:cubicBezTo>
                    <a:pt x="12" y="51"/>
                    <a:pt x="0" y="39"/>
                    <a:pt x="0" y="25"/>
                  </a:cubicBezTo>
                  <a:cubicBezTo>
                    <a:pt x="0" y="11"/>
                    <a:pt x="12" y="0"/>
                    <a:pt x="26" y="0"/>
                  </a:cubicBezTo>
                  <a:cubicBezTo>
                    <a:pt x="40" y="0"/>
                    <a:pt x="51" y="11"/>
                    <a:pt x="51" y="25"/>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4" name="Freeform 62">
              <a:extLst>
                <a:ext uri="{FF2B5EF4-FFF2-40B4-BE49-F238E27FC236}">
                  <a16:creationId xmlns:a16="http://schemas.microsoft.com/office/drawing/2014/main" id="{238FD35A-D4F5-4C74-B23F-1BA132F2693F}"/>
                </a:ext>
              </a:extLst>
            </p:cNvPr>
            <p:cNvSpPr>
              <a:spLocks/>
            </p:cNvSpPr>
            <p:nvPr/>
          </p:nvSpPr>
          <p:spPr bwMode="auto">
            <a:xfrm>
              <a:off x="3708400" y="1620838"/>
              <a:ext cx="47625" cy="47625"/>
            </a:xfrm>
            <a:custGeom>
              <a:avLst/>
              <a:gdLst>
                <a:gd name="T0" fmla="*/ 26 w 51"/>
                <a:gd name="T1" fmla="*/ 0 h 51"/>
                <a:gd name="T2" fmla="*/ 51 w 51"/>
                <a:gd name="T3" fmla="*/ 25 h 51"/>
                <a:gd name="T4" fmla="*/ 26 w 51"/>
                <a:gd name="T5" fmla="*/ 51 h 51"/>
                <a:gd name="T6" fmla="*/ 0 w 51"/>
                <a:gd name="T7" fmla="*/ 25 h 51"/>
              </a:gdLst>
              <a:ahLst/>
              <a:cxnLst>
                <a:cxn ang="0">
                  <a:pos x="T0" y="T1"/>
                </a:cxn>
                <a:cxn ang="0">
                  <a:pos x="T2" y="T3"/>
                </a:cxn>
                <a:cxn ang="0">
                  <a:pos x="T4" y="T5"/>
                </a:cxn>
                <a:cxn ang="0">
                  <a:pos x="T6" y="T7"/>
                </a:cxn>
              </a:cxnLst>
              <a:rect l="0" t="0" r="r" b="b"/>
              <a:pathLst>
                <a:path w="51" h="51">
                  <a:moveTo>
                    <a:pt x="26" y="0"/>
                  </a:moveTo>
                  <a:cubicBezTo>
                    <a:pt x="40" y="0"/>
                    <a:pt x="51" y="11"/>
                    <a:pt x="51" y="25"/>
                  </a:cubicBezTo>
                  <a:cubicBezTo>
                    <a:pt x="51" y="39"/>
                    <a:pt x="40" y="51"/>
                    <a:pt x="26" y="51"/>
                  </a:cubicBezTo>
                  <a:cubicBezTo>
                    <a:pt x="12" y="51"/>
                    <a:pt x="0" y="39"/>
                    <a:pt x="0" y="25"/>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5" name="Line 63">
              <a:extLst>
                <a:ext uri="{FF2B5EF4-FFF2-40B4-BE49-F238E27FC236}">
                  <a16:creationId xmlns:a16="http://schemas.microsoft.com/office/drawing/2014/main" id="{B86859E9-3294-4C87-9505-C8D213D181D3}"/>
                </a:ext>
              </a:extLst>
            </p:cNvPr>
            <p:cNvSpPr>
              <a:spLocks noChangeShapeType="1"/>
            </p:cNvSpPr>
            <p:nvPr/>
          </p:nvSpPr>
          <p:spPr bwMode="auto">
            <a:xfrm>
              <a:off x="3732213" y="1665288"/>
              <a:ext cx="0" cy="15875"/>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6" name="Line 64">
              <a:extLst>
                <a:ext uri="{FF2B5EF4-FFF2-40B4-BE49-F238E27FC236}">
                  <a16:creationId xmlns:a16="http://schemas.microsoft.com/office/drawing/2014/main" id="{6262A721-1E18-4218-AFF9-53ECE48B1B8B}"/>
                </a:ext>
              </a:extLst>
            </p:cNvPr>
            <p:cNvSpPr>
              <a:spLocks noChangeShapeType="1"/>
            </p:cNvSpPr>
            <p:nvPr/>
          </p:nvSpPr>
          <p:spPr bwMode="auto">
            <a:xfrm>
              <a:off x="3732213" y="1562100"/>
              <a:ext cx="0" cy="11112"/>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87" name="Rectangle 65">
              <a:extLst>
                <a:ext uri="{FF2B5EF4-FFF2-40B4-BE49-F238E27FC236}">
                  <a16:creationId xmlns:a16="http://schemas.microsoft.com/office/drawing/2014/main" id="{590798FD-3B65-4225-BDC0-542759FA956E}"/>
                </a:ext>
              </a:extLst>
            </p:cNvPr>
            <p:cNvSpPr>
              <a:spLocks noChangeArrowheads="1"/>
            </p:cNvSpPr>
            <p:nvPr/>
          </p:nvSpPr>
          <p:spPr bwMode="auto">
            <a:xfrm>
              <a:off x="3660775" y="1717675"/>
              <a:ext cx="244475" cy="49212"/>
            </a:xfrm>
            <a:prstGeom prst="rect">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88" name="Oval 14">
            <a:extLst>
              <a:ext uri="{FF2B5EF4-FFF2-40B4-BE49-F238E27FC236}">
                <a16:creationId xmlns:a16="http://schemas.microsoft.com/office/drawing/2014/main" id="{3EC4DDDF-8B4C-431B-9B6A-0593AE737903}"/>
              </a:ext>
            </a:extLst>
          </p:cNvPr>
          <p:cNvSpPr/>
          <p:nvPr/>
        </p:nvSpPr>
        <p:spPr>
          <a:xfrm>
            <a:off x="8202739" y="4720141"/>
            <a:ext cx="1014976" cy="1014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sp>
        <p:nvSpPr>
          <p:cNvPr id="89" name="Oval 15">
            <a:extLst>
              <a:ext uri="{FF2B5EF4-FFF2-40B4-BE49-F238E27FC236}">
                <a16:creationId xmlns:a16="http://schemas.microsoft.com/office/drawing/2014/main" id="{CAF87037-1CAA-4083-BF22-E5FA2E6BD0E5}"/>
              </a:ext>
            </a:extLst>
          </p:cNvPr>
          <p:cNvSpPr/>
          <p:nvPr/>
        </p:nvSpPr>
        <p:spPr>
          <a:xfrm>
            <a:off x="8307341" y="4798619"/>
            <a:ext cx="858020" cy="858020"/>
          </a:xfrm>
          <a:prstGeom prst="ellipse">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Light"/>
              <a:ea typeface="微軟正黑體 Light"/>
              <a:cs typeface="+mn-cs"/>
            </a:endParaRPr>
          </a:p>
        </p:txBody>
      </p:sp>
      <p:grpSp>
        <p:nvGrpSpPr>
          <p:cNvPr id="90" name="Group 32">
            <a:extLst>
              <a:ext uri="{FF2B5EF4-FFF2-40B4-BE49-F238E27FC236}">
                <a16:creationId xmlns:a16="http://schemas.microsoft.com/office/drawing/2014/main" id="{A09D9A79-97EA-4BAA-B4AD-3BC9BE5D43CE}"/>
              </a:ext>
            </a:extLst>
          </p:cNvPr>
          <p:cNvGrpSpPr/>
          <p:nvPr/>
        </p:nvGrpSpPr>
        <p:grpSpPr>
          <a:xfrm>
            <a:off x="8531621" y="5029430"/>
            <a:ext cx="396399" cy="396399"/>
            <a:chOff x="9161463" y="3609975"/>
            <a:chExt cx="360363" cy="360363"/>
          </a:xfrm>
          <a:solidFill>
            <a:schemeClr val="bg1"/>
          </a:solidFill>
        </p:grpSpPr>
        <p:sp>
          <p:nvSpPr>
            <p:cNvPr id="91" name="Freeform 1209">
              <a:extLst>
                <a:ext uri="{FF2B5EF4-FFF2-40B4-BE49-F238E27FC236}">
                  <a16:creationId xmlns:a16="http://schemas.microsoft.com/office/drawing/2014/main" id="{DACCB49D-ECD9-4BC7-A073-C80BF28F69E7}"/>
                </a:ext>
              </a:extLst>
            </p:cNvPr>
            <p:cNvSpPr>
              <a:spLocks/>
            </p:cNvSpPr>
            <p:nvPr/>
          </p:nvSpPr>
          <p:spPr bwMode="auto">
            <a:xfrm>
              <a:off x="9161463" y="3954463"/>
              <a:ext cx="360363" cy="15875"/>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2" name="Freeform 1210">
              <a:extLst>
                <a:ext uri="{FF2B5EF4-FFF2-40B4-BE49-F238E27FC236}">
                  <a16:creationId xmlns:a16="http://schemas.microsoft.com/office/drawing/2014/main" id="{6063582F-3D19-4DD4-8445-50EB5937175C}"/>
                </a:ext>
              </a:extLst>
            </p:cNvPr>
            <p:cNvSpPr>
              <a:spLocks noEditPoints="1"/>
            </p:cNvSpPr>
            <p:nvPr/>
          </p:nvSpPr>
          <p:spPr bwMode="auto">
            <a:xfrm>
              <a:off x="9175750" y="3879850"/>
              <a:ext cx="60325" cy="90488"/>
            </a:xfrm>
            <a:custGeom>
              <a:avLst/>
              <a:gdLst>
                <a:gd name="T0" fmla="*/ 14 w 16"/>
                <a:gd name="T1" fmla="*/ 24 h 24"/>
                <a:gd name="T2" fmla="*/ 2 w 16"/>
                <a:gd name="T3" fmla="*/ 24 h 24"/>
                <a:gd name="T4" fmla="*/ 0 w 16"/>
                <a:gd name="T5" fmla="*/ 22 h 24"/>
                <a:gd name="T6" fmla="*/ 0 w 16"/>
                <a:gd name="T7" fmla="*/ 2 h 24"/>
                <a:gd name="T8" fmla="*/ 2 w 16"/>
                <a:gd name="T9" fmla="*/ 0 h 24"/>
                <a:gd name="T10" fmla="*/ 14 w 16"/>
                <a:gd name="T11" fmla="*/ 0 h 24"/>
                <a:gd name="T12" fmla="*/ 16 w 16"/>
                <a:gd name="T13" fmla="*/ 2 h 24"/>
                <a:gd name="T14" fmla="*/ 16 w 16"/>
                <a:gd name="T15" fmla="*/ 22 h 24"/>
                <a:gd name="T16" fmla="*/ 14 w 16"/>
                <a:gd name="T17" fmla="*/ 24 h 24"/>
                <a:gd name="T18" fmla="*/ 4 w 16"/>
                <a:gd name="T19" fmla="*/ 20 h 24"/>
                <a:gd name="T20" fmla="*/ 12 w 16"/>
                <a:gd name="T21" fmla="*/ 20 h 24"/>
                <a:gd name="T22" fmla="*/ 12 w 16"/>
                <a:gd name="T23" fmla="*/ 4 h 24"/>
                <a:gd name="T24" fmla="*/ 4 w 16"/>
                <a:gd name="T25" fmla="*/ 4 h 24"/>
                <a:gd name="T26" fmla="*/ 4 w 16"/>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4">
                  <a:moveTo>
                    <a:pt x="14" y="24"/>
                  </a:moveTo>
                  <a:cubicBezTo>
                    <a:pt x="2" y="24"/>
                    <a:pt x="2" y="24"/>
                    <a:pt x="2" y="24"/>
                  </a:cubicBezTo>
                  <a:cubicBezTo>
                    <a:pt x="1" y="24"/>
                    <a:pt x="0" y="23"/>
                    <a:pt x="0" y="22"/>
                  </a:cubicBezTo>
                  <a:cubicBezTo>
                    <a:pt x="0" y="2"/>
                    <a:pt x="0" y="2"/>
                    <a:pt x="0" y="2"/>
                  </a:cubicBezTo>
                  <a:cubicBezTo>
                    <a:pt x="0" y="1"/>
                    <a:pt x="1" y="0"/>
                    <a:pt x="2" y="0"/>
                  </a:cubicBezTo>
                  <a:cubicBezTo>
                    <a:pt x="14" y="0"/>
                    <a:pt x="14" y="0"/>
                    <a:pt x="14" y="0"/>
                  </a:cubicBezTo>
                  <a:cubicBezTo>
                    <a:pt x="15" y="0"/>
                    <a:pt x="16" y="1"/>
                    <a:pt x="16" y="2"/>
                  </a:cubicBezTo>
                  <a:cubicBezTo>
                    <a:pt x="16" y="22"/>
                    <a:pt x="16" y="22"/>
                    <a:pt x="16" y="22"/>
                  </a:cubicBezTo>
                  <a:cubicBezTo>
                    <a:pt x="16" y="23"/>
                    <a:pt x="15" y="24"/>
                    <a:pt x="14" y="24"/>
                  </a:cubicBezTo>
                  <a:close/>
                  <a:moveTo>
                    <a:pt x="4" y="20"/>
                  </a:moveTo>
                  <a:cubicBezTo>
                    <a:pt x="12" y="20"/>
                    <a:pt x="12" y="20"/>
                    <a:pt x="12" y="20"/>
                  </a:cubicBezTo>
                  <a:cubicBezTo>
                    <a:pt x="12" y="4"/>
                    <a:pt x="12" y="4"/>
                    <a:pt x="12" y="4"/>
                  </a:cubicBezTo>
                  <a:cubicBezTo>
                    <a:pt x="4" y="4"/>
                    <a:pt x="4" y="4"/>
                    <a:pt x="4" y="4"/>
                  </a:cubicBezTo>
                  <a:lnTo>
                    <a:pt x="4" y="20"/>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3" name="Freeform 1211">
              <a:extLst>
                <a:ext uri="{FF2B5EF4-FFF2-40B4-BE49-F238E27FC236}">
                  <a16:creationId xmlns:a16="http://schemas.microsoft.com/office/drawing/2014/main" id="{DF83CF0C-A099-4332-8EBC-563529E81D6F}"/>
                </a:ext>
              </a:extLst>
            </p:cNvPr>
            <p:cNvSpPr>
              <a:spLocks noEditPoints="1"/>
            </p:cNvSpPr>
            <p:nvPr/>
          </p:nvSpPr>
          <p:spPr bwMode="auto">
            <a:xfrm>
              <a:off x="9266238" y="3805238"/>
              <a:ext cx="60325" cy="165100"/>
            </a:xfrm>
            <a:custGeom>
              <a:avLst/>
              <a:gdLst>
                <a:gd name="T0" fmla="*/ 14 w 16"/>
                <a:gd name="T1" fmla="*/ 44 h 44"/>
                <a:gd name="T2" fmla="*/ 2 w 16"/>
                <a:gd name="T3" fmla="*/ 44 h 44"/>
                <a:gd name="T4" fmla="*/ 0 w 16"/>
                <a:gd name="T5" fmla="*/ 42 h 44"/>
                <a:gd name="T6" fmla="*/ 0 w 16"/>
                <a:gd name="T7" fmla="*/ 2 h 44"/>
                <a:gd name="T8" fmla="*/ 2 w 16"/>
                <a:gd name="T9" fmla="*/ 0 h 44"/>
                <a:gd name="T10" fmla="*/ 14 w 16"/>
                <a:gd name="T11" fmla="*/ 0 h 44"/>
                <a:gd name="T12" fmla="*/ 16 w 16"/>
                <a:gd name="T13" fmla="*/ 2 h 44"/>
                <a:gd name="T14" fmla="*/ 16 w 16"/>
                <a:gd name="T15" fmla="*/ 42 h 44"/>
                <a:gd name="T16" fmla="*/ 14 w 16"/>
                <a:gd name="T17" fmla="*/ 44 h 44"/>
                <a:gd name="T18" fmla="*/ 4 w 16"/>
                <a:gd name="T19" fmla="*/ 40 h 44"/>
                <a:gd name="T20" fmla="*/ 12 w 16"/>
                <a:gd name="T21" fmla="*/ 40 h 44"/>
                <a:gd name="T22" fmla="*/ 12 w 16"/>
                <a:gd name="T23" fmla="*/ 4 h 44"/>
                <a:gd name="T24" fmla="*/ 4 w 16"/>
                <a:gd name="T25" fmla="*/ 4 h 44"/>
                <a:gd name="T26" fmla="*/ 4 w 16"/>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4">
                  <a:moveTo>
                    <a:pt x="14" y="44"/>
                  </a:moveTo>
                  <a:cubicBezTo>
                    <a:pt x="2" y="44"/>
                    <a:pt x="2" y="44"/>
                    <a:pt x="2" y="44"/>
                  </a:cubicBezTo>
                  <a:cubicBezTo>
                    <a:pt x="1" y="44"/>
                    <a:pt x="0" y="43"/>
                    <a:pt x="0" y="42"/>
                  </a:cubicBezTo>
                  <a:cubicBezTo>
                    <a:pt x="0" y="2"/>
                    <a:pt x="0" y="2"/>
                    <a:pt x="0" y="2"/>
                  </a:cubicBezTo>
                  <a:cubicBezTo>
                    <a:pt x="0" y="1"/>
                    <a:pt x="1" y="0"/>
                    <a:pt x="2" y="0"/>
                  </a:cubicBezTo>
                  <a:cubicBezTo>
                    <a:pt x="14" y="0"/>
                    <a:pt x="14" y="0"/>
                    <a:pt x="14" y="0"/>
                  </a:cubicBezTo>
                  <a:cubicBezTo>
                    <a:pt x="15" y="0"/>
                    <a:pt x="16" y="1"/>
                    <a:pt x="16" y="2"/>
                  </a:cubicBezTo>
                  <a:cubicBezTo>
                    <a:pt x="16" y="42"/>
                    <a:pt x="16" y="42"/>
                    <a:pt x="16" y="42"/>
                  </a:cubicBezTo>
                  <a:cubicBezTo>
                    <a:pt x="16" y="43"/>
                    <a:pt x="15" y="44"/>
                    <a:pt x="14" y="44"/>
                  </a:cubicBezTo>
                  <a:close/>
                  <a:moveTo>
                    <a:pt x="4" y="40"/>
                  </a:moveTo>
                  <a:cubicBezTo>
                    <a:pt x="12" y="40"/>
                    <a:pt x="12" y="40"/>
                    <a:pt x="12" y="40"/>
                  </a:cubicBezTo>
                  <a:cubicBezTo>
                    <a:pt x="12" y="4"/>
                    <a:pt x="12" y="4"/>
                    <a:pt x="12" y="4"/>
                  </a:cubicBezTo>
                  <a:cubicBezTo>
                    <a:pt x="4" y="4"/>
                    <a:pt x="4" y="4"/>
                    <a:pt x="4" y="4"/>
                  </a:cubicBezTo>
                  <a:lnTo>
                    <a:pt x="4" y="40"/>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4" name="Freeform 1212">
              <a:extLst>
                <a:ext uri="{FF2B5EF4-FFF2-40B4-BE49-F238E27FC236}">
                  <a16:creationId xmlns:a16="http://schemas.microsoft.com/office/drawing/2014/main" id="{6C527015-5645-4ED9-8A36-0CC7B24106A8}"/>
                </a:ext>
              </a:extLst>
            </p:cNvPr>
            <p:cNvSpPr>
              <a:spLocks noEditPoints="1"/>
            </p:cNvSpPr>
            <p:nvPr/>
          </p:nvSpPr>
          <p:spPr bwMode="auto">
            <a:xfrm>
              <a:off x="9356725" y="3835400"/>
              <a:ext cx="60325" cy="134938"/>
            </a:xfrm>
            <a:custGeom>
              <a:avLst/>
              <a:gdLst>
                <a:gd name="T0" fmla="*/ 14 w 16"/>
                <a:gd name="T1" fmla="*/ 36 h 36"/>
                <a:gd name="T2" fmla="*/ 2 w 16"/>
                <a:gd name="T3" fmla="*/ 36 h 36"/>
                <a:gd name="T4" fmla="*/ 0 w 16"/>
                <a:gd name="T5" fmla="*/ 34 h 36"/>
                <a:gd name="T6" fmla="*/ 0 w 16"/>
                <a:gd name="T7" fmla="*/ 2 h 36"/>
                <a:gd name="T8" fmla="*/ 2 w 16"/>
                <a:gd name="T9" fmla="*/ 0 h 36"/>
                <a:gd name="T10" fmla="*/ 14 w 16"/>
                <a:gd name="T11" fmla="*/ 0 h 36"/>
                <a:gd name="T12" fmla="*/ 16 w 16"/>
                <a:gd name="T13" fmla="*/ 2 h 36"/>
                <a:gd name="T14" fmla="*/ 16 w 16"/>
                <a:gd name="T15" fmla="*/ 34 h 36"/>
                <a:gd name="T16" fmla="*/ 14 w 16"/>
                <a:gd name="T17" fmla="*/ 36 h 36"/>
                <a:gd name="T18" fmla="*/ 4 w 16"/>
                <a:gd name="T19" fmla="*/ 32 h 36"/>
                <a:gd name="T20" fmla="*/ 12 w 16"/>
                <a:gd name="T21" fmla="*/ 32 h 36"/>
                <a:gd name="T22" fmla="*/ 12 w 16"/>
                <a:gd name="T23" fmla="*/ 4 h 36"/>
                <a:gd name="T24" fmla="*/ 4 w 16"/>
                <a:gd name="T25" fmla="*/ 4 h 36"/>
                <a:gd name="T26" fmla="*/ 4 w 1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6">
                  <a:moveTo>
                    <a:pt x="14" y="36"/>
                  </a:moveTo>
                  <a:cubicBezTo>
                    <a:pt x="2" y="36"/>
                    <a:pt x="2" y="36"/>
                    <a:pt x="2" y="36"/>
                  </a:cubicBezTo>
                  <a:cubicBezTo>
                    <a:pt x="1" y="36"/>
                    <a:pt x="0" y="35"/>
                    <a:pt x="0" y="34"/>
                  </a:cubicBezTo>
                  <a:cubicBezTo>
                    <a:pt x="0" y="2"/>
                    <a:pt x="0" y="2"/>
                    <a:pt x="0" y="2"/>
                  </a:cubicBezTo>
                  <a:cubicBezTo>
                    <a:pt x="0" y="1"/>
                    <a:pt x="1" y="0"/>
                    <a:pt x="2" y="0"/>
                  </a:cubicBezTo>
                  <a:cubicBezTo>
                    <a:pt x="14" y="0"/>
                    <a:pt x="14" y="0"/>
                    <a:pt x="14" y="0"/>
                  </a:cubicBezTo>
                  <a:cubicBezTo>
                    <a:pt x="15" y="0"/>
                    <a:pt x="16" y="1"/>
                    <a:pt x="16" y="2"/>
                  </a:cubicBezTo>
                  <a:cubicBezTo>
                    <a:pt x="16" y="34"/>
                    <a:pt x="16" y="34"/>
                    <a:pt x="16" y="34"/>
                  </a:cubicBezTo>
                  <a:cubicBezTo>
                    <a:pt x="16" y="35"/>
                    <a:pt x="15" y="36"/>
                    <a:pt x="14" y="36"/>
                  </a:cubicBezTo>
                  <a:close/>
                  <a:moveTo>
                    <a:pt x="4" y="32"/>
                  </a:moveTo>
                  <a:cubicBezTo>
                    <a:pt x="12" y="32"/>
                    <a:pt x="12" y="32"/>
                    <a:pt x="12" y="32"/>
                  </a:cubicBezTo>
                  <a:cubicBezTo>
                    <a:pt x="12" y="4"/>
                    <a:pt x="12" y="4"/>
                    <a:pt x="12" y="4"/>
                  </a:cubicBezTo>
                  <a:cubicBezTo>
                    <a:pt x="4" y="4"/>
                    <a:pt x="4" y="4"/>
                    <a:pt x="4" y="4"/>
                  </a:cubicBezTo>
                  <a:lnTo>
                    <a:pt x="4" y="32"/>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5" name="Freeform 1213">
              <a:extLst>
                <a:ext uri="{FF2B5EF4-FFF2-40B4-BE49-F238E27FC236}">
                  <a16:creationId xmlns:a16="http://schemas.microsoft.com/office/drawing/2014/main" id="{B4D1E29C-5369-41F9-ADB7-B1D89E71903F}"/>
                </a:ext>
              </a:extLst>
            </p:cNvPr>
            <p:cNvSpPr>
              <a:spLocks noEditPoints="1"/>
            </p:cNvSpPr>
            <p:nvPr/>
          </p:nvSpPr>
          <p:spPr bwMode="auto">
            <a:xfrm>
              <a:off x="9447213" y="3729038"/>
              <a:ext cx="60325" cy="241300"/>
            </a:xfrm>
            <a:custGeom>
              <a:avLst/>
              <a:gdLst>
                <a:gd name="T0" fmla="*/ 14 w 16"/>
                <a:gd name="T1" fmla="*/ 64 h 64"/>
                <a:gd name="T2" fmla="*/ 2 w 16"/>
                <a:gd name="T3" fmla="*/ 64 h 64"/>
                <a:gd name="T4" fmla="*/ 0 w 16"/>
                <a:gd name="T5" fmla="*/ 62 h 64"/>
                <a:gd name="T6" fmla="*/ 0 w 16"/>
                <a:gd name="T7" fmla="*/ 2 h 64"/>
                <a:gd name="T8" fmla="*/ 2 w 16"/>
                <a:gd name="T9" fmla="*/ 0 h 64"/>
                <a:gd name="T10" fmla="*/ 14 w 16"/>
                <a:gd name="T11" fmla="*/ 0 h 64"/>
                <a:gd name="T12" fmla="*/ 16 w 16"/>
                <a:gd name="T13" fmla="*/ 2 h 64"/>
                <a:gd name="T14" fmla="*/ 16 w 16"/>
                <a:gd name="T15" fmla="*/ 62 h 64"/>
                <a:gd name="T16" fmla="*/ 14 w 16"/>
                <a:gd name="T17" fmla="*/ 64 h 64"/>
                <a:gd name="T18" fmla="*/ 4 w 16"/>
                <a:gd name="T19" fmla="*/ 60 h 64"/>
                <a:gd name="T20" fmla="*/ 12 w 16"/>
                <a:gd name="T21" fmla="*/ 60 h 64"/>
                <a:gd name="T22" fmla="*/ 12 w 16"/>
                <a:gd name="T23" fmla="*/ 4 h 64"/>
                <a:gd name="T24" fmla="*/ 4 w 16"/>
                <a:gd name="T25" fmla="*/ 4 h 64"/>
                <a:gd name="T26" fmla="*/ 4 w 1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4">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6" name="Freeform 1214">
              <a:extLst>
                <a:ext uri="{FF2B5EF4-FFF2-40B4-BE49-F238E27FC236}">
                  <a16:creationId xmlns:a16="http://schemas.microsoft.com/office/drawing/2014/main" id="{418C721F-2E27-4D07-92C1-35850390FAAF}"/>
                </a:ext>
              </a:extLst>
            </p:cNvPr>
            <p:cNvSpPr>
              <a:spLocks noEditPoints="1"/>
            </p:cNvSpPr>
            <p:nvPr/>
          </p:nvSpPr>
          <p:spPr bwMode="auto">
            <a:xfrm>
              <a:off x="9183688" y="3759200"/>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7" name="Freeform 1215">
              <a:extLst>
                <a:ext uri="{FF2B5EF4-FFF2-40B4-BE49-F238E27FC236}">
                  <a16:creationId xmlns:a16="http://schemas.microsoft.com/office/drawing/2014/main" id="{881C4BE8-47E2-4CCE-9594-3F487C189531}"/>
                </a:ext>
              </a:extLst>
            </p:cNvPr>
            <p:cNvSpPr>
              <a:spLocks noEditPoints="1"/>
            </p:cNvSpPr>
            <p:nvPr/>
          </p:nvSpPr>
          <p:spPr bwMode="auto">
            <a:xfrm>
              <a:off x="9274175" y="3684588"/>
              <a:ext cx="44450"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8" name="Freeform 1216">
              <a:extLst>
                <a:ext uri="{FF2B5EF4-FFF2-40B4-BE49-F238E27FC236}">
                  <a16:creationId xmlns:a16="http://schemas.microsoft.com/office/drawing/2014/main" id="{392E9FBC-0E25-4818-B6C8-124E6B7EE9D0}"/>
                </a:ext>
              </a:extLst>
            </p:cNvPr>
            <p:cNvSpPr>
              <a:spLocks noEditPoints="1"/>
            </p:cNvSpPr>
            <p:nvPr/>
          </p:nvSpPr>
          <p:spPr bwMode="auto">
            <a:xfrm>
              <a:off x="9364663" y="3714750"/>
              <a:ext cx="44450"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99" name="Freeform 1217">
              <a:extLst>
                <a:ext uri="{FF2B5EF4-FFF2-40B4-BE49-F238E27FC236}">
                  <a16:creationId xmlns:a16="http://schemas.microsoft.com/office/drawing/2014/main" id="{61E546B1-8C07-4731-BA70-3723BA7C4BF3}"/>
                </a:ext>
              </a:extLst>
            </p:cNvPr>
            <p:cNvSpPr>
              <a:spLocks noEditPoints="1"/>
            </p:cNvSpPr>
            <p:nvPr/>
          </p:nvSpPr>
          <p:spPr bwMode="auto">
            <a:xfrm>
              <a:off x="9453563" y="3609975"/>
              <a:ext cx="46038" cy="44450"/>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4 h 12"/>
                <a:gd name="T12" fmla="*/ 4 w 12"/>
                <a:gd name="T13" fmla="*/ 6 h 12"/>
                <a:gd name="T14" fmla="*/ 6 w 12"/>
                <a:gd name="T15" fmla="*/ 8 h 12"/>
                <a:gd name="T16" fmla="*/ 8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9" y="0"/>
                    <a:pt x="12" y="3"/>
                    <a:pt x="12" y="6"/>
                  </a:cubicBezTo>
                  <a:cubicBezTo>
                    <a:pt x="12" y="9"/>
                    <a:pt x="9" y="12"/>
                    <a:pt x="6" y="12"/>
                  </a:cubicBezTo>
                  <a:close/>
                  <a:moveTo>
                    <a:pt x="6" y="4"/>
                  </a:moveTo>
                  <a:cubicBezTo>
                    <a:pt x="5" y="4"/>
                    <a:pt x="4" y="5"/>
                    <a:pt x="4" y="6"/>
                  </a:cubicBezTo>
                  <a:cubicBezTo>
                    <a:pt x="4" y="7"/>
                    <a:pt x="5" y="8"/>
                    <a:pt x="6" y="8"/>
                  </a:cubicBezTo>
                  <a:cubicBezTo>
                    <a:pt x="7" y="8"/>
                    <a:pt x="8" y="7"/>
                    <a:pt x="8" y="6"/>
                  </a:cubicBezTo>
                  <a:cubicBezTo>
                    <a:pt x="8" y="5"/>
                    <a:pt x="7" y="4"/>
                    <a:pt x="6" y="4"/>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100" name="Freeform 1218">
              <a:extLst>
                <a:ext uri="{FF2B5EF4-FFF2-40B4-BE49-F238E27FC236}">
                  <a16:creationId xmlns:a16="http://schemas.microsoft.com/office/drawing/2014/main" id="{EF115DA4-8CA1-48FB-8D4F-3066F4350B77}"/>
                </a:ext>
              </a:extLst>
            </p:cNvPr>
            <p:cNvSpPr>
              <a:spLocks/>
            </p:cNvSpPr>
            <p:nvPr/>
          </p:nvSpPr>
          <p:spPr bwMode="auto">
            <a:xfrm>
              <a:off x="9210675" y="3706813"/>
              <a:ext cx="82550" cy="71438"/>
            </a:xfrm>
            <a:custGeom>
              <a:avLst/>
              <a:gdLst>
                <a:gd name="T0" fmla="*/ 2 w 22"/>
                <a:gd name="T1" fmla="*/ 19 h 19"/>
                <a:gd name="T2" fmla="*/ 1 w 22"/>
                <a:gd name="T3" fmla="*/ 19 h 19"/>
                <a:gd name="T4" fmla="*/ 1 w 22"/>
                <a:gd name="T5" fmla="*/ 16 h 19"/>
                <a:gd name="T6" fmla="*/ 19 w 22"/>
                <a:gd name="T7" fmla="*/ 1 h 19"/>
                <a:gd name="T8" fmla="*/ 21 w 22"/>
                <a:gd name="T9" fmla="*/ 1 h 19"/>
                <a:gd name="T10" fmla="*/ 21 w 22"/>
                <a:gd name="T11" fmla="*/ 4 h 19"/>
                <a:gd name="T12" fmla="*/ 3 w 22"/>
                <a:gd name="T13" fmla="*/ 19 h 19"/>
                <a:gd name="T14" fmla="*/ 2 w 22"/>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9">
                  <a:moveTo>
                    <a:pt x="2" y="19"/>
                  </a:moveTo>
                  <a:cubicBezTo>
                    <a:pt x="2" y="19"/>
                    <a:pt x="1" y="19"/>
                    <a:pt x="1" y="19"/>
                  </a:cubicBezTo>
                  <a:cubicBezTo>
                    <a:pt x="0" y="18"/>
                    <a:pt x="0" y="17"/>
                    <a:pt x="1" y="16"/>
                  </a:cubicBezTo>
                  <a:cubicBezTo>
                    <a:pt x="19" y="1"/>
                    <a:pt x="19" y="1"/>
                    <a:pt x="19" y="1"/>
                  </a:cubicBezTo>
                  <a:cubicBezTo>
                    <a:pt x="19" y="0"/>
                    <a:pt x="21" y="0"/>
                    <a:pt x="21" y="1"/>
                  </a:cubicBezTo>
                  <a:cubicBezTo>
                    <a:pt x="22" y="2"/>
                    <a:pt x="22" y="3"/>
                    <a:pt x="21" y="4"/>
                  </a:cubicBezTo>
                  <a:cubicBezTo>
                    <a:pt x="3" y="19"/>
                    <a:pt x="3" y="19"/>
                    <a:pt x="3" y="19"/>
                  </a:cubicBezTo>
                  <a:cubicBezTo>
                    <a:pt x="3" y="19"/>
                    <a:pt x="3" y="19"/>
                    <a:pt x="2" y="19"/>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101" name="Freeform 1219">
              <a:extLst>
                <a:ext uri="{FF2B5EF4-FFF2-40B4-BE49-F238E27FC236}">
                  <a16:creationId xmlns:a16="http://schemas.microsoft.com/office/drawing/2014/main" id="{686788A0-8BA5-40D7-BD6A-3F864DF99511}"/>
                </a:ext>
              </a:extLst>
            </p:cNvPr>
            <p:cNvSpPr>
              <a:spLocks/>
            </p:cNvSpPr>
            <p:nvPr/>
          </p:nvSpPr>
          <p:spPr bwMode="auto">
            <a:xfrm>
              <a:off x="9304338" y="3703638"/>
              <a:ext cx="79375" cy="38100"/>
            </a:xfrm>
            <a:custGeom>
              <a:avLst/>
              <a:gdLst>
                <a:gd name="T0" fmla="*/ 18 w 21"/>
                <a:gd name="T1" fmla="*/ 10 h 10"/>
                <a:gd name="T2" fmla="*/ 18 w 21"/>
                <a:gd name="T3" fmla="*/ 10 h 10"/>
                <a:gd name="T4" fmla="*/ 1 w 21"/>
                <a:gd name="T5" fmla="*/ 4 h 10"/>
                <a:gd name="T6" fmla="*/ 0 w 21"/>
                <a:gd name="T7" fmla="*/ 2 h 10"/>
                <a:gd name="T8" fmla="*/ 2 w 21"/>
                <a:gd name="T9" fmla="*/ 0 h 10"/>
                <a:gd name="T10" fmla="*/ 19 w 21"/>
                <a:gd name="T11" fmla="*/ 6 h 10"/>
                <a:gd name="T12" fmla="*/ 20 w 21"/>
                <a:gd name="T13" fmla="*/ 8 h 10"/>
                <a:gd name="T14" fmla="*/ 18 w 2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10"/>
                  </a:moveTo>
                  <a:cubicBezTo>
                    <a:pt x="18" y="10"/>
                    <a:pt x="18" y="10"/>
                    <a:pt x="18" y="10"/>
                  </a:cubicBezTo>
                  <a:cubicBezTo>
                    <a:pt x="1" y="4"/>
                    <a:pt x="1" y="4"/>
                    <a:pt x="1" y="4"/>
                  </a:cubicBezTo>
                  <a:cubicBezTo>
                    <a:pt x="0" y="4"/>
                    <a:pt x="0" y="3"/>
                    <a:pt x="0" y="2"/>
                  </a:cubicBezTo>
                  <a:cubicBezTo>
                    <a:pt x="0" y="1"/>
                    <a:pt x="1" y="0"/>
                    <a:pt x="2" y="0"/>
                  </a:cubicBezTo>
                  <a:cubicBezTo>
                    <a:pt x="19" y="6"/>
                    <a:pt x="19" y="6"/>
                    <a:pt x="19" y="6"/>
                  </a:cubicBezTo>
                  <a:cubicBezTo>
                    <a:pt x="20" y="6"/>
                    <a:pt x="21" y="7"/>
                    <a:pt x="20" y="8"/>
                  </a:cubicBezTo>
                  <a:cubicBezTo>
                    <a:pt x="20" y="9"/>
                    <a:pt x="19" y="10"/>
                    <a:pt x="18" y="10"/>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sp>
          <p:nvSpPr>
            <p:cNvPr id="102" name="Freeform 1220">
              <a:extLst>
                <a:ext uri="{FF2B5EF4-FFF2-40B4-BE49-F238E27FC236}">
                  <a16:creationId xmlns:a16="http://schemas.microsoft.com/office/drawing/2014/main" id="{55625ED3-93D8-4729-A953-67ED1D708656}"/>
                </a:ext>
              </a:extLst>
            </p:cNvPr>
            <p:cNvSpPr>
              <a:spLocks/>
            </p:cNvSpPr>
            <p:nvPr/>
          </p:nvSpPr>
          <p:spPr bwMode="auto">
            <a:xfrm>
              <a:off x="9386888" y="3635375"/>
              <a:ext cx="90488" cy="98425"/>
            </a:xfrm>
            <a:custGeom>
              <a:avLst/>
              <a:gdLst>
                <a:gd name="T0" fmla="*/ 3 w 24"/>
                <a:gd name="T1" fmla="*/ 26 h 26"/>
                <a:gd name="T2" fmla="*/ 1 w 24"/>
                <a:gd name="T3" fmla="*/ 25 h 26"/>
                <a:gd name="T4" fmla="*/ 1 w 24"/>
                <a:gd name="T5" fmla="*/ 23 h 26"/>
                <a:gd name="T6" fmla="*/ 20 w 24"/>
                <a:gd name="T7" fmla="*/ 1 h 26"/>
                <a:gd name="T8" fmla="*/ 23 w 24"/>
                <a:gd name="T9" fmla="*/ 1 h 26"/>
                <a:gd name="T10" fmla="*/ 23 w 24"/>
                <a:gd name="T11" fmla="*/ 3 h 26"/>
                <a:gd name="T12" fmla="*/ 4 w 24"/>
                <a:gd name="T13" fmla="*/ 25 h 26"/>
                <a:gd name="T14" fmla="*/ 3 w 2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6">
                  <a:moveTo>
                    <a:pt x="3" y="26"/>
                  </a:moveTo>
                  <a:cubicBezTo>
                    <a:pt x="2" y="26"/>
                    <a:pt x="2" y="26"/>
                    <a:pt x="1" y="25"/>
                  </a:cubicBezTo>
                  <a:cubicBezTo>
                    <a:pt x="0" y="25"/>
                    <a:pt x="0" y="23"/>
                    <a:pt x="1" y="23"/>
                  </a:cubicBezTo>
                  <a:cubicBezTo>
                    <a:pt x="20" y="1"/>
                    <a:pt x="20" y="1"/>
                    <a:pt x="20" y="1"/>
                  </a:cubicBezTo>
                  <a:cubicBezTo>
                    <a:pt x="21" y="0"/>
                    <a:pt x="22" y="0"/>
                    <a:pt x="23" y="1"/>
                  </a:cubicBezTo>
                  <a:cubicBezTo>
                    <a:pt x="24" y="1"/>
                    <a:pt x="24" y="2"/>
                    <a:pt x="23" y="3"/>
                  </a:cubicBezTo>
                  <a:cubicBezTo>
                    <a:pt x="4" y="25"/>
                    <a:pt x="4" y="25"/>
                    <a:pt x="4" y="25"/>
                  </a:cubicBezTo>
                  <a:cubicBezTo>
                    <a:pt x="4" y="26"/>
                    <a:pt x="3" y="26"/>
                    <a:pt x="3" y="26"/>
                  </a:cubicBezTo>
                  <a:close/>
                </a:path>
              </a:pathLst>
            </a:custGeom>
            <a:grpFill/>
            <a:ln w="19050">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軟正黑體 Light"/>
                <a:ea typeface="微軟正黑體 Light"/>
                <a:cs typeface="+mn-cs"/>
              </a:endParaRPr>
            </a:p>
          </p:txBody>
        </p:sp>
      </p:grpSp>
      <p:sp>
        <p:nvSpPr>
          <p:cNvPr id="103" name="Title 1">
            <a:extLst>
              <a:ext uri="{FF2B5EF4-FFF2-40B4-BE49-F238E27FC236}">
                <a16:creationId xmlns:a16="http://schemas.microsoft.com/office/drawing/2014/main" id="{3FB0BE56-54F0-490B-8095-216D741CFFB9}"/>
              </a:ext>
            </a:extLst>
          </p:cNvPr>
          <p:cNvSpPr txBox="1">
            <a:spLocks/>
          </p:cNvSpPr>
          <p:nvPr/>
        </p:nvSpPr>
        <p:spPr>
          <a:xfrm>
            <a:off x="385263" y="4594958"/>
            <a:ext cx="1815829"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srgbClr val="004F8A"/>
                </a:solidFill>
                <a:effectLst/>
                <a:uLnTx/>
                <a:uFillTx/>
                <a:latin typeface="微軟正黑體"/>
                <a:ea typeface="微軟正黑體"/>
                <a:cs typeface="Calibri" panose="020F0502020204030204" pitchFamily="34" charset="0"/>
              </a:rPr>
              <a:t>券商自辦借券：</a:t>
            </a:r>
            <a:endPar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a:ea typeface="微軟正黑體"/>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投資人向證券商提出出借</a:t>
            </a:r>
            <a: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a:t>
            </a: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借券需求</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04" name="Title 1">
            <a:extLst>
              <a:ext uri="{FF2B5EF4-FFF2-40B4-BE49-F238E27FC236}">
                <a16:creationId xmlns:a16="http://schemas.microsoft.com/office/drawing/2014/main" id="{3FB0BE56-54F0-490B-8095-216D741CFFB9}"/>
              </a:ext>
            </a:extLst>
          </p:cNvPr>
          <p:cNvSpPr txBox="1">
            <a:spLocks/>
          </p:cNvSpPr>
          <p:nvPr/>
        </p:nvSpPr>
        <p:spPr>
          <a:xfrm>
            <a:off x="2260770" y="4814769"/>
            <a:ext cx="1997732" cy="32546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借券人提交擔保品</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05" name="Title 1">
            <a:extLst>
              <a:ext uri="{FF2B5EF4-FFF2-40B4-BE49-F238E27FC236}">
                <a16:creationId xmlns:a16="http://schemas.microsoft.com/office/drawing/2014/main" id="{3FB0BE56-54F0-490B-8095-216D741CFFB9}"/>
              </a:ext>
            </a:extLst>
          </p:cNvPr>
          <p:cNvSpPr txBox="1">
            <a:spLocks/>
          </p:cNvSpPr>
          <p:nvPr/>
        </p:nvSpPr>
        <p:spPr>
          <a:xfrm>
            <a:off x="2184578" y="5169638"/>
            <a:ext cx="2374374" cy="32546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出借人圈存標的證券</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06" name="Title 1">
            <a:extLst>
              <a:ext uri="{FF2B5EF4-FFF2-40B4-BE49-F238E27FC236}">
                <a16:creationId xmlns:a16="http://schemas.microsoft.com/office/drawing/2014/main" id="{3FB0BE56-54F0-490B-8095-216D741CFFB9}"/>
              </a:ext>
            </a:extLst>
          </p:cNvPr>
          <p:cNvSpPr txBox="1">
            <a:spLocks/>
          </p:cNvSpPr>
          <p:nvPr/>
        </p:nvSpPr>
        <p:spPr>
          <a:xfrm>
            <a:off x="5397944" y="4770735"/>
            <a:ext cx="1387296"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每日依擔保品</a:t>
            </a:r>
            <a:br>
              <a:rPr kumimoji="0" lang="en-US" altLang="zh-TW"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b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市價洗價</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sp>
        <p:nvSpPr>
          <p:cNvPr id="107" name="Title 1">
            <a:extLst>
              <a:ext uri="{FF2B5EF4-FFF2-40B4-BE49-F238E27FC236}">
                <a16:creationId xmlns:a16="http://schemas.microsoft.com/office/drawing/2014/main" id="{3FB0BE56-54F0-490B-8095-216D741CFFB9}"/>
              </a:ext>
            </a:extLst>
          </p:cNvPr>
          <p:cNvSpPr txBox="1">
            <a:spLocks/>
          </p:cNvSpPr>
          <p:nvPr/>
        </p:nvSpPr>
        <p:spPr>
          <a:xfrm>
            <a:off x="9314849" y="4996690"/>
            <a:ext cx="1247492" cy="51939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rPr>
              <a:t>處分擔保品</a:t>
            </a:r>
            <a:endParaRPr kumimoji="0" lang="en-US" sz="1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Calibri" panose="020F0502020204030204" pitchFamily="34" charset="0"/>
            </a:endParaRPr>
          </a:p>
        </p:txBody>
      </p:sp>
      <p:cxnSp>
        <p:nvCxnSpPr>
          <p:cNvPr id="108" name="Straight Connector 75">
            <a:extLst>
              <a:ext uri="{FF2B5EF4-FFF2-40B4-BE49-F238E27FC236}">
                <a16:creationId xmlns:a16="http://schemas.microsoft.com/office/drawing/2014/main" id="{47D2DE52-6EAC-479A-BB64-7DE7EA882E5C}"/>
              </a:ext>
            </a:extLst>
          </p:cNvPr>
          <p:cNvCxnSpPr>
            <a:cxnSpLocks/>
          </p:cNvCxnSpPr>
          <p:nvPr/>
        </p:nvCxnSpPr>
        <p:spPr>
          <a:xfrm flipH="1" flipV="1">
            <a:off x="3103009" y="4062021"/>
            <a:ext cx="0" cy="464349"/>
          </a:xfrm>
          <a:prstGeom prst="line">
            <a:avLst/>
          </a:prstGeom>
          <a:ln w="15875">
            <a:solidFill>
              <a:srgbClr val="004F8A"/>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73">
            <a:extLst>
              <a:ext uri="{FF2B5EF4-FFF2-40B4-BE49-F238E27FC236}">
                <a16:creationId xmlns:a16="http://schemas.microsoft.com/office/drawing/2014/main" id="{7834BD84-AEA4-49CC-ADBE-CC5A5490B4BD}"/>
              </a:ext>
            </a:extLst>
          </p:cNvPr>
          <p:cNvCxnSpPr>
            <a:cxnSpLocks/>
          </p:cNvCxnSpPr>
          <p:nvPr/>
        </p:nvCxnSpPr>
        <p:spPr>
          <a:xfrm>
            <a:off x="4502825" y="2875317"/>
            <a:ext cx="0" cy="464349"/>
          </a:xfrm>
          <a:prstGeom prst="line">
            <a:avLst/>
          </a:prstGeom>
          <a:ln w="15875">
            <a:solidFill>
              <a:srgbClr val="004F8A"/>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75">
            <a:extLst>
              <a:ext uri="{FF2B5EF4-FFF2-40B4-BE49-F238E27FC236}">
                <a16:creationId xmlns:a16="http://schemas.microsoft.com/office/drawing/2014/main" id="{47D2DE52-6EAC-479A-BB64-7DE7EA882E5C}"/>
              </a:ext>
            </a:extLst>
          </p:cNvPr>
          <p:cNvCxnSpPr>
            <a:cxnSpLocks/>
          </p:cNvCxnSpPr>
          <p:nvPr/>
        </p:nvCxnSpPr>
        <p:spPr>
          <a:xfrm flipH="1" flipV="1">
            <a:off x="6109644" y="4018478"/>
            <a:ext cx="0" cy="464349"/>
          </a:xfrm>
          <a:prstGeom prst="line">
            <a:avLst/>
          </a:prstGeom>
          <a:ln w="15875">
            <a:solidFill>
              <a:srgbClr val="004F8A"/>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73">
            <a:extLst>
              <a:ext uri="{FF2B5EF4-FFF2-40B4-BE49-F238E27FC236}">
                <a16:creationId xmlns:a16="http://schemas.microsoft.com/office/drawing/2014/main" id="{7834BD84-AEA4-49CC-ADBE-CC5A5490B4BD}"/>
              </a:ext>
            </a:extLst>
          </p:cNvPr>
          <p:cNvCxnSpPr>
            <a:cxnSpLocks/>
          </p:cNvCxnSpPr>
          <p:nvPr/>
        </p:nvCxnSpPr>
        <p:spPr>
          <a:xfrm>
            <a:off x="7418012" y="2962403"/>
            <a:ext cx="0" cy="464349"/>
          </a:xfrm>
          <a:prstGeom prst="line">
            <a:avLst/>
          </a:prstGeom>
          <a:ln w="15875">
            <a:solidFill>
              <a:srgbClr val="004F8A"/>
            </a:solidFill>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73">
            <a:extLst>
              <a:ext uri="{FF2B5EF4-FFF2-40B4-BE49-F238E27FC236}">
                <a16:creationId xmlns:a16="http://schemas.microsoft.com/office/drawing/2014/main" id="{7834BD84-AEA4-49CC-ADBE-CC5A5490B4BD}"/>
              </a:ext>
            </a:extLst>
          </p:cNvPr>
          <p:cNvCxnSpPr>
            <a:cxnSpLocks/>
          </p:cNvCxnSpPr>
          <p:nvPr/>
        </p:nvCxnSpPr>
        <p:spPr>
          <a:xfrm>
            <a:off x="9440548" y="3117213"/>
            <a:ext cx="0" cy="464349"/>
          </a:xfrm>
          <a:prstGeom prst="line">
            <a:avLst/>
          </a:prstGeom>
          <a:ln w="15875">
            <a:solidFill>
              <a:srgbClr val="004F8A"/>
            </a:solidFill>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53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376708" y="12216"/>
            <a:ext cx="10214919" cy="836799"/>
          </a:xfrm>
        </p:spPr>
        <p:txBody>
          <a:bodyPr rIns="1872000" anchor="ctr" anchorCtr="0">
            <a:normAutofit lnSpcReduction="10000"/>
          </a:bodyPr>
          <a:lstStyle/>
          <a:p>
            <a:r>
              <a:rPr lang="zh-TW" altLang="en-US" sz="4400" dirty="0"/>
              <a:t>注意事項</a:t>
            </a:r>
          </a:p>
        </p:txBody>
      </p:sp>
      <p:sp>
        <p:nvSpPr>
          <p:cNvPr id="7" name="Rectangle 9">
            <a:extLst>
              <a:ext uri="{FF2B5EF4-FFF2-40B4-BE49-F238E27FC236}">
                <a16:creationId xmlns:a16="http://schemas.microsoft.com/office/drawing/2014/main" id="{B0CF64B3-EE63-4C21-A732-B6A9ACDF146A}"/>
              </a:ext>
            </a:extLst>
          </p:cNvPr>
          <p:cNvSpPr/>
          <p:nvPr/>
        </p:nvSpPr>
        <p:spPr>
          <a:xfrm>
            <a:off x="624267" y="1162522"/>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Rectangle 3">
            <a:extLst>
              <a:ext uri="{FF2B5EF4-FFF2-40B4-BE49-F238E27FC236}">
                <a16:creationId xmlns:a16="http://schemas.microsoft.com/office/drawing/2014/main" id="{35DD4F57-458F-45B3-9183-96057AC99F57}"/>
              </a:ext>
            </a:extLst>
          </p:cNvPr>
          <p:cNvSpPr/>
          <p:nvPr/>
        </p:nvSpPr>
        <p:spPr>
          <a:xfrm>
            <a:off x="795882" y="1098175"/>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54868" y="1180403"/>
            <a:ext cx="3357088"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內部人交易限制</a:t>
            </a: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1376708" y="1623601"/>
            <a:ext cx="9955201" cy="55000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32000" marR="0" lvl="0" indent="-432000" algn="l" defTabSz="914400" rtl="0" eaLnBrk="1" fontAlgn="auto" latinLnBrk="0" hangingPunct="1">
              <a:lnSpc>
                <a:spcPct val="125000"/>
              </a:lnSpc>
              <a:spcBef>
                <a:spcPct val="0"/>
              </a:spcBef>
              <a:spcAft>
                <a:spcPts val="0"/>
              </a:spcAft>
              <a:buClrTx/>
              <a:buSzTx/>
              <a:buFont typeface="Wingdings" panose="05000000000000000000" pitchFamily="2" charset="2"/>
              <a:buChar char="p"/>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公開發行公司</a:t>
            </a:r>
            <a:r>
              <a:rPr kumimoji="0" lang="zh-TW" altLang="en-US" sz="2800" b="1" i="0" u="none" strike="noStrike" kern="1200" cap="none" spc="0" normalizeH="0" baseline="0" noProof="0" dirty="0">
                <a:ln>
                  <a:noFill/>
                </a:ln>
                <a:solidFill>
                  <a:srgbClr val="C00000"/>
                </a:solidFill>
                <a:effectLst/>
                <a:uLnTx/>
                <a:uFillTx/>
                <a:latin typeface="Goldman Sans Black"/>
                <a:ea typeface="微軟正黑體"/>
                <a:cs typeface="+mj-cs"/>
              </a:rPr>
              <a:t>董事、監察人、經理人及持股超過 </a:t>
            </a:r>
            <a:r>
              <a:rPr kumimoji="0" lang="en-US" altLang="zh-TW" sz="2800" b="1" i="0" u="none" strike="noStrike" kern="1200" cap="none" spc="0" normalizeH="0" baseline="0" noProof="0" dirty="0">
                <a:ln>
                  <a:noFill/>
                </a:ln>
                <a:solidFill>
                  <a:srgbClr val="C00000"/>
                </a:solidFill>
                <a:effectLst/>
                <a:uLnTx/>
                <a:uFillTx/>
                <a:latin typeface="Goldman Sans Black"/>
                <a:ea typeface="微軟正黑體"/>
                <a:cs typeface="+mj-cs"/>
              </a:rPr>
              <a:t>10</a:t>
            </a:r>
            <a:r>
              <a:rPr kumimoji="0" lang="zh-TW" altLang="en-US" sz="2800" b="1" i="0" u="none" strike="noStrike" kern="1200" cap="none" spc="0" normalizeH="0" baseline="0" noProof="0" dirty="0">
                <a:ln>
                  <a:noFill/>
                </a:ln>
                <a:solidFill>
                  <a:srgbClr val="C00000"/>
                </a:solidFill>
                <a:effectLst/>
                <a:uLnTx/>
                <a:uFillTx/>
                <a:latin typeface="Goldman Sans Black"/>
                <a:ea typeface="微軟正黑體"/>
                <a:cs typeface="+mj-cs"/>
              </a:rPr>
              <a:t>％之股東</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不得從事</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a:t>
            </a:r>
            <a:r>
              <a:rPr kumimoji="0" lang="zh-TW" altLang="en-US" sz="24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所屬公司</a:t>
            </a:r>
            <a:r>
              <a:rPr kumimoji="0" lang="en-US" altLang="zh-TW" sz="24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有價證券借貸交易。</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endParaRPr>
          </a:p>
          <a:p>
            <a:pPr marL="981075" marR="0" lvl="0" indent="-457200" algn="l" defTabSz="914400" rtl="0" eaLnBrk="1" fontAlgn="auto" latinLnBrk="0" hangingPunct="1">
              <a:lnSpc>
                <a:spcPct val="125000"/>
              </a:lnSpc>
              <a:spcBef>
                <a:spcPts val="600"/>
              </a:spcBef>
              <a:spcAft>
                <a:spcPts val="0"/>
              </a:spcAft>
              <a:buClrTx/>
              <a:buSzTx/>
              <a:buFont typeface="Calibri" panose="020F0502020204030204" pitchFamily="34" charset="0"/>
              <a:buChar char="–"/>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如將股份</a:t>
            </a:r>
            <a:r>
              <a:rPr kumimoji="0" lang="zh-TW" altLang="en-US" sz="2800" b="1" i="0" u="none" strike="noStrike" kern="1200" cap="none" spc="0" normalizeH="0" baseline="0" noProof="0" dirty="0">
                <a:ln>
                  <a:noFill/>
                </a:ln>
                <a:solidFill>
                  <a:srgbClr val="C00000"/>
                </a:solidFill>
                <a:effectLst/>
                <a:uLnTx/>
                <a:uFillTx/>
                <a:latin typeface="Goldman Sans Black"/>
                <a:ea typeface="微軟正黑體"/>
                <a:cs typeface="+mj-cs"/>
              </a:rPr>
              <a:t>交付信託，仍屬不得出借</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之股份。</a:t>
            </a:r>
            <a:endParaRPr kumimoji="0" lang="en-US" altLang="zh-TW"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endParaRPr>
          </a:p>
          <a:p>
            <a:pPr marL="523875" marR="0" lvl="0" indent="0" algn="l" defTabSz="914400" rtl="0" eaLnBrk="1" fontAlgn="auto" latinLnBrk="0" hangingPunct="1">
              <a:lnSpc>
                <a:spcPct val="125000"/>
              </a:lnSpc>
              <a:spcBef>
                <a:spcPts val="600"/>
              </a:spcBef>
              <a:spcAft>
                <a:spcPts val="0"/>
              </a:spcAft>
              <a:buClrTx/>
              <a:buSzTx/>
              <a:buFontTx/>
              <a:buNone/>
              <a:tabLst/>
              <a:defRPr/>
            </a:pPr>
            <a:r>
              <a:rPr kumimoji="0" lang="en-US" altLang="zh-TW"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金管會</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98</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年</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12</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月</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18</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日金管證交字第</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0980065932</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號</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a:t>
            </a:r>
          </a:p>
          <a:p>
            <a:pPr marL="523875" marR="0" lvl="0" indent="0" algn="l" defTabSz="914400" rtl="0" eaLnBrk="1" fontAlgn="auto" latinLnBrk="0" hangingPunct="1">
              <a:lnSpc>
                <a:spcPct val="125000"/>
              </a:lnSpc>
              <a:spcBef>
                <a:spcPts val="1200"/>
              </a:spcBef>
              <a:spcAft>
                <a:spcPts val="0"/>
              </a:spcAft>
              <a:buClrTx/>
              <a:buSzTx/>
              <a:buFontTx/>
              <a:buNone/>
              <a:tabLst/>
              <a:defRPr/>
            </a:pPr>
            <a:endPar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endParaRPr>
          </a:p>
          <a:p>
            <a:pPr marL="447675" marR="0" lvl="0" indent="-447675" algn="l" defTabSz="914400" rtl="0" eaLnBrk="1" fontAlgn="auto" latinLnBrk="0" hangingPunct="1">
              <a:lnSpc>
                <a:spcPct val="125000"/>
              </a:lnSpc>
              <a:spcBef>
                <a:spcPts val="600"/>
              </a:spcBef>
              <a:spcAft>
                <a:spcPts val="0"/>
              </a:spcAft>
              <a:buClr>
                <a:prstClr val="black">
                  <a:lumMod val="75000"/>
                  <a:lumOff val="25000"/>
                </a:prstClr>
              </a:buClr>
              <a:buSzTx/>
              <a:buFont typeface="Wingdings" panose="05000000000000000000" pitchFamily="2" charset="2"/>
              <a:buChar char="p"/>
              <a:tabLst/>
              <a:defRPr/>
            </a:pPr>
            <a:r>
              <a:rPr kumimoji="0" lang="zh-TW" altLang="en-US" sz="2800" b="1" i="0" u="none" strike="noStrike" kern="1200" cap="none" spc="0" normalizeH="0" baseline="0" noProof="0" dirty="0">
                <a:ln>
                  <a:noFill/>
                </a:ln>
                <a:solidFill>
                  <a:srgbClr val="C00000"/>
                </a:solidFill>
                <a:effectLst/>
                <a:uLnTx/>
                <a:uFillTx/>
                <a:latin typeface="Goldman Sans Black"/>
                <a:ea typeface="微軟正黑體"/>
                <a:cs typeface="+mj-cs"/>
              </a:rPr>
              <a:t>從屬公司</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將</a:t>
            </a:r>
            <a:r>
              <a:rPr kumimoji="0" lang="zh-TW" altLang="en-US" sz="2800" b="1" i="0" u="none" strike="noStrike" kern="1200" cap="none" spc="0" normalizeH="0" baseline="0" noProof="0" dirty="0">
                <a:ln>
                  <a:noFill/>
                </a:ln>
                <a:solidFill>
                  <a:srgbClr val="C00000"/>
                </a:solidFill>
                <a:effectLst/>
                <a:uLnTx/>
                <a:uFillTx/>
                <a:latin typeface="Goldman Sans Black"/>
                <a:ea typeface="微軟正黑體"/>
                <a:cs typeface="+mj-cs"/>
              </a:rPr>
              <a:t>持有之控制公司股份</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交付信託後，受託人不得將該股票依證交所有價證券借貸辦法辦理出借。</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endParaRPr>
          </a:p>
          <a:p>
            <a:pPr marL="0" marR="0" lvl="0" indent="0" algn="l" defTabSz="914400" rtl="0" eaLnBrk="1" fontAlgn="auto" latinLnBrk="0" hangingPunct="1">
              <a:lnSpc>
                <a:spcPct val="125000"/>
              </a:lnSpc>
              <a:spcBef>
                <a:spcPts val="600"/>
              </a:spcBef>
              <a:spcAft>
                <a:spcPts val="0"/>
              </a:spcAft>
              <a:buClr>
                <a:prstClr val="black">
                  <a:lumMod val="75000"/>
                  <a:lumOff val="25000"/>
                </a:prstClr>
              </a:buClr>
              <a:buSzTx/>
              <a:buFontTx/>
              <a:buNone/>
              <a:tabLst/>
              <a:defRPr/>
            </a:pPr>
            <a:r>
              <a:rPr kumimoji="0" lang="zh-TW" altLang="en-US"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     </a:t>
            </a:r>
            <a:r>
              <a:rPr kumimoji="0" lang="en-US" altLang="zh-TW"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a:t>
            </a:r>
            <a:r>
              <a:rPr kumimoji="0" lang="zh-TW" altLang="en-US" sz="2800" b="0"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行政院</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金管會</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97</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年</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1</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月</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3</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日金管證三字第</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0960073451</a:t>
            </a:r>
            <a:r>
              <a:rPr kumimoji="0" lang="zh-TW" altLang="en-US" sz="2800" b="0" i="0" u="none" strike="noStrike" kern="1200" cap="none" spc="0" normalizeH="0" baseline="0" noProof="0" dirty="0">
                <a:ln>
                  <a:noFill/>
                </a:ln>
                <a:solidFill>
                  <a:prstClr val="black"/>
                </a:solidFill>
                <a:effectLst/>
                <a:uLnTx/>
                <a:uFillTx/>
                <a:latin typeface="Goldman Sans Black"/>
                <a:ea typeface="微軟正黑體"/>
                <a:cs typeface="+mj-cs"/>
              </a:rPr>
              <a:t>號</a:t>
            </a:r>
            <a:r>
              <a:rPr kumimoji="0" lang="en-US" altLang="zh-TW" sz="2800" b="0" i="0" u="none" strike="noStrike" kern="1200" cap="none" spc="0" normalizeH="0" baseline="0" noProof="0" dirty="0">
                <a:ln>
                  <a:noFill/>
                </a:ln>
                <a:solidFill>
                  <a:prstClr val="black"/>
                </a:solidFill>
                <a:effectLst/>
                <a:uLnTx/>
                <a:uFillTx/>
                <a:latin typeface="Goldman Sans Black"/>
                <a:ea typeface="微軟正黑體"/>
                <a:cs typeface="+mj-cs"/>
              </a:rPr>
              <a:t>)</a:t>
            </a:r>
          </a:p>
          <a:p>
            <a:pPr marL="0" marR="0" lvl="0" indent="0" algn="l" defTabSz="914400" rtl="0" eaLnBrk="1" fontAlgn="auto" latinLnBrk="0" hangingPunct="1">
              <a:lnSpc>
                <a:spcPct val="125000"/>
              </a:lnSpc>
              <a:spcBef>
                <a:spcPts val="1200"/>
              </a:spcBef>
              <a:spcAft>
                <a:spcPts val="0"/>
              </a:spcAft>
              <a:buClr>
                <a:prstClr val="black">
                  <a:lumMod val="75000"/>
                  <a:lumOff val="25000"/>
                </a:prstClr>
              </a:buClr>
              <a:buSzTx/>
              <a:buFontTx/>
              <a:buNone/>
              <a:tabLst/>
              <a:defRPr/>
            </a:pPr>
            <a:endParaRPr kumimoji="0" lang="zh-TW" altLang="en-US" sz="2800" b="0" i="0" u="none" strike="noStrike" kern="1200" cap="none" spc="0" normalizeH="0" baseline="0" noProof="0" dirty="0">
              <a:ln>
                <a:noFill/>
              </a:ln>
              <a:solidFill>
                <a:srgbClr val="C00000"/>
              </a:solidFill>
              <a:effectLst/>
              <a:uLnTx/>
              <a:uFillTx/>
              <a:latin typeface="Goldman Sans Black"/>
              <a:ea typeface="微軟正黑體"/>
              <a:cs typeface="+mj-cs"/>
            </a:endParaRPr>
          </a:p>
        </p:txBody>
      </p:sp>
      <p:sp>
        <p:nvSpPr>
          <p:cNvPr id="11" name="Rectangle 9">
            <a:extLst>
              <a:ext uri="{FF2B5EF4-FFF2-40B4-BE49-F238E27FC236}">
                <a16:creationId xmlns:a16="http://schemas.microsoft.com/office/drawing/2014/main" id="{B0CF64B3-EE63-4C21-A732-B6A9ACDF146A}"/>
              </a:ext>
            </a:extLst>
          </p:cNvPr>
          <p:cNvSpPr/>
          <p:nvPr/>
        </p:nvSpPr>
        <p:spPr>
          <a:xfrm>
            <a:off x="744684" y="4194228"/>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12" name="Rectangle 3">
            <a:extLst>
              <a:ext uri="{FF2B5EF4-FFF2-40B4-BE49-F238E27FC236}">
                <a16:creationId xmlns:a16="http://schemas.microsoft.com/office/drawing/2014/main" id="{35DD4F57-458F-45B3-9183-96057AC99F57}"/>
              </a:ext>
            </a:extLst>
          </p:cNvPr>
          <p:cNvSpPr/>
          <p:nvPr/>
        </p:nvSpPr>
        <p:spPr>
          <a:xfrm>
            <a:off x="860091" y="4098063"/>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13" name="Title 1">
            <a:extLst>
              <a:ext uri="{FF2B5EF4-FFF2-40B4-BE49-F238E27FC236}">
                <a16:creationId xmlns:a16="http://schemas.microsoft.com/office/drawing/2014/main" id="{ABA6E09F-C3C1-4C1B-8131-E123DA41E1C8}"/>
              </a:ext>
            </a:extLst>
          </p:cNvPr>
          <p:cNvSpPr txBox="1">
            <a:spLocks/>
          </p:cNvSpPr>
          <p:nvPr/>
        </p:nvSpPr>
        <p:spPr>
          <a:xfrm>
            <a:off x="1654868" y="4223884"/>
            <a:ext cx="3357088"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信託業出借限制</a:t>
            </a:r>
          </a:p>
        </p:txBody>
      </p:sp>
    </p:spTree>
    <p:extLst>
      <p:ext uri="{BB962C8B-B14F-4D97-AF65-F5344CB8AC3E}">
        <p14:creationId xmlns:p14="http://schemas.microsoft.com/office/powerpoint/2010/main" val="1036248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15207" y="0"/>
            <a:ext cx="10214919" cy="836799"/>
          </a:xfrm>
        </p:spPr>
        <p:txBody>
          <a:bodyPr rIns="1872000" anchor="ctr" anchorCtr="0">
            <a:normAutofit lnSpcReduction="10000"/>
          </a:bodyPr>
          <a:lstStyle/>
          <a:p>
            <a:r>
              <a:rPr lang="zh-TW" altLang="en-US" sz="4400" dirty="0"/>
              <a:t>注意事項</a:t>
            </a:r>
          </a:p>
        </p:txBody>
      </p:sp>
      <p:sp>
        <p:nvSpPr>
          <p:cNvPr id="8"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9"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1505568" y="1438569"/>
            <a:ext cx="4156678"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不得無券放空</a:t>
            </a:r>
            <a:r>
              <a:rPr kumimoji="0" lang="en-US" altLang="zh-TW"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情境一</a:t>
            </a:r>
            <a:r>
              <a:rPr kumimoji="0" lang="en-US" altLang="zh-TW"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endParaRPr kumimoji="0" 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7472749" y="1313920"/>
            <a:ext cx="4086003"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證交所營業細則</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§79-1</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但書</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臺證交字第 </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1060202193 </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號函</a:t>
            </a:r>
          </a:p>
        </p:txBody>
      </p:sp>
      <p:sp>
        <p:nvSpPr>
          <p:cNvPr id="12" name="Title 1">
            <a:extLst>
              <a:ext uri="{FF2B5EF4-FFF2-40B4-BE49-F238E27FC236}">
                <a16:creationId xmlns:a16="http://schemas.microsoft.com/office/drawing/2014/main" id="{ABA6E09F-C3C1-4C1B-8131-E123DA41E1C8}"/>
              </a:ext>
            </a:extLst>
          </p:cNvPr>
          <p:cNvSpPr txBox="1">
            <a:spLocks/>
          </p:cNvSpPr>
          <p:nvPr/>
        </p:nvSpPr>
        <p:spPr>
          <a:xfrm>
            <a:off x="1447530" y="2364359"/>
            <a:ext cx="10350272" cy="4960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31989" marR="0" lvl="0" indent="-431989" algn="l" defTabSz="914400" rtl="0" eaLnBrk="1" fontAlgn="auto" latinLnBrk="0" hangingPunct="1">
              <a:lnSpc>
                <a:spcPct val="125000"/>
              </a:lnSpc>
              <a:spcBef>
                <a:spcPct val="0"/>
              </a:spcBef>
              <a:spcAft>
                <a:spcPts val="1200"/>
              </a:spcAft>
              <a:buClrTx/>
              <a:buSzTx/>
              <a:buFont typeface="Wingdings" panose="05000000000000000000" pitchFamily="2" charset="2"/>
              <a:buChar char="p"/>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借券賣出之交割部位，以</a:t>
            </a:r>
            <a:r>
              <a:rPr kumimoji="0" lang="zh-TW" altLang="en-US" sz="2800" b="1" i="0" u="none" strike="noStrike" kern="1200" cap="none" spc="0" normalizeH="0" baseline="0" noProof="0" dirty="0">
                <a:ln>
                  <a:noFill/>
                </a:ln>
                <a:solidFill>
                  <a:srgbClr val="FF0000"/>
                </a:solidFill>
                <a:effectLst/>
                <a:uLnTx/>
                <a:uFillTx/>
                <a:latin typeface="Goldman Sans Black"/>
                <a:ea typeface="微軟正黑體"/>
                <a:cs typeface="+mj-cs"/>
              </a:rPr>
              <a:t>賣出當日或賣出日前</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借券成交者為限</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endParaRPr>
          </a:p>
        </p:txBody>
      </p:sp>
      <p:sp>
        <p:nvSpPr>
          <p:cNvPr id="13" name="Oval 42">
            <a:extLst>
              <a:ext uri="{FF2B5EF4-FFF2-40B4-BE49-F238E27FC236}">
                <a16:creationId xmlns:a16="http://schemas.microsoft.com/office/drawing/2014/main" id="{64BAE883-B6A1-4958-A7D7-A148F6EBEAE8}"/>
              </a:ext>
            </a:extLst>
          </p:cNvPr>
          <p:cNvSpPr/>
          <p:nvPr/>
        </p:nvSpPr>
        <p:spPr>
          <a:xfrm>
            <a:off x="1689346" y="4087587"/>
            <a:ext cx="771283" cy="771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-x</a:t>
            </a:r>
            <a:endPar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endParaRPr>
          </a:p>
        </p:txBody>
      </p:sp>
      <p:cxnSp>
        <p:nvCxnSpPr>
          <p:cNvPr id="14" name="Straight Connector 38">
            <a:extLst>
              <a:ext uri="{FF2B5EF4-FFF2-40B4-BE49-F238E27FC236}">
                <a16:creationId xmlns:a16="http://schemas.microsoft.com/office/drawing/2014/main" id="{3940AB6C-B742-4457-81CB-FE0F4B227139}"/>
              </a:ext>
            </a:extLst>
          </p:cNvPr>
          <p:cNvCxnSpPr>
            <a:stCxn id="13" idx="6"/>
            <a:endCxn id="15" idx="6"/>
          </p:cNvCxnSpPr>
          <p:nvPr/>
        </p:nvCxnSpPr>
        <p:spPr>
          <a:xfrm>
            <a:off x="2460629" y="4473229"/>
            <a:ext cx="3350385" cy="26511"/>
          </a:xfrm>
          <a:prstGeom prst="line">
            <a:avLst/>
          </a:prstGeom>
          <a:ln w="5715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Oval 40">
            <a:extLst>
              <a:ext uri="{FF2B5EF4-FFF2-40B4-BE49-F238E27FC236}">
                <a16:creationId xmlns:a16="http://schemas.microsoft.com/office/drawing/2014/main" id="{CF7A12B5-C9EB-434C-83D4-CB7155DD978A}"/>
              </a:ext>
            </a:extLst>
          </p:cNvPr>
          <p:cNvSpPr/>
          <p:nvPr/>
        </p:nvSpPr>
        <p:spPr>
          <a:xfrm>
            <a:off x="5039731" y="4114098"/>
            <a:ext cx="771283" cy="7712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a:t>
            </a:r>
          </a:p>
        </p:txBody>
      </p:sp>
      <p:sp>
        <p:nvSpPr>
          <p:cNvPr id="16" name="Oval 42">
            <a:extLst>
              <a:ext uri="{FF2B5EF4-FFF2-40B4-BE49-F238E27FC236}">
                <a16:creationId xmlns:a16="http://schemas.microsoft.com/office/drawing/2014/main" id="{64BAE883-B6A1-4958-A7D7-A148F6EBEAE8}"/>
              </a:ext>
            </a:extLst>
          </p:cNvPr>
          <p:cNvSpPr/>
          <p:nvPr/>
        </p:nvSpPr>
        <p:spPr>
          <a:xfrm>
            <a:off x="6885304" y="4122552"/>
            <a:ext cx="771283" cy="771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T+1</a:t>
            </a:r>
          </a:p>
        </p:txBody>
      </p:sp>
      <p:sp>
        <p:nvSpPr>
          <p:cNvPr id="17" name="Oval 43">
            <a:extLst>
              <a:ext uri="{FF2B5EF4-FFF2-40B4-BE49-F238E27FC236}">
                <a16:creationId xmlns:a16="http://schemas.microsoft.com/office/drawing/2014/main" id="{72AE3BB2-193E-4A74-A721-165D44CED102}"/>
              </a:ext>
            </a:extLst>
          </p:cNvPr>
          <p:cNvSpPr/>
          <p:nvPr/>
        </p:nvSpPr>
        <p:spPr>
          <a:xfrm>
            <a:off x="8713815" y="4135613"/>
            <a:ext cx="771283" cy="771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T+2</a:t>
            </a:r>
          </a:p>
        </p:txBody>
      </p:sp>
      <p:sp>
        <p:nvSpPr>
          <p:cNvPr id="18" name="Title 1">
            <a:extLst>
              <a:ext uri="{FF2B5EF4-FFF2-40B4-BE49-F238E27FC236}">
                <a16:creationId xmlns:a16="http://schemas.microsoft.com/office/drawing/2014/main" id="{ABA6E09F-C3C1-4C1B-8131-E123DA41E1C8}"/>
              </a:ext>
            </a:extLst>
          </p:cNvPr>
          <p:cNvSpPr txBox="1">
            <a:spLocks/>
          </p:cNvSpPr>
          <p:nvPr/>
        </p:nvSpPr>
        <p:spPr>
          <a:xfrm>
            <a:off x="5131686" y="3508676"/>
            <a:ext cx="828271" cy="46166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400" b="1" i="0" u="none" strike="noStrike" kern="1200" cap="none" spc="0" normalizeH="0" baseline="0" noProof="0" dirty="0">
                <a:ln>
                  <a:noFill/>
                </a:ln>
                <a:solidFill>
                  <a:srgbClr val="004F8A"/>
                </a:solidFill>
                <a:effectLst/>
                <a:uLnTx/>
                <a:uFillTx/>
                <a:latin typeface="Goldman Sans Black"/>
                <a:ea typeface="微軟正黑體"/>
                <a:cs typeface="+mj-cs"/>
              </a:rPr>
              <a:t>賣出</a:t>
            </a:r>
            <a:endParaRPr kumimoji="0" lang="en-US" altLang="zh-TW" sz="2400" b="1" i="0" u="none" strike="noStrike" kern="1200" cap="none" spc="0" normalizeH="0" baseline="0" noProof="0" dirty="0">
              <a:ln>
                <a:noFill/>
              </a:ln>
              <a:solidFill>
                <a:srgbClr val="004F8A"/>
              </a:solidFill>
              <a:effectLst/>
              <a:uLnTx/>
              <a:uFillTx/>
              <a:latin typeface="Goldman Sans Black"/>
              <a:ea typeface="微軟正黑體"/>
              <a:cs typeface="+mj-cs"/>
            </a:endParaRPr>
          </a:p>
        </p:txBody>
      </p:sp>
      <p:sp>
        <p:nvSpPr>
          <p:cNvPr id="19" name="Title 1">
            <a:extLst>
              <a:ext uri="{FF2B5EF4-FFF2-40B4-BE49-F238E27FC236}">
                <a16:creationId xmlns:a16="http://schemas.microsoft.com/office/drawing/2014/main" id="{ABA6E09F-C3C1-4C1B-8131-E123DA41E1C8}"/>
              </a:ext>
            </a:extLst>
          </p:cNvPr>
          <p:cNvSpPr txBox="1">
            <a:spLocks/>
          </p:cNvSpPr>
          <p:nvPr/>
        </p:nvSpPr>
        <p:spPr>
          <a:xfrm>
            <a:off x="7889042" y="3572299"/>
            <a:ext cx="3253416" cy="42524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400" b="1" i="0" u="none" strike="noStrike" kern="1200" cap="none" spc="0" normalizeH="0" baseline="0" noProof="0" dirty="0">
                <a:ln>
                  <a:noFill/>
                </a:ln>
                <a:solidFill>
                  <a:srgbClr val="7030A0"/>
                </a:solidFill>
                <a:effectLst/>
                <a:uLnTx/>
                <a:uFillTx/>
                <a:latin typeface="Goldman Sans Black"/>
                <a:ea typeface="微軟正黑體"/>
                <a:cs typeface="+mj-cs"/>
              </a:rPr>
              <a:t>賣出交割</a:t>
            </a:r>
            <a:r>
              <a:rPr kumimoji="0" lang="en-US" altLang="zh-TW" sz="2400" b="1" i="0" u="none" strike="noStrike" kern="1200" cap="none" spc="0" normalizeH="0" baseline="0" noProof="0" dirty="0">
                <a:ln>
                  <a:noFill/>
                </a:ln>
                <a:solidFill>
                  <a:srgbClr val="7030A0"/>
                </a:solidFill>
                <a:effectLst/>
                <a:uLnTx/>
                <a:uFillTx/>
                <a:latin typeface="Goldman Sans Black"/>
                <a:ea typeface="微軟正黑體"/>
                <a:cs typeface="+mj-cs"/>
              </a:rPr>
              <a:t>(</a:t>
            </a:r>
            <a:r>
              <a:rPr kumimoji="0" lang="zh-TW" altLang="en-US" sz="2400" b="1" i="0" u="none" strike="noStrike" kern="1200" cap="none" spc="0" normalizeH="0" baseline="0" noProof="0" dirty="0">
                <a:ln>
                  <a:noFill/>
                </a:ln>
                <a:solidFill>
                  <a:srgbClr val="7030A0"/>
                </a:solidFill>
                <a:effectLst/>
                <a:uLnTx/>
                <a:uFillTx/>
                <a:latin typeface="Goldman Sans Black"/>
                <a:ea typeface="微軟正黑體"/>
                <a:cs typeface="+mj-cs"/>
              </a:rPr>
              <a:t>以借券部位</a:t>
            </a:r>
            <a:r>
              <a:rPr kumimoji="0" lang="en-US" altLang="zh-TW" sz="2400" b="1" i="0" u="none" strike="noStrike" kern="1200" cap="none" spc="0" normalizeH="0" baseline="0" noProof="0" dirty="0">
                <a:ln>
                  <a:noFill/>
                </a:ln>
                <a:solidFill>
                  <a:srgbClr val="7030A0"/>
                </a:solidFill>
                <a:effectLst/>
                <a:uLnTx/>
                <a:uFillTx/>
                <a:latin typeface="Goldman Sans Black"/>
                <a:ea typeface="微軟正黑體"/>
                <a:cs typeface="+mj-cs"/>
              </a:rPr>
              <a:t>)</a:t>
            </a:r>
          </a:p>
        </p:txBody>
      </p:sp>
      <p:sp>
        <p:nvSpPr>
          <p:cNvPr id="20" name="Title 1">
            <a:extLst>
              <a:ext uri="{FF2B5EF4-FFF2-40B4-BE49-F238E27FC236}">
                <a16:creationId xmlns:a16="http://schemas.microsoft.com/office/drawing/2014/main" id="{ABA6E09F-C3C1-4C1B-8131-E123DA41E1C8}"/>
              </a:ext>
            </a:extLst>
          </p:cNvPr>
          <p:cNvSpPr txBox="1">
            <a:spLocks/>
          </p:cNvSpPr>
          <p:nvPr/>
        </p:nvSpPr>
        <p:spPr>
          <a:xfrm>
            <a:off x="10624901" y="3149860"/>
            <a:ext cx="828271" cy="42524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en-US" altLang="zh-TW" sz="2400" b="1" i="0" u="none" strike="noStrike" kern="1200" cap="none" spc="0" normalizeH="0" baseline="0" noProof="0" dirty="0">
                <a:ln>
                  <a:noFill/>
                </a:ln>
                <a:solidFill>
                  <a:srgbClr val="109898"/>
                </a:solidFill>
                <a:effectLst/>
                <a:uLnTx/>
                <a:uFillTx/>
                <a:latin typeface="Goldman Sans Black"/>
                <a:ea typeface="微軟正黑體"/>
                <a:cs typeface="+mj-cs"/>
              </a:rPr>
              <a:t>OK!</a:t>
            </a:r>
          </a:p>
        </p:txBody>
      </p:sp>
      <p:sp>
        <p:nvSpPr>
          <p:cNvPr id="23" name="Title 1">
            <a:extLst>
              <a:ext uri="{FF2B5EF4-FFF2-40B4-BE49-F238E27FC236}">
                <a16:creationId xmlns:a16="http://schemas.microsoft.com/office/drawing/2014/main" id="{ABA6E09F-C3C1-4C1B-8131-E123DA41E1C8}"/>
              </a:ext>
            </a:extLst>
          </p:cNvPr>
          <p:cNvSpPr txBox="1">
            <a:spLocks/>
          </p:cNvSpPr>
          <p:nvPr/>
        </p:nvSpPr>
        <p:spPr>
          <a:xfrm>
            <a:off x="1989275" y="5409954"/>
            <a:ext cx="3050456" cy="88690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5000"/>
              </a:lnSpc>
              <a:spcBef>
                <a:spcPct val="0"/>
              </a:spcBef>
              <a:spcAft>
                <a:spcPts val="1200"/>
              </a:spcAft>
              <a:buClrTx/>
              <a:buSzTx/>
              <a:buFontTx/>
              <a:buNone/>
              <a:tabLst/>
              <a:defRPr/>
            </a:pPr>
            <a:r>
              <a:rPr kumimoji="0" lang="en-US" altLang="zh-TW" sz="2400" b="1" i="0" u="none" strike="noStrike" kern="1200" cap="none" spc="0" normalizeH="0" baseline="0" noProof="0" dirty="0">
                <a:ln>
                  <a:noFill/>
                </a:ln>
                <a:solidFill>
                  <a:srgbClr val="C00000"/>
                </a:solidFill>
                <a:effectLst/>
                <a:uLnTx/>
                <a:uFillTx/>
                <a:latin typeface="Goldman Sans Black"/>
                <a:ea typeface="微軟正黑體"/>
                <a:cs typeface="+mj-cs"/>
              </a:rPr>
              <a:t>T</a:t>
            </a:r>
            <a:r>
              <a:rPr kumimoji="0" lang="zh-TW" altLang="en-US" sz="2400" b="1" i="0" u="none" strike="noStrike" kern="1200" cap="none" spc="0" normalizeH="0" baseline="0" noProof="0" dirty="0">
                <a:ln>
                  <a:noFill/>
                </a:ln>
                <a:solidFill>
                  <a:srgbClr val="C00000"/>
                </a:solidFill>
                <a:effectLst/>
                <a:uLnTx/>
                <a:uFillTx/>
                <a:latin typeface="Goldman Sans Black"/>
                <a:ea typeface="微軟正黑體"/>
                <a:cs typeface="+mj-cs"/>
              </a:rPr>
              <a:t>日有借券部位           </a:t>
            </a:r>
            <a:r>
              <a:rPr kumimoji="0" lang="en-US" altLang="zh-TW" sz="2400" b="1" i="0" u="none" strike="noStrike" kern="1200" cap="none" spc="0" normalizeH="0" baseline="0" noProof="0" dirty="0">
                <a:ln>
                  <a:noFill/>
                </a:ln>
                <a:solidFill>
                  <a:srgbClr val="C00000"/>
                </a:solidFill>
                <a:effectLst/>
                <a:uLnTx/>
                <a:uFillTx/>
                <a:latin typeface="Goldman Sans Black"/>
                <a:ea typeface="微軟正黑體"/>
                <a:cs typeface="+mj-cs"/>
              </a:rPr>
              <a:t>(</a:t>
            </a:r>
            <a:r>
              <a:rPr kumimoji="0" lang="zh-TW" altLang="en-US" sz="2400" b="1" i="0" u="none" strike="noStrike" kern="1200" cap="none" spc="0" normalizeH="0" baseline="0" noProof="0" dirty="0">
                <a:ln>
                  <a:noFill/>
                </a:ln>
                <a:solidFill>
                  <a:srgbClr val="C00000"/>
                </a:solidFill>
                <a:effectLst/>
                <a:uLnTx/>
                <a:uFillTx/>
                <a:latin typeface="Goldman Sans Black"/>
                <a:ea typeface="微軟正黑體"/>
                <a:cs typeface="+mj-cs"/>
              </a:rPr>
              <a:t>含借券成交當日撥券</a:t>
            </a:r>
            <a:r>
              <a:rPr kumimoji="0" lang="en-US" altLang="zh-TW" sz="2400" b="1" i="0" u="none" strike="noStrike" kern="1200" cap="none" spc="0" normalizeH="0" baseline="0" noProof="0" dirty="0">
                <a:ln>
                  <a:noFill/>
                </a:ln>
                <a:solidFill>
                  <a:srgbClr val="C00000"/>
                </a:solidFill>
                <a:effectLst/>
                <a:uLnTx/>
                <a:uFillTx/>
                <a:latin typeface="Goldman Sans Black"/>
                <a:ea typeface="微軟正黑體"/>
                <a:cs typeface="+mj-cs"/>
              </a:rPr>
              <a:t>)</a:t>
            </a:r>
          </a:p>
        </p:txBody>
      </p:sp>
      <p:sp>
        <p:nvSpPr>
          <p:cNvPr id="4" name="左大括弧 3"/>
          <p:cNvSpPr/>
          <p:nvPr/>
        </p:nvSpPr>
        <p:spPr>
          <a:xfrm rot="16200000">
            <a:off x="3584426" y="3349433"/>
            <a:ext cx="330994" cy="3349870"/>
          </a:xfrm>
          <a:prstGeom prst="leftBrace">
            <a:avLst>
              <a:gd name="adj1" fmla="val 4046"/>
              <a:gd name="adj2" fmla="val 49038"/>
            </a:avLst>
          </a:prstGeom>
          <a:ln>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000000"/>
              </a:solidFill>
              <a:effectLst/>
              <a:uLnTx/>
              <a:uFillTx/>
              <a:latin typeface="Calibri"/>
              <a:ea typeface="微軟正黑體"/>
              <a:cs typeface="+mn-cs"/>
            </a:endParaRPr>
          </a:p>
        </p:txBody>
      </p:sp>
      <p:sp>
        <p:nvSpPr>
          <p:cNvPr id="24" name="Oval 42">
            <a:extLst>
              <a:ext uri="{FF2B5EF4-FFF2-40B4-BE49-F238E27FC236}">
                <a16:creationId xmlns:a16="http://schemas.microsoft.com/office/drawing/2014/main" id="{64BAE883-B6A1-4958-A7D7-A148F6EBEAE8}"/>
              </a:ext>
            </a:extLst>
          </p:cNvPr>
          <p:cNvSpPr/>
          <p:nvPr/>
        </p:nvSpPr>
        <p:spPr>
          <a:xfrm>
            <a:off x="3333412" y="4105376"/>
            <a:ext cx="771283" cy="771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a:t>
            </a: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1</a:t>
            </a:r>
          </a:p>
        </p:txBody>
      </p:sp>
      <p:cxnSp>
        <p:nvCxnSpPr>
          <p:cNvPr id="26" name="直線接點 25"/>
          <p:cNvCxnSpPr>
            <a:cxnSpLocks/>
            <a:stCxn id="15" idx="6"/>
          </p:cNvCxnSpPr>
          <p:nvPr/>
        </p:nvCxnSpPr>
        <p:spPr>
          <a:xfrm>
            <a:off x="5811014" y="4499740"/>
            <a:ext cx="1056714" cy="8454"/>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cxnSpLocks/>
          </p:cNvCxnSpPr>
          <p:nvPr/>
        </p:nvCxnSpPr>
        <p:spPr>
          <a:xfrm>
            <a:off x="7656587" y="4512481"/>
            <a:ext cx="1030213" cy="17548"/>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5CE5A1E3-017F-6F3C-6419-8EADDF814382}"/>
              </a:ext>
            </a:extLst>
          </p:cNvPr>
          <p:cNvSpPr txBox="1"/>
          <p:nvPr/>
        </p:nvSpPr>
        <p:spPr>
          <a:xfrm>
            <a:off x="2952344" y="3223399"/>
            <a:ext cx="6157608" cy="411203"/>
          </a:xfrm>
          <a:prstGeom prst="rect">
            <a:avLst/>
          </a:prstGeom>
          <a:noFill/>
        </p:spPr>
        <p:txBody>
          <a:bodyPr wrap="square">
            <a:spAutoFit/>
          </a:body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1800" b="1" i="0" u="none" strike="noStrike" kern="1200" cap="none" spc="0" normalizeH="0" baseline="0" noProof="0" dirty="0">
                <a:ln>
                  <a:noFill/>
                </a:ln>
                <a:solidFill>
                  <a:srgbClr val="004F8A"/>
                </a:solidFill>
                <a:effectLst/>
                <a:uLnTx/>
                <a:uFillTx/>
                <a:latin typeface="Goldman Sans Black"/>
                <a:ea typeface="微軟正黑體"/>
                <a:cs typeface="+mn-cs"/>
              </a:rPr>
              <a:t>借券成交</a:t>
            </a:r>
            <a:endParaRPr kumimoji="0" lang="en-US" altLang="zh-TW" sz="1800" b="1" i="0" u="none" strike="noStrike" kern="1200" cap="none" spc="0" normalizeH="0" baseline="0" noProof="0" dirty="0">
              <a:ln>
                <a:noFill/>
              </a:ln>
              <a:solidFill>
                <a:srgbClr val="004F8A"/>
              </a:solidFill>
              <a:effectLst/>
              <a:uLnTx/>
              <a:uFillTx/>
              <a:latin typeface="Goldman Sans Black"/>
              <a:ea typeface="微軟正黑體"/>
              <a:cs typeface="+mn-cs"/>
            </a:endParaRPr>
          </a:p>
        </p:txBody>
      </p:sp>
    </p:spTree>
    <p:extLst>
      <p:ext uri="{BB962C8B-B14F-4D97-AF65-F5344CB8AC3E}">
        <p14:creationId xmlns:p14="http://schemas.microsoft.com/office/powerpoint/2010/main" val="1112256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06415" y="109294"/>
            <a:ext cx="10214919" cy="836799"/>
          </a:xfrm>
        </p:spPr>
        <p:txBody>
          <a:bodyPr rIns="1872000" anchor="ctr" anchorCtr="0">
            <a:normAutofit lnSpcReduction="10000"/>
          </a:bodyPr>
          <a:lstStyle/>
          <a:p>
            <a:r>
              <a:rPr lang="zh-TW" altLang="en-US" sz="4400" dirty="0"/>
              <a:t>注意事項</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506415" y="1451348"/>
            <a:ext cx="4050323"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不得無券放空</a:t>
            </a:r>
            <a:r>
              <a:rPr kumimoji="0" lang="en-US" altLang="zh-TW"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情境二</a:t>
            </a:r>
            <a:r>
              <a:rPr kumimoji="0" lang="en-US" altLang="zh-TW"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endParaRPr kumimoji="0" 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7523459" y="1319460"/>
            <a:ext cx="4086003"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證交所營業細則</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§79-1</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但書</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臺證交字第 </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1060202193 </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號函</a:t>
            </a: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1457538" y="2511598"/>
            <a:ext cx="10350272" cy="4960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31989" marR="0" lvl="0" indent="-431989" algn="l" defTabSz="914400" rtl="0" eaLnBrk="1" fontAlgn="auto" latinLnBrk="0" hangingPunct="1">
              <a:lnSpc>
                <a:spcPct val="125000"/>
              </a:lnSpc>
              <a:spcBef>
                <a:spcPct val="0"/>
              </a:spcBef>
              <a:spcAft>
                <a:spcPts val="1200"/>
              </a:spcAft>
              <a:buClrTx/>
              <a:buSzTx/>
              <a:buFont typeface="Wingdings" panose="05000000000000000000" pitchFamily="2" charset="2"/>
              <a:buChar char="p"/>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借券賣出之交割部位，以</a:t>
            </a:r>
            <a:r>
              <a:rPr kumimoji="0" lang="zh-TW" altLang="en-US" sz="2800" b="1" i="0" u="none" strike="noStrike" kern="1200" cap="none" spc="0" normalizeH="0" baseline="0" noProof="0" dirty="0">
                <a:ln>
                  <a:noFill/>
                </a:ln>
                <a:solidFill>
                  <a:srgbClr val="FF0000"/>
                </a:solidFill>
                <a:effectLst/>
                <a:uLnTx/>
                <a:uFillTx/>
                <a:latin typeface="Goldman Sans Black"/>
                <a:ea typeface="微軟正黑體"/>
                <a:cs typeface="+mj-cs"/>
              </a:rPr>
              <a:t>賣出當日或賣出日前</a:t>
            </a:r>
            <a:r>
              <a:rPr kumimoji="0" lang="zh-TW" altLang="en-US"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rPr>
              <a:t>借券成交者為限</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Goldman Sans Black"/>
              <a:ea typeface="微軟正黑體"/>
              <a:cs typeface="+mj-cs"/>
            </a:endParaRP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7719585" y="3522187"/>
            <a:ext cx="3253416" cy="42524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400" b="1" i="0" u="none" strike="noStrike" kern="1200" cap="none" spc="0" normalizeH="0" baseline="0" noProof="0" dirty="0">
                <a:ln>
                  <a:noFill/>
                </a:ln>
                <a:solidFill>
                  <a:srgbClr val="7030A0"/>
                </a:solidFill>
                <a:effectLst/>
                <a:uLnTx/>
                <a:uFillTx/>
                <a:latin typeface="Goldman Sans Black"/>
                <a:ea typeface="微軟正黑體"/>
                <a:cs typeface="+mj-cs"/>
              </a:rPr>
              <a:t>賣出交割</a:t>
            </a:r>
            <a:r>
              <a:rPr kumimoji="0" lang="en-US" altLang="zh-TW" sz="2400" b="1" i="0" u="none" strike="noStrike" kern="1200" cap="none" spc="0" normalizeH="0" baseline="0" noProof="0" dirty="0">
                <a:ln>
                  <a:noFill/>
                </a:ln>
                <a:solidFill>
                  <a:srgbClr val="7030A0"/>
                </a:solidFill>
                <a:effectLst/>
                <a:uLnTx/>
                <a:uFillTx/>
                <a:latin typeface="Goldman Sans Black"/>
                <a:ea typeface="微軟正黑體"/>
                <a:cs typeface="+mj-cs"/>
              </a:rPr>
              <a:t>(</a:t>
            </a:r>
            <a:r>
              <a:rPr kumimoji="0" lang="zh-TW" altLang="en-US" sz="2400" b="1" i="0" u="none" strike="noStrike" kern="1200" cap="none" spc="0" normalizeH="0" baseline="0" noProof="0" dirty="0">
                <a:ln>
                  <a:noFill/>
                </a:ln>
                <a:solidFill>
                  <a:srgbClr val="7030A0"/>
                </a:solidFill>
                <a:effectLst/>
                <a:uLnTx/>
                <a:uFillTx/>
                <a:latin typeface="Goldman Sans Black"/>
                <a:ea typeface="微軟正黑體"/>
                <a:cs typeface="+mj-cs"/>
              </a:rPr>
              <a:t>以借券部位</a:t>
            </a:r>
            <a:r>
              <a:rPr kumimoji="0" lang="en-US" altLang="zh-TW" sz="2400" b="1" i="0" u="none" strike="noStrike" kern="1200" cap="none" spc="0" normalizeH="0" baseline="0" noProof="0" dirty="0">
                <a:ln>
                  <a:noFill/>
                </a:ln>
                <a:solidFill>
                  <a:srgbClr val="7030A0"/>
                </a:solidFill>
                <a:effectLst/>
                <a:uLnTx/>
                <a:uFillTx/>
                <a:latin typeface="Goldman Sans Black"/>
                <a:ea typeface="微軟正黑體"/>
                <a:cs typeface="+mj-cs"/>
              </a:rPr>
              <a:t>)</a:t>
            </a:r>
          </a:p>
        </p:txBody>
      </p:sp>
      <p:sp>
        <p:nvSpPr>
          <p:cNvPr id="12" name="Title 1">
            <a:extLst>
              <a:ext uri="{FF2B5EF4-FFF2-40B4-BE49-F238E27FC236}">
                <a16:creationId xmlns:a16="http://schemas.microsoft.com/office/drawing/2014/main" id="{ABA6E09F-C3C1-4C1B-8131-E123DA41E1C8}"/>
              </a:ext>
            </a:extLst>
          </p:cNvPr>
          <p:cNvSpPr txBox="1">
            <a:spLocks/>
          </p:cNvSpPr>
          <p:nvPr/>
        </p:nvSpPr>
        <p:spPr>
          <a:xfrm>
            <a:off x="10461405" y="3208879"/>
            <a:ext cx="828271" cy="42524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en-US" altLang="zh-TW" sz="2400" b="1" i="0" u="none" strike="noStrike" kern="1200" cap="none" spc="0" normalizeH="0" baseline="0" noProof="0" dirty="0">
                <a:ln>
                  <a:noFill/>
                </a:ln>
                <a:solidFill>
                  <a:srgbClr val="109898"/>
                </a:solidFill>
                <a:effectLst/>
                <a:uLnTx/>
                <a:uFillTx/>
                <a:latin typeface="Goldman Sans Black"/>
                <a:ea typeface="微軟正黑體"/>
                <a:cs typeface="+mj-cs"/>
              </a:rPr>
              <a:t>OK!</a:t>
            </a:r>
          </a:p>
        </p:txBody>
      </p:sp>
      <p:cxnSp>
        <p:nvCxnSpPr>
          <p:cNvPr id="13" name="Straight Connector 38">
            <a:extLst>
              <a:ext uri="{FF2B5EF4-FFF2-40B4-BE49-F238E27FC236}">
                <a16:creationId xmlns:a16="http://schemas.microsoft.com/office/drawing/2014/main" id="{3940AB6C-B742-4457-81CB-FE0F4B227139}"/>
              </a:ext>
            </a:extLst>
          </p:cNvPr>
          <p:cNvCxnSpPr/>
          <p:nvPr/>
        </p:nvCxnSpPr>
        <p:spPr>
          <a:xfrm>
            <a:off x="3146851" y="4461924"/>
            <a:ext cx="5976000"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40">
            <a:extLst>
              <a:ext uri="{FF2B5EF4-FFF2-40B4-BE49-F238E27FC236}">
                <a16:creationId xmlns:a16="http://schemas.microsoft.com/office/drawing/2014/main" id="{CF7A12B5-C9EB-434C-83D4-CB7155DD978A}"/>
              </a:ext>
            </a:extLst>
          </p:cNvPr>
          <p:cNvSpPr/>
          <p:nvPr/>
        </p:nvSpPr>
        <p:spPr>
          <a:xfrm>
            <a:off x="2504248" y="4057721"/>
            <a:ext cx="771283" cy="7712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a:t>
            </a:r>
          </a:p>
        </p:txBody>
      </p:sp>
      <p:sp>
        <p:nvSpPr>
          <p:cNvPr id="15" name="Oval 42">
            <a:extLst>
              <a:ext uri="{FF2B5EF4-FFF2-40B4-BE49-F238E27FC236}">
                <a16:creationId xmlns:a16="http://schemas.microsoft.com/office/drawing/2014/main" id="{64BAE883-B6A1-4958-A7D7-A148F6EBEAE8}"/>
              </a:ext>
            </a:extLst>
          </p:cNvPr>
          <p:cNvSpPr/>
          <p:nvPr/>
        </p:nvSpPr>
        <p:spPr>
          <a:xfrm>
            <a:off x="5732450" y="4105377"/>
            <a:ext cx="771283" cy="771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T+1</a:t>
            </a:r>
          </a:p>
        </p:txBody>
      </p:sp>
      <p:sp>
        <p:nvSpPr>
          <p:cNvPr id="16" name="Oval 43">
            <a:extLst>
              <a:ext uri="{FF2B5EF4-FFF2-40B4-BE49-F238E27FC236}">
                <a16:creationId xmlns:a16="http://schemas.microsoft.com/office/drawing/2014/main" id="{72AE3BB2-193E-4A74-A721-165D44CED102}"/>
              </a:ext>
            </a:extLst>
          </p:cNvPr>
          <p:cNvSpPr/>
          <p:nvPr/>
        </p:nvSpPr>
        <p:spPr>
          <a:xfrm>
            <a:off x="8960652" y="4170336"/>
            <a:ext cx="771283" cy="771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rPr>
              <a:t>T+2</a:t>
            </a:r>
          </a:p>
        </p:txBody>
      </p:sp>
      <p:sp>
        <p:nvSpPr>
          <p:cNvPr id="17" name="Title 1">
            <a:extLst>
              <a:ext uri="{FF2B5EF4-FFF2-40B4-BE49-F238E27FC236}">
                <a16:creationId xmlns:a16="http://schemas.microsoft.com/office/drawing/2014/main" id="{ABA6E09F-C3C1-4C1B-8131-E123DA41E1C8}"/>
              </a:ext>
            </a:extLst>
          </p:cNvPr>
          <p:cNvSpPr txBox="1">
            <a:spLocks/>
          </p:cNvSpPr>
          <p:nvPr/>
        </p:nvSpPr>
        <p:spPr>
          <a:xfrm>
            <a:off x="2591294" y="3459809"/>
            <a:ext cx="828271" cy="46166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400" b="1" i="0" u="none" strike="noStrike" kern="1200" cap="none" spc="0" normalizeH="0" baseline="0" noProof="0" dirty="0">
                <a:ln>
                  <a:noFill/>
                </a:ln>
                <a:solidFill>
                  <a:srgbClr val="004F8A"/>
                </a:solidFill>
                <a:effectLst/>
                <a:uLnTx/>
                <a:uFillTx/>
                <a:latin typeface="Goldman Sans Black"/>
                <a:ea typeface="微軟正黑體"/>
                <a:cs typeface="+mj-cs"/>
              </a:rPr>
              <a:t>賣出</a:t>
            </a:r>
            <a:endParaRPr kumimoji="0" lang="en-US" altLang="zh-TW" sz="2400" b="1" i="0" u="none" strike="noStrike" kern="1200" cap="none" spc="0" normalizeH="0" baseline="0" noProof="0" dirty="0">
              <a:ln>
                <a:noFill/>
              </a:ln>
              <a:solidFill>
                <a:srgbClr val="004F8A"/>
              </a:solidFill>
              <a:effectLst/>
              <a:uLnTx/>
              <a:uFillTx/>
              <a:latin typeface="Goldman Sans Black"/>
              <a:ea typeface="微軟正黑體"/>
              <a:cs typeface="+mj-cs"/>
            </a:endParaRPr>
          </a:p>
        </p:txBody>
      </p:sp>
      <p:sp>
        <p:nvSpPr>
          <p:cNvPr id="18" name="Title 1">
            <a:extLst>
              <a:ext uri="{FF2B5EF4-FFF2-40B4-BE49-F238E27FC236}">
                <a16:creationId xmlns:a16="http://schemas.microsoft.com/office/drawing/2014/main" id="{ABA6E09F-C3C1-4C1B-8131-E123DA41E1C8}"/>
              </a:ext>
            </a:extLst>
          </p:cNvPr>
          <p:cNvSpPr txBox="1">
            <a:spLocks/>
          </p:cNvSpPr>
          <p:nvPr/>
        </p:nvSpPr>
        <p:spPr>
          <a:xfrm>
            <a:off x="5481169" y="5026425"/>
            <a:ext cx="1341691" cy="3897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200" b="1" i="0" u="none" strike="noStrike" kern="1200" cap="none" spc="0" normalizeH="0" baseline="0" noProof="0" dirty="0">
                <a:ln>
                  <a:noFill/>
                </a:ln>
                <a:solidFill>
                  <a:srgbClr val="004F8A"/>
                </a:solidFill>
                <a:effectLst/>
                <a:uLnTx/>
                <a:uFillTx/>
                <a:latin typeface="Goldman Sans Black"/>
                <a:ea typeface="微軟正黑體"/>
                <a:cs typeface="+mj-cs"/>
              </a:rPr>
              <a:t>借券成交</a:t>
            </a:r>
            <a:endParaRPr kumimoji="0" lang="en-US" altLang="zh-TW" sz="2200" b="1" i="0" u="none" strike="noStrike" kern="1200" cap="none" spc="0" normalizeH="0" baseline="0" noProof="0" dirty="0">
              <a:ln>
                <a:noFill/>
              </a:ln>
              <a:solidFill>
                <a:srgbClr val="004F8A"/>
              </a:solidFill>
              <a:effectLst/>
              <a:uLnTx/>
              <a:uFillTx/>
              <a:latin typeface="Goldman Sans Black"/>
              <a:ea typeface="微軟正黑體"/>
              <a:cs typeface="+mj-cs"/>
            </a:endParaRPr>
          </a:p>
        </p:txBody>
      </p:sp>
      <p:sp>
        <p:nvSpPr>
          <p:cNvPr id="19" name="Title 1">
            <a:extLst>
              <a:ext uri="{FF2B5EF4-FFF2-40B4-BE49-F238E27FC236}">
                <a16:creationId xmlns:a16="http://schemas.microsoft.com/office/drawing/2014/main" id="{ABA6E09F-C3C1-4C1B-8131-E123DA41E1C8}"/>
              </a:ext>
            </a:extLst>
          </p:cNvPr>
          <p:cNvSpPr txBox="1">
            <a:spLocks/>
          </p:cNvSpPr>
          <p:nvPr/>
        </p:nvSpPr>
        <p:spPr>
          <a:xfrm>
            <a:off x="5481170" y="5388253"/>
            <a:ext cx="1407108" cy="3897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200" b="1" i="0" u="none" strike="noStrike" kern="1200" cap="none" spc="0" normalizeH="0" baseline="0" noProof="0" dirty="0">
                <a:ln>
                  <a:noFill/>
                </a:ln>
                <a:solidFill>
                  <a:srgbClr val="7030A0"/>
                </a:solidFill>
                <a:effectLst/>
                <a:uLnTx/>
                <a:uFillTx/>
                <a:latin typeface="Goldman Sans Black"/>
                <a:ea typeface="微軟正黑體"/>
                <a:cs typeface="+mj-cs"/>
              </a:rPr>
              <a:t>當日撥券</a:t>
            </a:r>
            <a:endParaRPr kumimoji="0" lang="en-US" altLang="zh-TW" sz="2200" b="1" i="0" u="none" strike="noStrike" kern="1200" cap="none" spc="0" normalizeH="0" baseline="0" noProof="0" dirty="0">
              <a:ln>
                <a:noFill/>
              </a:ln>
              <a:solidFill>
                <a:srgbClr val="7030A0"/>
              </a:solidFill>
              <a:effectLst/>
              <a:uLnTx/>
              <a:uFillTx/>
              <a:latin typeface="Goldman Sans Black"/>
              <a:ea typeface="微軟正黑體"/>
              <a:cs typeface="+mj-cs"/>
            </a:endParaRPr>
          </a:p>
        </p:txBody>
      </p:sp>
      <p:sp>
        <p:nvSpPr>
          <p:cNvPr id="20" name="爆炸 2 19"/>
          <p:cNvSpPr/>
          <p:nvPr/>
        </p:nvSpPr>
        <p:spPr>
          <a:xfrm>
            <a:off x="7618053" y="4651293"/>
            <a:ext cx="3896813" cy="1935588"/>
          </a:xfrm>
          <a:prstGeom prst="irregularSeal2">
            <a:avLst/>
          </a:prstGeom>
          <a:solidFill>
            <a:srgbClr val="FFE181"/>
          </a:solidFill>
          <a:ln>
            <a:solidFill>
              <a:srgbClr val="DDF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glow rad="228600">
                    <a:srgbClr val="ED7D31">
                      <a:satMod val="175000"/>
                      <a:alpha val="40000"/>
                    </a:srgbClr>
                  </a:glow>
                </a:effectLst>
                <a:uLnTx/>
                <a:uFillTx/>
                <a:latin typeface="Goldman Sans"/>
                <a:ea typeface="微軟正黑體 Light"/>
                <a:cs typeface="+mn-cs"/>
              </a:rPr>
              <a:t>先賣出再借券</a:t>
            </a:r>
            <a:br>
              <a:rPr kumimoji="0" lang="en-US" altLang="zh-TW" sz="1800" b="1" i="0" u="none" strike="noStrike" kern="1200" cap="none" spc="0" normalizeH="0" baseline="0" noProof="0" dirty="0">
                <a:ln>
                  <a:noFill/>
                </a:ln>
                <a:solidFill>
                  <a:srgbClr val="FF0000"/>
                </a:solidFill>
                <a:effectLst>
                  <a:glow rad="228600">
                    <a:srgbClr val="ED7D31">
                      <a:satMod val="175000"/>
                      <a:alpha val="40000"/>
                    </a:srgbClr>
                  </a:glow>
                </a:effectLst>
                <a:uLnTx/>
                <a:uFillTx/>
                <a:latin typeface="Goldman Sans"/>
                <a:ea typeface="微軟正黑體 Light"/>
                <a:cs typeface="+mn-cs"/>
              </a:rPr>
            </a:br>
            <a:r>
              <a:rPr kumimoji="0" lang="zh-TW" altLang="en-US" sz="1800" b="1" i="0" u="none" strike="noStrike" kern="1200" cap="none" spc="0" normalizeH="0" baseline="0" noProof="0" dirty="0">
                <a:ln>
                  <a:noFill/>
                </a:ln>
                <a:solidFill>
                  <a:srgbClr val="FF0000"/>
                </a:solidFill>
                <a:effectLst>
                  <a:glow rad="228600">
                    <a:srgbClr val="ED7D31">
                      <a:satMod val="175000"/>
                      <a:alpha val="40000"/>
                    </a:srgbClr>
                  </a:glow>
                </a:effectLst>
                <a:uLnTx/>
                <a:uFillTx/>
                <a:latin typeface="Goldman Sans"/>
                <a:ea typeface="微軟正黑體 Light"/>
                <a:cs typeface="+mn-cs"/>
              </a:rPr>
              <a:t>違反規定！</a:t>
            </a:r>
            <a:endParaRPr kumimoji="0" lang="zh-TW" altLang="en-US" sz="1800" b="0" i="0" u="none" strike="noStrike" kern="1200" cap="none" spc="0" normalizeH="0" baseline="0" noProof="0" dirty="0">
              <a:ln>
                <a:noFill/>
              </a:ln>
              <a:solidFill>
                <a:prstClr val="white"/>
              </a:solidFill>
              <a:effectLst/>
              <a:uLnTx/>
              <a:uFillTx/>
              <a:latin typeface="Goldman Sans"/>
              <a:ea typeface="微軟正黑體 Light"/>
              <a:cs typeface="+mn-cs"/>
            </a:endParaRPr>
          </a:p>
        </p:txBody>
      </p:sp>
      <p:sp>
        <p:nvSpPr>
          <p:cNvPr id="2" name="Title 1">
            <a:extLst>
              <a:ext uri="{FF2B5EF4-FFF2-40B4-BE49-F238E27FC236}">
                <a16:creationId xmlns:a16="http://schemas.microsoft.com/office/drawing/2014/main" id="{8BC89B4C-F774-55BA-F1AD-E88762FD0147}"/>
              </a:ext>
            </a:extLst>
          </p:cNvPr>
          <p:cNvSpPr txBox="1">
            <a:spLocks/>
          </p:cNvSpPr>
          <p:nvPr/>
        </p:nvSpPr>
        <p:spPr>
          <a:xfrm>
            <a:off x="2219043" y="5002374"/>
            <a:ext cx="1341691" cy="77604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zh-TW" altLang="en-US" sz="2100" b="1" i="0" u="none" strike="noStrike" kern="1200" cap="none" spc="0" normalizeH="0" baseline="0" noProof="0" dirty="0">
                <a:ln>
                  <a:noFill/>
                </a:ln>
                <a:solidFill>
                  <a:srgbClr val="004F8A"/>
                </a:solidFill>
                <a:effectLst/>
                <a:uLnTx/>
                <a:uFillTx/>
                <a:latin typeface="Goldman Sans Black"/>
                <a:ea typeface="微軟正黑體"/>
                <a:cs typeface="+mj-cs"/>
              </a:rPr>
              <a:t>無借券部位或部位不足</a:t>
            </a:r>
            <a:endParaRPr kumimoji="0" lang="en-US" altLang="zh-TW" sz="2100" b="1" i="0" u="none" strike="noStrike" kern="1200" cap="none" spc="0" normalizeH="0" baseline="0" noProof="0" dirty="0">
              <a:ln>
                <a:noFill/>
              </a:ln>
              <a:solidFill>
                <a:srgbClr val="004F8A"/>
              </a:solidFill>
              <a:effectLst/>
              <a:uLnTx/>
              <a:uFillTx/>
              <a:latin typeface="Goldman Sans Black"/>
              <a:ea typeface="微軟正黑體"/>
              <a:cs typeface="+mj-cs"/>
            </a:endParaRPr>
          </a:p>
        </p:txBody>
      </p:sp>
    </p:spTree>
    <p:extLst>
      <p:ext uri="{BB962C8B-B14F-4D97-AF65-F5344CB8AC3E}">
        <p14:creationId xmlns:p14="http://schemas.microsoft.com/office/powerpoint/2010/main" val="3341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24000" y="100502"/>
            <a:ext cx="10214919" cy="836799"/>
          </a:xfrm>
        </p:spPr>
        <p:txBody>
          <a:bodyPr rIns="1872000" anchor="ctr" anchorCtr="0">
            <a:normAutofit lnSpcReduction="10000"/>
          </a:bodyPr>
          <a:lstStyle/>
          <a:p>
            <a:r>
              <a:rPr lang="zh-TW" altLang="en-US" sz="4400" dirty="0"/>
              <a:t>注意事項</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8" y="1342372"/>
            <a:ext cx="5176755"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借券賣出有委託額度限制</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54868" y="1949600"/>
            <a:ext cx="8430956" cy="48615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srgbClr val="0982A0"/>
                </a:solidFill>
                <a:effectLst/>
                <a:uLnTx/>
                <a:uFillTx/>
                <a:latin typeface="Goldman Sans Black"/>
                <a:ea typeface="微軟正黑體"/>
                <a:cs typeface="+mj-cs"/>
              </a:rPr>
              <a:t>可借券賣出額度即時公告於基本市況報導網站</a:t>
            </a:r>
            <a:endParaRPr kumimoji="0" lang="en-US" altLang="zh-TW" sz="2400" b="1" i="0" u="none" strike="noStrike" kern="1200" cap="none" spc="0" normalizeH="0" baseline="0" noProof="0" dirty="0">
              <a:ln>
                <a:noFill/>
              </a:ln>
              <a:solidFill>
                <a:srgbClr val="0982A0"/>
              </a:solidFill>
              <a:effectLst/>
              <a:uLnTx/>
              <a:uFillTx/>
              <a:latin typeface="微軟正黑體"/>
              <a:ea typeface="微軟正黑體"/>
              <a:cs typeface="+mj-cs"/>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624267" y="3648674"/>
            <a:ext cx="2979641" cy="159415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srgbClr val="C00000"/>
                </a:solidFill>
                <a:effectLst/>
                <a:uLnTx/>
                <a:uFillTx/>
                <a:latin typeface="Goldman Sans Black"/>
                <a:ea typeface="微軟正黑體"/>
                <a:cs typeface="+mj-cs"/>
              </a:rPr>
              <a:t>委託限額用罄時，</a:t>
            </a:r>
            <a:br>
              <a:rPr kumimoji="0" lang="en-US" altLang="zh-TW" sz="2400" b="1" i="0" u="none" strike="noStrike" kern="1200" cap="none" spc="0" normalizeH="0" baseline="0" noProof="0" dirty="0">
                <a:ln>
                  <a:noFill/>
                </a:ln>
                <a:solidFill>
                  <a:srgbClr val="C00000"/>
                </a:solidFill>
                <a:effectLst/>
                <a:uLnTx/>
                <a:uFillTx/>
                <a:latin typeface="Goldman Sans Black"/>
                <a:ea typeface="微軟正黑體"/>
                <a:cs typeface="+mj-cs"/>
              </a:rPr>
            </a:br>
            <a:r>
              <a:rPr kumimoji="0" lang="zh-TW" altLang="en-US" sz="2400" b="1" i="0" u="none" strike="noStrike" kern="1200" cap="none" spc="0" normalizeH="0" baseline="0" noProof="0" dirty="0">
                <a:ln>
                  <a:noFill/>
                </a:ln>
                <a:solidFill>
                  <a:srgbClr val="C00000"/>
                </a:solidFill>
                <a:effectLst/>
                <a:uLnTx/>
                <a:uFillTx/>
                <a:latin typeface="Goldman Sans Black"/>
                <a:ea typeface="微軟正黑體"/>
                <a:cs typeface="+mj-cs"/>
              </a:rPr>
              <a:t>全市場無法委託</a:t>
            </a:r>
            <a:br>
              <a:rPr kumimoji="0" lang="en-US" altLang="zh-TW" sz="2400" b="1" i="0" u="none" strike="noStrike" kern="1200" cap="none" spc="0" normalizeH="0" baseline="0" noProof="0" dirty="0">
                <a:ln>
                  <a:noFill/>
                </a:ln>
                <a:solidFill>
                  <a:srgbClr val="C00000"/>
                </a:solidFill>
                <a:effectLst/>
                <a:uLnTx/>
                <a:uFillTx/>
                <a:latin typeface="Goldman Sans Black"/>
                <a:ea typeface="微軟正黑體"/>
                <a:cs typeface="+mj-cs"/>
              </a:rPr>
            </a:br>
            <a:r>
              <a:rPr kumimoji="0" lang="zh-TW" altLang="en-US" sz="2400" b="1" i="0" u="none" strike="noStrike" kern="1200" cap="none" spc="0" normalizeH="0" baseline="0" noProof="0" dirty="0">
                <a:ln>
                  <a:noFill/>
                </a:ln>
                <a:solidFill>
                  <a:srgbClr val="C00000"/>
                </a:solidFill>
                <a:effectLst/>
                <a:uLnTx/>
                <a:uFillTx/>
                <a:latin typeface="Goldman Sans Black"/>
                <a:ea typeface="微軟正黑體"/>
                <a:cs typeface="+mj-cs"/>
              </a:rPr>
              <a:t>借券賣出！</a:t>
            </a:r>
            <a:endParaRPr kumimoji="0" lang="en-US" altLang="zh-TW" sz="2400" b="1" i="0" u="none" strike="noStrike" kern="1200" cap="none" spc="0" normalizeH="0" baseline="0" noProof="0" dirty="0">
              <a:ln>
                <a:noFill/>
              </a:ln>
              <a:solidFill>
                <a:srgbClr val="C00000"/>
              </a:solidFill>
              <a:effectLst/>
              <a:uLnTx/>
              <a:uFillTx/>
              <a:latin typeface="微軟正黑體"/>
              <a:ea typeface="微軟正黑體"/>
              <a:cs typeface="+mj-cs"/>
            </a:endParaRPr>
          </a:p>
        </p:txBody>
      </p:sp>
      <p:pic>
        <p:nvPicPr>
          <p:cNvPr id="11" name="圖片 10"/>
          <p:cNvPicPr>
            <a:picLocks noChangeAspect="1"/>
          </p:cNvPicPr>
          <p:nvPr/>
        </p:nvPicPr>
        <p:blipFill>
          <a:blip r:embed="rId2"/>
          <a:stretch>
            <a:fillRect/>
          </a:stretch>
        </p:blipFill>
        <p:spPr>
          <a:xfrm>
            <a:off x="3684233" y="2638833"/>
            <a:ext cx="7956943" cy="4099427"/>
          </a:xfrm>
          <a:prstGeom prst="rect">
            <a:avLst/>
          </a:prstGeom>
        </p:spPr>
      </p:pic>
    </p:spTree>
    <p:extLst>
      <p:ext uri="{BB962C8B-B14F-4D97-AF65-F5344CB8AC3E}">
        <p14:creationId xmlns:p14="http://schemas.microsoft.com/office/powerpoint/2010/main" val="3592916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24000" y="100502"/>
            <a:ext cx="10214919" cy="836799"/>
          </a:xfrm>
        </p:spPr>
        <p:txBody>
          <a:bodyPr rIns="1872000" anchor="ctr" anchorCtr="0">
            <a:normAutofit lnSpcReduction="10000"/>
          </a:bodyPr>
          <a:lstStyle/>
          <a:p>
            <a:r>
              <a:rPr lang="zh-TW" altLang="en-US" sz="4400" dirty="0"/>
              <a:t>注意事項</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8" y="1451002"/>
            <a:ext cx="6073570"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證券商與客戶簽訂借貸契約</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54868" y="1949600"/>
            <a:ext cx="9859470" cy="56720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以證券商與客戶簽訂之「有價證券借貸契約書」為交易依據。</a:t>
            </a:r>
            <a:endParaRPr kumimoji="0" lang="en-US" altLang="zh-TW" sz="28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1654868" y="2885827"/>
            <a:ext cx="8510954" cy="35963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457200" rtl="0" eaLnBrk="1" fontAlgn="auto" latinLnBrk="0" hangingPunct="1">
              <a:lnSpc>
                <a:spcPct val="105000"/>
              </a:lnSpc>
              <a:spcBef>
                <a:spcPts val="1200"/>
              </a:spcBef>
              <a:spcAft>
                <a:spcPts val="600"/>
              </a:spcAft>
              <a:buClr>
                <a:srgbClr val="C00000"/>
              </a:buClr>
              <a:buSzTx/>
              <a:buFontTx/>
              <a:buNone/>
              <a:tabLst>
                <a:tab pos="1235075" algn="l"/>
              </a:tabLst>
              <a:defRPr/>
            </a:pP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建議證券商訂明追繳、權益補償等事項之處理細節：</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a:p>
            <a:pPr marL="0" marR="0" lvl="1" indent="0" algn="l" defTabSz="457200" rtl="0" eaLnBrk="1" fontAlgn="auto" latinLnBrk="0" hangingPunct="1">
              <a:lnSpc>
                <a:spcPct val="105000"/>
              </a:lnSpc>
              <a:spcBef>
                <a:spcPts val="1200"/>
              </a:spcBef>
              <a:spcAft>
                <a:spcPts val="600"/>
              </a:spcAft>
              <a:buClr>
                <a:srgbClr val="C00000"/>
              </a:buClr>
              <a:buSzTx/>
              <a:buFontTx/>
              <a:buNone/>
              <a:tabLst>
                <a:tab pos="1235075" algn="l"/>
              </a:tabLst>
              <a:defRPr/>
            </a:pP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包括</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通知送達方式</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返還權益之期限</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相關費用及補償金額不足一元</a:t>
            </a:r>
            <a:r>
              <a:rPr kumimoji="0" lang="en-US" altLang="zh-TW" sz="2600" b="1" i="0" u="none" strike="noStrike" kern="1200" cap="none" spc="0" normalizeH="0" baseline="0" noProof="0" dirty="0">
                <a:ln>
                  <a:noFill/>
                </a:ln>
                <a:solidFill>
                  <a:srgbClr val="0066CC"/>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股</a:t>
            </a:r>
            <a:r>
              <a:rPr kumimoji="0" lang="en-US" altLang="zh-TW" sz="2600" b="1" i="0" u="none" strike="noStrike" kern="1200" cap="none" spc="0" normalizeH="0" baseline="0" noProof="0" dirty="0">
                <a:ln>
                  <a:noFill/>
                </a:ln>
                <a:solidFill>
                  <a:srgbClr val="0066CC"/>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之處理</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66CC"/>
                </a:solidFill>
                <a:effectLst/>
                <a:uLnTx/>
                <a:uFillTx/>
                <a:latin typeface="微軟正黑體 Light"/>
                <a:ea typeface="微軟正黑體 Light"/>
                <a:cs typeface="+mn-cs"/>
              </a:rPr>
              <a:t>出借人參與現增認購價款之繳款期限</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0070C0"/>
                </a:solidFill>
                <a:effectLst/>
                <a:uLnTx/>
                <a:uFillTx/>
                <a:latin typeface="微軟正黑體 Light"/>
                <a:ea typeface="微軟正黑體 Light"/>
                <a:cs typeface="+mn-cs"/>
              </a:rPr>
              <a:t>現金增資認購之股票若與出借標的不同是否採權益補償</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等</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 </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a:p>
            <a:pPr marL="0" marR="0" lvl="1" indent="0" algn="l" defTabSz="457200" rtl="0" eaLnBrk="1" fontAlgn="auto" latinLnBrk="0" hangingPunct="1">
              <a:lnSpc>
                <a:spcPct val="105000"/>
              </a:lnSpc>
              <a:spcBef>
                <a:spcPts val="1200"/>
              </a:spcBef>
              <a:spcAft>
                <a:spcPts val="600"/>
              </a:spcAft>
              <a:buClr>
                <a:srgbClr val="C00000"/>
              </a:buClr>
              <a:buSzTx/>
              <a:buFontTx/>
              <a:buNone/>
              <a:tabLst>
                <a:tab pos="1235075" algn="l"/>
              </a:tabLst>
              <a:defRPr/>
            </a:pPr>
            <a:r>
              <a:rPr kumimoji="0" lang="zh-TW" altLang="en-US" sz="3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3600" b="1" i="0" u="none" strike="noStrike" kern="1200" cap="none" spc="0" normalizeH="0" baseline="0" noProof="0" dirty="0">
                <a:ln>
                  <a:noFill/>
                </a:ln>
                <a:solidFill>
                  <a:srgbClr val="0066A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2600" b="1" i="0" u="sng" strike="noStrike" kern="1200" cap="none" spc="0" normalizeH="0" baseline="0" noProof="0" dirty="0">
                <a:ln>
                  <a:noFill/>
                </a:ln>
                <a:solidFill>
                  <a:srgbClr val="0F4372"/>
                </a:solidFill>
                <a:effectLst/>
                <a:uLnTx/>
                <a:uFillTx/>
                <a:latin typeface="微軟正黑體 Light"/>
                <a:ea typeface="微軟正黑體 Light"/>
                <a:cs typeface="+mn-cs"/>
              </a:rPr>
              <a:t>事先約定並</a:t>
            </a:r>
            <a:r>
              <a:rPr kumimoji="0" lang="zh-TW" altLang="en-US" sz="2800" b="1" i="0" u="sng" strike="noStrike" kern="1200" cap="none" spc="0" normalizeH="0" baseline="0" noProof="0" dirty="0">
                <a:ln>
                  <a:noFill/>
                </a:ln>
                <a:solidFill>
                  <a:srgbClr val="00A44A"/>
                </a:solidFill>
                <a:effectLst/>
                <a:uLnTx/>
                <a:uFillTx/>
                <a:latin typeface="微軟正黑體"/>
                <a:ea typeface="微軟正黑體"/>
                <a:cs typeface="+mn-cs"/>
              </a:rPr>
              <a:t>書面記載</a:t>
            </a:r>
            <a:r>
              <a:rPr kumimoji="0" lang="zh-TW" altLang="en-US" sz="2600" b="1" i="0" u="sng" strike="noStrike" kern="1200" cap="none" spc="0" normalizeH="0" baseline="0" noProof="0" dirty="0">
                <a:ln>
                  <a:noFill/>
                </a:ln>
                <a:solidFill>
                  <a:srgbClr val="0F4372"/>
                </a:solidFill>
                <a:effectLst/>
                <a:uLnTx/>
                <a:uFillTx/>
                <a:latin typeface="微軟正黑體 Light"/>
                <a:ea typeface="微軟正黑體 Light"/>
                <a:cs typeface="+mn-cs"/>
              </a:rPr>
              <a:t>於借貸契約，有利證券商作業執行並維護雙方權益</a:t>
            </a:r>
            <a:r>
              <a:rPr kumimoji="0" lang="zh-TW" altLang="en-US" sz="2600" b="1" i="0" u="none" strike="noStrike" kern="1200" cap="none" spc="0" normalizeH="0" baseline="0" noProof="0" dirty="0">
                <a:ln>
                  <a:noFill/>
                </a:ln>
                <a:solidFill>
                  <a:srgbClr val="0F4372"/>
                </a:solidFill>
                <a:effectLst/>
                <a:uLnTx/>
                <a:uFillTx/>
                <a:latin typeface="微軟正黑體 Light"/>
                <a:ea typeface="微軟正黑體 Light"/>
                <a:cs typeface="+mn-cs"/>
              </a:rPr>
              <a:t>。</a:t>
            </a:r>
            <a:endParaRPr kumimoji="0" lang="en-US" altLang="zh-TW" sz="2600" b="1" i="0" u="none" strike="noStrike" kern="1200" cap="none" spc="0" normalizeH="0" baseline="0" noProof="0" dirty="0">
              <a:ln>
                <a:noFill/>
              </a:ln>
              <a:solidFill>
                <a:srgbClr val="0F4372"/>
              </a:solidFill>
              <a:effectLst/>
              <a:uLnTx/>
              <a:uFillTx/>
              <a:latin typeface="微軟正黑體 Light"/>
              <a:ea typeface="微軟正黑體 Light"/>
              <a:cs typeface="+mn-cs"/>
            </a:endParaRPr>
          </a:p>
        </p:txBody>
      </p:sp>
    </p:spTree>
    <p:extLst>
      <p:ext uri="{BB962C8B-B14F-4D97-AF65-F5344CB8AC3E}">
        <p14:creationId xmlns:p14="http://schemas.microsoft.com/office/powerpoint/2010/main" val="25342374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6" name="Rectangle 9">
            <a:extLst>
              <a:ext uri="{FF2B5EF4-FFF2-40B4-BE49-F238E27FC236}">
                <a16:creationId xmlns:a16="http://schemas.microsoft.com/office/drawing/2014/main" id="{B0CF64B3-EE63-4C21-A732-B6A9ACDF146A}"/>
              </a:ext>
            </a:extLst>
          </p:cNvPr>
          <p:cNvSpPr/>
          <p:nvPr/>
        </p:nvSpPr>
        <p:spPr>
          <a:xfrm>
            <a:off x="505468" y="100250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692326" y="90596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456102" y="1774961"/>
            <a:ext cx="9679353"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受理外資客戶借券賣出尚未撥入之有價證券，應審慎評估風險</a:t>
            </a:r>
            <a:endParaRPr kumimoji="0" lang="en-US" altLang="zh-TW"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避免</a:t>
            </a:r>
            <a:r>
              <a:rPr kumimoji="0" lang="zh-TW" altLang="en-US" sz="2600" b="1" i="0" u="sng" strike="noStrike" kern="1200" cap="none" spc="0" normalizeH="0" baseline="0" noProof="0" dirty="0">
                <a:ln>
                  <a:noFill/>
                </a:ln>
                <a:solidFill>
                  <a:srgbClr val="7030A0"/>
                </a:solidFill>
                <a:effectLst/>
                <a:uLnTx/>
                <a:uFillTx/>
                <a:latin typeface="Calibri" panose="020F0502020204030204" pitchFamily="34" charset="0"/>
                <a:ea typeface="微軟正黑體" panose="020B0604030504040204" pitchFamily="34" charset="-120"/>
                <a:cs typeface="Calibri" panose="020F0502020204030204" pitchFamily="34" charset="0"/>
              </a:rPr>
              <a:t>賣出成交後發生出借方無法撥券</a:t>
            </a:r>
            <a:r>
              <a:rPr kumimoji="0" lang="zh-TW" altLang="en-US"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之風險</a:t>
            </a:r>
            <a:endParaRPr kumimoji="0" lang="en-US"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506415" y="2663449"/>
            <a:ext cx="8675077" cy="20313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借券及市場買進均會使外資持股增加，證券商受理外資客戶賣出已借券成交尚未撥入之有價證券應注意下列事項：</a:t>
            </a:r>
            <a:endPar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一</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事先查詢全體外資尚可投資的標的及股數。</a:t>
            </a:r>
            <a:endPar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二</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尤應針對外資不得投資及即將達限之個股加強注意。</a:t>
            </a:r>
            <a:endPar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TW" sz="2700" b="1" i="0" u="none" strike="noStrike" kern="1200" cap="none" spc="0" normalizeH="0" baseline="0" noProof="0" dirty="0">
              <a:ln>
                <a:noFill/>
              </a:ln>
              <a:solidFill>
                <a:srgbClr val="0070C0"/>
              </a:solidFill>
              <a:effectLst/>
              <a:uLnTx/>
              <a:uFillTx/>
              <a:latin typeface="Goldman Sans Black"/>
              <a:ea typeface="微軟正黑體"/>
              <a:cs typeface="+mj-cs"/>
            </a:endParaRP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1456102" y="4448741"/>
            <a:ext cx="7752757" cy="4001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外資持股資訊之查詢方式</a:t>
            </a:r>
            <a:endParaRPr kumimoji="0" lang="en-US" altLang="zh-TW" sz="2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3" name="矩形 12"/>
          <p:cNvSpPr/>
          <p:nvPr/>
        </p:nvSpPr>
        <p:spPr>
          <a:xfrm>
            <a:off x="1980328" y="3812012"/>
            <a:ext cx="184731" cy="507831"/>
          </a:xfrm>
          <a:prstGeom prst="rect">
            <a:avLst/>
          </a:prstGeom>
        </p:spPr>
        <p:txBody>
          <a:bodyPr wrap="non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altLang="zh-TW" sz="30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2" name="標題 11"/>
          <p:cNvSpPr txBox="1">
            <a:spLocks/>
          </p:cNvSpPr>
          <p:nvPr/>
        </p:nvSpPr>
        <p:spPr>
          <a:xfrm>
            <a:off x="1506415" y="109295"/>
            <a:ext cx="10214919" cy="661978"/>
          </a:xfrm>
          <a:prstGeom prst="rect">
            <a:avLst/>
          </a:prstGeom>
        </p:spPr>
        <p:txBody>
          <a:bodyPr vert="horz" lIns="91440" tIns="45720" rIns="1872000" bIns="45720" rtlCol="0" anchor="ctr" anchorCtr="0">
            <a:noAutofit/>
          </a:bodyPr>
          <a:lstStyle>
            <a:lvl1pPr marL="0" indent="0" algn="ctr" defTabSz="914400" rtl="0" eaLnBrk="1" latinLnBrk="0" hangingPunct="1">
              <a:lnSpc>
                <a:spcPct val="120000"/>
              </a:lnSpc>
              <a:spcBef>
                <a:spcPts val="1000"/>
              </a:spcBef>
              <a:buClr>
                <a:schemeClr val="tx1"/>
              </a:buClr>
              <a:buSzPct val="75000"/>
              <a:buFont typeface="Arial" panose="020B0604020202020204" pitchFamily="34" charset="0"/>
              <a:buNone/>
              <a:defRPr sz="40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Clr>
                <a:schemeClr val="tx1"/>
              </a:buClr>
              <a:buSzPct val="75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Clr>
                <a:schemeClr val="tx1"/>
              </a:buClr>
              <a:buSzPct val="7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r>
              <a:rPr kumimoji="0" lang="zh-TW" altLang="en-US" sz="3500" b="1" i="0" u="none" strike="noStrike" kern="1200" cap="none" spc="0" normalizeH="0" baseline="0" noProof="0" dirty="0">
                <a:ln>
                  <a:noFill/>
                </a:ln>
                <a:solidFill>
                  <a:srgbClr val="000000"/>
                </a:solidFill>
                <a:effectLst/>
                <a:uLnTx/>
                <a:uFillTx/>
                <a:latin typeface="Calibri"/>
                <a:ea typeface="微軟正黑體"/>
                <a:cs typeface="+mn-cs"/>
              </a:rPr>
              <a:t>注意事項</a:t>
            </a:r>
          </a:p>
        </p:txBody>
      </p:sp>
      <p:sp>
        <p:nvSpPr>
          <p:cNvPr id="14" name="Title 1">
            <a:extLst>
              <a:ext uri="{FF2B5EF4-FFF2-40B4-BE49-F238E27FC236}">
                <a16:creationId xmlns:a16="http://schemas.microsoft.com/office/drawing/2014/main" id="{ABA6E09F-C3C1-4C1B-8131-E123DA41E1C8}"/>
              </a:ext>
            </a:extLst>
          </p:cNvPr>
          <p:cNvSpPr txBox="1">
            <a:spLocks/>
          </p:cNvSpPr>
          <p:nvPr/>
        </p:nvSpPr>
        <p:spPr>
          <a:xfrm>
            <a:off x="8044400" y="609474"/>
            <a:ext cx="4086003" cy="9971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證交所營業細則</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§79-1</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但書</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臺證交字第 </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1060202193</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a:t>
            </a:r>
            <a:r>
              <a:rPr kumimoji="0" lang="en-US" altLang="zh-TW" sz="2400" b="0" i="0" u="none" strike="noStrike" kern="1200" cap="none" spc="0" normalizeH="0" baseline="0" noProof="0" dirty="0">
                <a:ln>
                  <a:noFill/>
                </a:ln>
                <a:solidFill>
                  <a:prstClr val="black"/>
                </a:solidFill>
                <a:effectLst/>
                <a:uLnTx/>
                <a:uFillTx/>
                <a:latin typeface="Goldman Sans Black"/>
                <a:ea typeface="微軟正黑體"/>
                <a:cs typeface="+mj-cs"/>
              </a:rPr>
              <a:t>1130204698 </a:t>
            </a:r>
            <a:r>
              <a:rPr kumimoji="0" lang="zh-TW" altLang="en-US" sz="2400" b="0" i="0" u="none" strike="noStrike" kern="1200" cap="none" spc="0" normalizeH="0" baseline="0" noProof="0" dirty="0">
                <a:ln>
                  <a:noFill/>
                </a:ln>
                <a:solidFill>
                  <a:prstClr val="black"/>
                </a:solidFill>
                <a:effectLst/>
                <a:uLnTx/>
                <a:uFillTx/>
                <a:latin typeface="Goldman Sans Black"/>
                <a:ea typeface="微軟正黑體"/>
                <a:cs typeface="+mj-cs"/>
              </a:rPr>
              <a:t>號函</a:t>
            </a:r>
          </a:p>
        </p:txBody>
      </p:sp>
      <p:sp>
        <p:nvSpPr>
          <p:cNvPr id="15" name="Title 1">
            <a:extLst>
              <a:ext uri="{FF2B5EF4-FFF2-40B4-BE49-F238E27FC236}">
                <a16:creationId xmlns:a16="http://schemas.microsoft.com/office/drawing/2014/main" id="{ABA6E09F-C3C1-4C1B-8131-E123DA41E1C8}"/>
              </a:ext>
            </a:extLst>
          </p:cNvPr>
          <p:cNvSpPr txBox="1">
            <a:spLocks/>
          </p:cNvSpPr>
          <p:nvPr/>
        </p:nvSpPr>
        <p:spPr>
          <a:xfrm>
            <a:off x="1460010" y="1002501"/>
            <a:ext cx="3981001"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外資持股比率限制</a:t>
            </a:r>
            <a:endParaRPr kumimoji="0" 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16" name="Title 1">
            <a:extLst>
              <a:ext uri="{FF2B5EF4-FFF2-40B4-BE49-F238E27FC236}">
                <a16:creationId xmlns:a16="http://schemas.microsoft.com/office/drawing/2014/main" id="{ABA6E09F-C3C1-4C1B-8131-E123DA41E1C8}"/>
              </a:ext>
            </a:extLst>
          </p:cNvPr>
          <p:cNvSpPr txBox="1">
            <a:spLocks/>
          </p:cNvSpPr>
          <p:nvPr/>
        </p:nvSpPr>
        <p:spPr>
          <a:xfrm>
            <a:off x="1456102" y="4889903"/>
            <a:ext cx="8675077" cy="20621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27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一</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上市股票：「證交所官網首頁</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交易資訊</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三大法人</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外資及陸資投資持股統計」</a:t>
            </a:r>
            <a:endPar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二</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上櫃股票：「櫃檯買賣中心官網首頁</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上櫃</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三大法人</a:t>
            </a:r>
            <a:r>
              <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rPr>
              <a:t>/</a:t>
            </a:r>
            <a:r>
              <a:rPr kumimoji="0" lang="zh-TW" altLang="en-US" sz="2500" b="0" i="0" u="none" strike="noStrike" kern="1200" cap="none" spc="0" normalizeH="0" baseline="0" noProof="0" dirty="0">
                <a:ln>
                  <a:noFill/>
                </a:ln>
                <a:solidFill>
                  <a:srgbClr val="C00000"/>
                </a:solidFill>
                <a:effectLst/>
                <a:uLnTx/>
                <a:uFillTx/>
                <a:latin typeface="Calibri"/>
                <a:ea typeface="微軟正黑體"/>
                <a:cs typeface="+mj-cs"/>
              </a:rPr>
              <a:t>外資及陸資投資持股統計」</a:t>
            </a:r>
            <a:endParaRPr kumimoji="0" lang="en-US" altLang="zh-TW" sz="2500" b="0" i="0" u="none" strike="noStrike" kern="1200" cap="none" spc="0" normalizeH="0" baseline="0" noProof="0" dirty="0">
              <a:ln>
                <a:noFill/>
              </a:ln>
              <a:solidFill>
                <a:srgbClr val="C00000"/>
              </a:solidFill>
              <a:effectLst/>
              <a:uLnTx/>
              <a:uFillTx/>
              <a:latin typeface="Calibri"/>
              <a:ea typeface="微軟正黑體"/>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TW" sz="2700" b="1" i="0" u="none" strike="noStrike" kern="1200" cap="none" spc="0" normalizeH="0" baseline="0" noProof="0" dirty="0">
              <a:ln>
                <a:noFill/>
              </a:ln>
              <a:solidFill>
                <a:srgbClr val="0070C0"/>
              </a:solidFill>
              <a:effectLst/>
              <a:uLnTx/>
              <a:uFillTx/>
              <a:latin typeface="Goldman Sans Black"/>
              <a:ea typeface="微軟正黑體"/>
              <a:cs typeface="+mj-cs"/>
            </a:endParaRPr>
          </a:p>
        </p:txBody>
      </p:sp>
    </p:spTree>
    <p:extLst>
      <p:ext uri="{BB962C8B-B14F-4D97-AF65-F5344CB8AC3E}">
        <p14:creationId xmlns:p14="http://schemas.microsoft.com/office/powerpoint/2010/main" val="1555579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524000" y="100502"/>
            <a:ext cx="10214919" cy="836799"/>
          </a:xfrm>
        </p:spPr>
        <p:txBody>
          <a:bodyPr rIns="1872000" anchor="ctr" anchorCtr="0">
            <a:normAutofit/>
          </a:bodyPr>
          <a:lstStyle/>
          <a:p>
            <a:r>
              <a:rPr lang="zh-TW" altLang="en-US" dirty="0"/>
              <a:t>注意事項</a:t>
            </a:r>
          </a:p>
        </p:txBody>
      </p:sp>
      <p:sp>
        <p:nvSpPr>
          <p:cNvPr id="6" name="Rectangle 9">
            <a:extLst>
              <a:ext uri="{FF2B5EF4-FFF2-40B4-BE49-F238E27FC236}">
                <a16:creationId xmlns:a16="http://schemas.microsoft.com/office/drawing/2014/main" id="{B0CF64B3-EE63-4C21-A732-B6A9ACDF146A}"/>
              </a:ext>
            </a:extLst>
          </p:cNvPr>
          <p:cNvSpPr/>
          <p:nvPr/>
        </p:nvSpPr>
        <p:spPr>
          <a:xfrm>
            <a:off x="609024" y="1142974"/>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937301"/>
            <a:ext cx="580826" cy="642403"/>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7" y="1081106"/>
            <a:ext cx="6073570"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投資人還券使用之部位</a:t>
            </a:r>
            <a:endParaRPr kumimoji="0" lang="en-US" sz="32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54867" y="1629770"/>
            <a:ext cx="9859470" cy="80021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srgbClr val="000000"/>
                </a:solidFill>
                <a:effectLst/>
                <a:uLnTx/>
                <a:uFillTx/>
                <a:latin typeface="微軟正黑體 Light"/>
                <a:ea typeface="微軟正黑體 Light"/>
                <a:cs typeface="+mj-cs"/>
              </a:rPr>
              <a:t>為使市場借券賣出餘額資訊揭露正確，</a:t>
            </a:r>
            <a:r>
              <a:rPr kumimoji="0" lang="zh-TW" altLang="en-US" sz="2600" b="1" i="0" u="none" strike="noStrike" kern="1200" cap="none" spc="0" normalizeH="0" baseline="0" noProof="0" dirty="0">
                <a:ln>
                  <a:noFill/>
                </a:ln>
                <a:solidFill>
                  <a:srgbClr val="FF0000"/>
                </a:solidFill>
                <a:effectLst/>
                <a:uLnTx/>
                <a:uFillTx/>
                <a:latin typeface="微軟正黑體 Light"/>
                <a:ea typeface="微軟正黑體 Light"/>
                <a:cs typeface="+mj-cs"/>
              </a:rPr>
              <a:t>證券商接受客戶還券了結時，請提醒客戶優先以借券部位還券</a:t>
            </a:r>
            <a:r>
              <a:rPr kumimoji="0" lang="zh-TW" altLang="en-US"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a:t>
            </a:r>
            <a:endParaRPr kumimoji="0" lang="en-US" altLang="zh-TW"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1654867" y="2511140"/>
            <a:ext cx="8368363" cy="113877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457200" rtl="0" eaLnBrk="1" fontAlgn="auto" latinLnBrk="0" hangingPunct="1">
              <a:lnSpc>
                <a:spcPct val="100000"/>
              </a:lnSpc>
              <a:spcBef>
                <a:spcPts val="1200"/>
              </a:spcBef>
              <a:spcAft>
                <a:spcPts val="600"/>
              </a:spcAft>
              <a:buClr>
                <a:srgbClr val="C00000"/>
              </a:buClr>
              <a:buSzTx/>
              <a:buFontTx/>
              <a:buNone/>
              <a:tabLst>
                <a:tab pos="1235075" algn="l"/>
              </a:tabLst>
              <a:defRPr/>
            </a:pPr>
            <a:r>
              <a:rPr kumimoji="0" lang="zh-TW"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500" b="1" i="0" u="none" strike="noStrike" kern="1200" cap="none" spc="0" normalizeH="0" baseline="0" noProof="0" dirty="0">
                <a:ln>
                  <a:noFill/>
                </a:ln>
                <a:solidFill>
                  <a:srgbClr val="0066A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 </a:t>
            </a:r>
            <a:r>
              <a:rPr kumimoji="0" lang="zh-TW" altLang="en-US" sz="2300" b="1" i="0" u="sng" strike="noStrike" kern="1200" cap="none" spc="0" normalizeH="0" baseline="0" noProof="0" dirty="0">
                <a:ln>
                  <a:noFill/>
                </a:ln>
                <a:solidFill>
                  <a:srgbClr val="0F4372"/>
                </a:solidFill>
                <a:effectLst/>
                <a:uLnTx/>
                <a:uFillTx/>
                <a:latin typeface="微軟正黑體 Light"/>
                <a:ea typeface="微軟正黑體 Light"/>
                <a:cs typeface="+mn-cs"/>
              </a:rPr>
              <a:t>客戶申請了結借券交易時，若此筆借券賣出餘額已沖抵為</a:t>
            </a:r>
            <a:r>
              <a:rPr kumimoji="0" lang="en-US" altLang="zh-TW" sz="2300" b="1" i="0" u="sng" strike="noStrike" kern="1200" cap="none" spc="0" normalizeH="0" baseline="0" noProof="0" dirty="0">
                <a:ln>
                  <a:noFill/>
                </a:ln>
                <a:solidFill>
                  <a:srgbClr val="0F4372"/>
                </a:solidFill>
                <a:effectLst/>
                <a:uLnTx/>
                <a:uFillTx/>
                <a:latin typeface="微軟正黑體 Light"/>
                <a:ea typeface="微軟正黑體 Light"/>
                <a:cs typeface="+mn-cs"/>
              </a:rPr>
              <a:t>0</a:t>
            </a:r>
            <a:r>
              <a:rPr kumimoji="0" lang="zh-TW" altLang="en-US" sz="2300" b="1" i="0" u="sng" strike="noStrike" kern="1200" cap="none" spc="0" normalizeH="0" baseline="0" noProof="0" dirty="0">
                <a:ln>
                  <a:noFill/>
                </a:ln>
                <a:solidFill>
                  <a:srgbClr val="0F4372"/>
                </a:solidFill>
                <a:effectLst/>
                <a:uLnTx/>
                <a:uFillTx/>
                <a:latin typeface="微軟正黑體 Light"/>
                <a:ea typeface="微軟正黑體 Light"/>
                <a:cs typeface="+mn-cs"/>
              </a:rPr>
              <a:t>，應將未使用之借券部位返還，以免事後自市場賣出，造成</a:t>
            </a:r>
            <a:r>
              <a:rPr kumimoji="0" lang="zh-TW" altLang="en-US" sz="23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微軟正黑體 Light"/>
                <a:ea typeface="微軟正黑體 Light"/>
                <a:cs typeface="+mn-cs"/>
              </a:rPr>
              <a:t>「借券賣出餘額虛增」</a:t>
            </a:r>
            <a:r>
              <a:rPr kumimoji="0" lang="zh-TW" altLang="en-US" sz="2300" b="1" i="0" u="sng" strike="noStrike" kern="1200" cap="none" spc="0" normalizeH="0" baseline="0" noProof="0" dirty="0">
                <a:ln>
                  <a:noFill/>
                </a:ln>
                <a:solidFill>
                  <a:srgbClr val="0F4372"/>
                </a:solidFill>
                <a:effectLst/>
                <a:uLnTx/>
                <a:uFillTx/>
                <a:latin typeface="微軟正黑體 Light"/>
                <a:ea typeface="微軟正黑體 Light"/>
                <a:cs typeface="+mn-cs"/>
              </a:rPr>
              <a:t>之異常情事</a:t>
            </a:r>
            <a:r>
              <a:rPr kumimoji="0" lang="zh-TW" altLang="en-US" sz="2300" b="1" i="0" u="none" strike="noStrike" kern="1200" cap="none" spc="0" normalizeH="0" baseline="0" noProof="0" dirty="0">
                <a:ln>
                  <a:noFill/>
                </a:ln>
                <a:solidFill>
                  <a:srgbClr val="0F4372"/>
                </a:solidFill>
                <a:effectLst/>
                <a:uLnTx/>
                <a:uFillTx/>
                <a:latin typeface="微軟正黑體 Light"/>
                <a:ea typeface="微軟正黑體 Light"/>
                <a:cs typeface="+mn-cs"/>
              </a:rPr>
              <a:t>。</a:t>
            </a:r>
            <a:endParaRPr kumimoji="0" lang="en-US" altLang="zh-TW" sz="2300" b="1" i="0" u="none" strike="noStrike" kern="1200" cap="none" spc="0" normalizeH="0" baseline="0" noProof="0" dirty="0">
              <a:ln>
                <a:noFill/>
              </a:ln>
              <a:solidFill>
                <a:srgbClr val="0F4372"/>
              </a:solidFill>
              <a:effectLst/>
              <a:uLnTx/>
              <a:uFillTx/>
              <a:latin typeface="微軟正黑體 Light"/>
              <a:ea typeface="微軟正黑體 Light"/>
              <a:cs typeface="+mn-cs"/>
            </a:endParaRPr>
          </a:p>
        </p:txBody>
      </p:sp>
      <p:sp>
        <p:nvSpPr>
          <p:cNvPr id="12" name="Title 1">
            <a:extLst>
              <a:ext uri="{FF2B5EF4-FFF2-40B4-BE49-F238E27FC236}">
                <a16:creationId xmlns:a16="http://schemas.microsoft.com/office/drawing/2014/main" id="{ABA6E09F-C3C1-4C1B-8131-E123DA41E1C8}"/>
              </a:ext>
            </a:extLst>
          </p:cNvPr>
          <p:cNvSpPr txBox="1">
            <a:spLocks/>
          </p:cNvSpPr>
          <p:nvPr/>
        </p:nvSpPr>
        <p:spPr>
          <a:xfrm>
            <a:off x="1654865" y="3844723"/>
            <a:ext cx="9859471" cy="272895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457200" rtl="0" eaLnBrk="1" fontAlgn="auto" latinLnBrk="0" hangingPunct="1">
              <a:lnSpc>
                <a:spcPts val="3800"/>
              </a:lnSpc>
              <a:spcBef>
                <a:spcPts val="1200"/>
              </a:spcBef>
              <a:spcAft>
                <a:spcPts val="600"/>
              </a:spcAft>
              <a:buClr>
                <a:srgbClr val="C00000"/>
              </a:buClr>
              <a:buSzTx/>
              <a:buFontTx/>
              <a:buNone/>
              <a:tabLst>
                <a:tab pos="1235075" algn="l"/>
              </a:tabLst>
              <a:defRPr/>
            </a:pPr>
            <a:r>
              <a:rPr kumimoji="0" lang="zh-TW" altLang="en-US"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舉例：客戶借券有</a:t>
            </a:r>
            <a:r>
              <a:rPr kumimoji="0" lang="en-US" altLang="zh-TW"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100</a:t>
            </a:r>
            <a:r>
              <a:rPr kumimoji="0" lang="zh-TW" altLang="en-US"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仟股未結清，此時庫存尚餘</a:t>
            </a:r>
            <a:r>
              <a:rPr kumimoji="0" lang="en-US" altLang="zh-TW"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5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自有部位</a:t>
            </a:r>
            <a:r>
              <a:rPr kumimoji="0" lang="en-US" altLang="zh-TW" sz="25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100</a:t>
            </a:r>
            <a:r>
              <a:rPr kumimoji="0" lang="zh-TW" altLang="en-US" sz="2500" b="1" i="0" u="none" strike="noStrike" kern="1200" cap="none" spc="0" normalizeH="0" baseline="0" noProof="0" dirty="0">
                <a:ln>
                  <a:noFill/>
                </a:ln>
                <a:solidFill>
                  <a:srgbClr val="0066CC"/>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仟股</a:t>
            </a:r>
            <a:r>
              <a:rPr kumimoji="0" lang="zh-TW" altLang="en-US"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r>
              <a:rPr kumimoji="0" lang="zh-TW" altLang="en-US" sz="25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借券部位</a:t>
            </a:r>
            <a:r>
              <a:rPr kumimoji="0" lang="en-US" altLang="zh-TW" sz="25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100</a:t>
            </a:r>
            <a:r>
              <a:rPr kumimoji="0" lang="zh-TW" altLang="en-US" sz="25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仟股</a:t>
            </a:r>
            <a:r>
              <a:rPr kumimoji="0" lang="en-US" altLang="zh-TW" sz="25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a:t>
            </a:r>
          </a:p>
          <a:p>
            <a:pPr marL="0" marR="0" lvl="1" indent="0" algn="l" defTabSz="457200" rtl="0" eaLnBrk="1" fontAlgn="auto" latinLnBrk="0" hangingPunct="1">
              <a:lnSpc>
                <a:spcPct val="100000"/>
              </a:lnSpc>
              <a:spcBef>
                <a:spcPts val="1200"/>
              </a:spcBef>
              <a:spcAft>
                <a:spcPts val="0"/>
              </a:spcAft>
              <a:buClr>
                <a:srgbClr val="C00000"/>
              </a:buClr>
              <a:buSzTx/>
              <a:buFontTx/>
              <a:buNone/>
              <a:tabLst>
                <a:tab pos="1235075" algn="l"/>
              </a:tabLst>
              <a:defRPr/>
            </a:pPr>
            <a:r>
              <a:rPr kumimoji="0" lang="zh-TW" alt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情境一：優先以</a:t>
            </a:r>
            <a:r>
              <a:rPr kumimoji="0" lang="zh-TW" altLang="en-US" sz="2800" b="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自有</a:t>
            </a:r>
            <a:r>
              <a:rPr kumimoji="0" lang="zh-TW" alt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部位還券</a:t>
            </a:r>
            <a:endParaRPr kumimoji="0" lang="en-US" altLang="zh-TW"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1" indent="0" algn="l" defTabSz="457200" rtl="0" eaLnBrk="1" fontAlgn="auto" latinLnBrk="0" hangingPunct="1">
              <a:lnSpc>
                <a:spcPct val="100000"/>
              </a:lnSpc>
              <a:spcBef>
                <a:spcPts val="1800"/>
              </a:spcBef>
              <a:spcAft>
                <a:spcPts val="0"/>
              </a:spcAft>
              <a:buClr>
                <a:srgbClr val="C00000"/>
              </a:buClr>
              <a:buSzTx/>
              <a:buFontTx/>
              <a:buNone/>
              <a:tabLst>
                <a:tab pos="1235075" algn="l"/>
              </a:tabLst>
              <a:defRPr/>
            </a:pPr>
            <a:r>
              <a:rPr kumimoji="0" lang="zh-TW" alt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情境二：優先以</a:t>
            </a:r>
            <a:r>
              <a:rPr kumimoji="0" lang="zh-TW" altLang="en-US" sz="2800" b="0"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借券</a:t>
            </a:r>
            <a:r>
              <a:rPr kumimoji="0" lang="zh-TW" alt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部位還券</a:t>
            </a:r>
            <a:endParaRPr kumimoji="0" lang="en-US" altLang="zh-TW"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a:p>
            <a:pPr marL="0" marR="0" lvl="1" indent="0" algn="l" defTabSz="457200" rtl="0" eaLnBrk="1" fontAlgn="auto" latinLnBrk="0" hangingPunct="1">
              <a:lnSpc>
                <a:spcPct val="100000"/>
              </a:lnSpc>
              <a:spcBef>
                <a:spcPts val="0"/>
              </a:spcBef>
              <a:spcAft>
                <a:spcPts val="0"/>
              </a:spcAft>
              <a:buClr>
                <a:srgbClr val="C00000"/>
              </a:buClr>
              <a:buSzTx/>
              <a:buFontTx/>
              <a:buNone/>
              <a:tabLst>
                <a:tab pos="1235075" algn="l"/>
              </a:tabLst>
              <a:defRPr/>
            </a:pPr>
            <a:endParaRPr kumimoji="0" lang="en-US" altLang="zh-TW"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endParaRPr>
          </a:p>
        </p:txBody>
      </p:sp>
      <p:sp>
        <p:nvSpPr>
          <p:cNvPr id="15" name="Oval 42">
            <a:extLst>
              <a:ext uri="{FF2B5EF4-FFF2-40B4-BE49-F238E27FC236}">
                <a16:creationId xmlns:a16="http://schemas.microsoft.com/office/drawing/2014/main" id="{64BAE883-B6A1-4958-A7D7-A148F6EBEAE8}"/>
              </a:ext>
            </a:extLst>
          </p:cNvPr>
          <p:cNvSpPr/>
          <p:nvPr/>
        </p:nvSpPr>
        <p:spPr>
          <a:xfrm>
            <a:off x="7438587" y="5504278"/>
            <a:ext cx="3971958" cy="1058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借券餘額  </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0</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a:t>
            </a:r>
            <a:r>
              <a:rPr kumimoji="0" lang="zh-TW" altLang="en-US" sz="1600" b="1" i="0" u="none" strike="noStrike" kern="1200" cap="none" spc="0" normalizeH="0" baseline="0" noProof="0" dirty="0">
                <a:ln>
                  <a:noFill/>
                </a:ln>
                <a:solidFill>
                  <a:prstClr val="white"/>
                </a:solidFill>
                <a:effectLst/>
                <a:highlight>
                  <a:srgbClr val="00FFFF"/>
                </a:highlight>
                <a:uLnTx/>
                <a:uFillTx/>
                <a:latin typeface="Goldman Sans Black"/>
                <a:ea typeface="微軟正黑體 Light"/>
                <a:cs typeface="+mn-cs"/>
              </a:rPr>
              <a:t>借賣餘額  </a:t>
            </a:r>
            <a:r>
              <a:rPr kumimoji="0" lang="en-US" altLang="zh-TW" sz="1600" b="1" i="0" u="none" strike="noStrike" kern="1200" cap="none" spc="0" normalizeH="0" baseline="0" noProof="0" dirty="0">
                <a:ln>
                  <a:noFill/>
                </a:ln>
                <a:solidFill>
                  <a:prstClr val="white"/>
                </a:solidFill>
                <a:effectLst/>
                <a:highlight>
                  <a:srgbClr val="00FFFF"/>
                </a:highlight>
                <a:uLnTx/>
                <a:uFillTx/>
                <a:latin typeface="Goldman Sans Black"/>
                <a:ea typeface="微軟正黑體 Light"/>
                <a:cs typeface="+mn-cs"/>
              </a:rPr>
              <a: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庫存</a:t>
            </a:r>
            <a:r>
              <a:rPr kumimoji="0" lang="zh-TW" altLang="en-US" sz="1500" b="1" i="0" u="none" strike="noStrike" kern="1200" cap="none" spc="0" normalizeH="0" baseline="0" noProof="0" dirty="0">
                <a:ln>
                  <a:noFill/>
                </a:ln>
                <a:solidFill>
                  <a:srgbClr val="000099"/>
                </a:solidFill>
                <a:effectLst/>
                <a:uLnTx/>
                <a:uFillTx/>
                <a:latin typeface="Goldman Sans Black"/>
                <a:ea typeface="微軟正黑體 Light"/>
                <a:cs typeface="+mn-cs"/>
              </a:rPr>
              <a:t>自有券</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事後再賣出</a:t>
            </a:r>
            <a:endPar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借賣餘額  </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0</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a:t>
            </a:r>
            <a:r>
              <a:rPr kumimoji="0" lang="en-US" altLang="zh-TW" sz="1500" b="1" i="0" u="none" strike="noStrike" kern="1200" cap="none" spc="0" normalizeH="0" baseline="0" noProof="0" dirty="0">
                <a:ln>
                  <a:noFill/>
                </a:ln>
                <a:solidFill>
                  <a:srgbClr val="000099"/>
                </a:solidFill>
                <a:effectLst/>
                <a:uLnTx/>
                <a:uFillTx/>
                <a:latin typeface="Goldman Sans Black"/>
                <a:ea typeface="微軟正黑體 Light"/>
                <a:cs typeface="+mn-cs"/>
              </a:rPr>
              <a:t>(</a:t>
            </a:r>
            <a:r>
              <a:rPr kumimoji="0" lang="zh-TW" altLang="en-US" sz="1500" b="1" i="0" u="none" strike="noStrike" kern="1200" cap="none" spc="0" normalizeH="0" baseline="0" noProof="0" dirty="0">
                <a:ln>
                  <a:noFill/>
                </a:ln>
                <a:solidFill>
                  <a:srgbClr val="000099"/>
                </a:solidFill>
                <a:effectLst/>
                <a:uLnTx/>
                <a:uFillTx/>
                <a:latin typeface="Goldman Sans Black"/>
                <a:ea typeface="微軟正黑體 Light"/>
                <a:cs typeface="+mn-cs"/>
              </a:rPr>
              <a:t>不增加賣餘</a:t>
            </a:r>
            <a:r>
              <a:rPr kumimoji="0" lang="en-US" altLang="zh-TW" sz="1500" b="1" i="0" u="none" strike="noStrike" kern="1200" cap="none" spc="0" normalizeH="0" baseline="0" noProof="0" dirty="0">
                <a:ln>
                  <a:noFill/>
                </a:ln>
                <a:solidFill>
                  <a:srgbClr val="000099"/>
                </a:solidFill>
                <a:effectLst/>
                <a:uLnTx/>
                <a:uFillTx/>
                <a:latin typeface="Goldman Sans Black"/>
                <a:ea typeface="微軟正黑體 Light"/>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endParaRPr>
          </a:p>
        </p:txBody>
      </p:sp>
      <p:sp>
        <p:nvSpPr>
          <p:cNvPr id="16" name="Oval 42">
            <a:extLst>
              <a:ext uri="{FF2B5EF4-FFF2-40B4-BE49-F238E27FC236}">
                <a16:creationId xmlns:a16="http://schemas.microsoft.com/office/drawing/2014/main" id="{64BAE883-B6A1-4958-A7D7-A148F6EBEAE8}"/>
              </a:ext>
            </a:extLst>
          </p:cNvPr>
          <p:cNvSpPr/>
          <p:nvPr/>
        </p:nvSpPr>
        <p:spPr>
          <a:xfrm>
            <a:off x="6786239" y="4434879"/>
            <a:ext cx="4484495" cy="10693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借券餘額  </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0</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a:t>
            </a:r>
            <a:r>
              <a:rPr kumimoji="0" lang="zh-TW" altLang="en-US" sz="1600" b="1" i="0" u="none" strike="noStrike" kern="1200" cap="none" spc="0" normalizeH="0" baseline="0" noProof="0" dirty="0">
                <a:ln>
                  <a:noFill/>
                </a:ln>
                <a:solidFill>
                  <a:prstClr val="white"/>
                </a:solidFill>
                <a:effectLst/>
                <a:highlight>
                  <a:srgbClr val="00FFFF"/>
                </a:highlight>
                <a:uLnTx/>
                <a:uFillTx/>
                <a:latin typeface="Goldman Sans Black"/>
                <a:ea typeface="微軟正黑體 Light"/>
                <a:cs typeface="+mn-cs"/>
              </a:rPr>
              <a:t>借賣餘額  </a:t>
            </a:r>
            <a:r>
              <a:rPr kumimoji="0" lang="en-US" altLang="zh-TW" sz="1600" b="1" i="0" u="none" strike="noStrike" kern="1200" cap="none" spc="0" normalizeH="0" baseline="0" noProof="0" dirty="0">
                <a:ln>
                  <a:noFill/>
                </a:ln>
                <a:solidFill>
                  <a:prstClr val="white"/>
                </a:solidFill>
                <a:effectLst/>
                <a:highlight>
                  <a:srgbClr val="00FFFF"/>
                </a:highlight>
                <a:uLnTx/>
                <a:uFillTx/>
                <a:latin typeface="Goldman Sans Black"/>
                <a:ea typeface="微軟正黑體 Light"/>
                <a:cs typeface="+mn-cs"/>
              </a:rPr>
              <a:t>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庫存</a:t>
            </a:r>
            <a:r>
              <a:rPr kumimoji="0" lang="zh-TW" altLang="en-US" sz="1600" b="1" i="0" u="none" strike="noStrike" kern="1200" cap="none" spc="0" normalizeH="0" baseline="0" noProof="0" dirty="0">
                <a:ln>
                  <a:noFill/>
                </a:ln>
                <a:solidFill>
                  <a:srgbClr val="000099"/>
                </a:solidFill>
                <a:effectLst/>
                <a:uLnTx/>
                <a:uFillTx/>
                <a:latin typeface="Goldman Sans Black"/>
                <a:ea typeface="微軟正黑體 Light"/>
                <a:cs typeface="+mn-cs"/>
              </a:rPr>
              <a:t>借入券</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事後再賣出</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 </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a:t>
            </a:r>
            <a:endPar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借賣餘額  </a:t>
            </a:r>
            <a:r>
              <a:rPr kumimoji="0" lang="en-US" altLang="zh-TW" sz="1600" b="1" i="0" u="none" strike="noStrike" kern="1200" cap="none" spc="0" normalizeH="0" baseline="0" noProof="0" dirty="0">
                <a:ln>
                  <a:noFill/>
                </a:ln>
                <a:solidFill>
                  <a:prstClr val="white"/>
                </a:solidFill>
                <a:effectLst/>
                <a:uLnTx/>
                <a:uFillTx/>
                <a:latin typeface="Goldman Sans Black"/>
                <a:ea typeface="微軟正黑體 Light"/>
                <a:cs typeface="+mn-cs"/>
              </a:rPr>
              <a:t>0+100=</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a:t>
            </a:r>
            <a:r>
              <a:rPr kumimoji="0" lang="zh-TW" altLang="en-US" sz="1600" b="1" i="0" u="none" strike="noStrike" kern="1200" cap="none" spc="0" normalizeH="0" baseline="0" noProof="0" dirty="0">
                <a:ln>
                  <a:noFill/>
                </a:ln>
                <a:solidFill>
                  <a:srgbClr val="000099"/>
                </a:solidFill>
                <a:effectLst/>
                <a:uLnTx/>
                <a:uFillTx/>
                <a:latin typeface="Goldman Sans Black"/>
                <a:ea typeface="微軟正黑體 Light"/>
                <a:cs typeface="+mn-cs"/>
              </a:rPr>
              <a:t>增加</a:t>
            </a:r>
            <a:r>
              <a:rPr kumimoji="0" lang="zh-TW" altLang="en-US" sz="1600" b="1" i="0" u="none" strike="noStrike" kern="1200" cap="none" spc="0" normalizeH="0" baseline="0" noProof="0" dirty="0">
                <a:ln>
                  <a:noFill/>
                </a:ln>
                <a:solidFill>
                  <a:prstClr val="white"/>
                </a:solidFill>
                <a:effectLst/>
                <a:uLnTx/>
                <a:uFillTx/>
                <a:latin typeface="Goldman Sans Black"/>
                <a:ea typeface="微軟正黑體 Light"/>
                <a:cs typeface="+mn-cs"/>
              </a:rPr>
              <a:t> </a:t>
            </a:r>
            <a:r>
              <a:rPr kumimoji="0" lang="en-US" altLang="zh-TW" sz="1600" b="1" i="0" u="none" strike="noStrike" kern="1200" cap="none" spc="0" normalizeH="0" baseline="0" noProof="0" dirty="0">
                <a:ln>
                  <a:noFill/>
                </a:ln>
                <a:solidFill>
                  <a:srgbClr val="000099"/>
                </a:solidFill>
                <a:effectLst/>
                <a:uLnTx/>
                <a:uFillTx/>
                <a:latin typeface="Goldman Sans Black"/>
                <a:ea typeface="微軟正黑體 Light"/>
                <a:cs typeface="+mn-cs"/>
              </a:rPr>
              <a:t>100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Goldman Sans Black"/>
              <a:ea typeface="微軟正黑體 Light"/>
              <a:cs typeface="+mn-cs"/>
            </a:endParaRPr>
          </a:p>
        </p:txBody>
      </p:sp>
      <p:cxnSp>
        <p:nvCxnSpPr>
          <p:cNvPr id="21" name="直線單箭頭接點 20"/>
          <p:cNvCxnSpPr>
            <a:cxnSpLocks/>
          </p:cNvCxnSpPr>
          <p:nvPr/>
        </p:nvCxnSpPr>
        <p:spPr>
          <a:xfrm flipV="1">
            <a:off x="6378479" y="5064648"/>
            <a:ext cx="514272" cy="163582"/>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6429941" y="5887500"/>
            <a:ext cx="712596" cy="165664"/>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爆炸 2 28"/>
          <p:cNvSpPr/>
          <p:nvPr/>
        </p:nvSpPr>
        <p:spPr>
          <a:xfrm>
            <a:off x="10619372" y="4204028"/>
            <a:ext cx="1302724" cy="915505"/>
          </a:xfrm>
          <a:prstGeom prst="irregularSeal2">
            <a:avLst/>
          </a:prstGeom>
          <a:solidFill>
            <a:srgbClr val="FFE181"/>
          </a:solidFill>
          <a:ln>
            <a:solidFill>
              <a:srgbClr val="DDF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FF0000"/>
                </a:solidFill>
                <a:effectLst>
                  <a:glow rad="228600">
                    <a:srgbClr val="ED7D31">
                      <a:satMod val="175000"/>
                      <a:alpha val="40000"/>
                    </a:srgbClr>
                  </a:glow>
                </a:effectLst>
                <a:uLnTx/>
                <a:uFillTx/>
                <a:latin typeface="Goldman Sans"/>
                <a:ea typeface="微軟正黑體 Light"/>
                <a:cs typeface="+mn-cs"/>
              </a:rPr>
              <a:t>  錯誤！</a:t>
            </a:r>
            <a:endParaRPr kumimoji="0" lang="zh-TW" altLang="en-US" sz="1800" b="0" i="0" u="none" strike="noStrike" kern="1200" cap="none" spc="0" normalizeH="0" baseline="0" noProof="0" dirty="0">
              <a:ln>
                <a:noFill/>
              </a:ln>
              <a:solidFill>
                <a:prstClr val="white"/>
              </a:solidFill>
              <a:effectLst/>
              <a:uLnTx/>
              <a:uFillTx/>
              <a:latin typeface="Goldman Sans"/>
              <a:ea typeface="微軟正黑體 Light"/>
              <a:cs typeface="+mn-cs"/>
            </a:endParaRPr>
          </a:p>
        </p:txBody>
      </p:sp>
    </p:spTree>
    <p:extLst>
      <p:ext uri="{BB962C8B-B14F-4D97-AF65-F5344CB8AC3E}">
        <p14:creationId xmlns:p14="http://schemas.microsoft.com/office/powerpoint/2010/main" val="8944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F01D3-C5F5-88B8-A11E-D6674E421F48}"/>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3E96584-E45B-F11F-9062-96123E264B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方塊 3">
            <a:extLst>
              <a:ext uri="{FF2B5EF4-FFF2-40B4-BE49-F238E27FC236}">
                <a16:creationId xmlns:a16="http://schemas.microsoft.com/office/drawing/2014/main" id="{0584F151-753B-2AC2-9916-2E5A2CE5B8DD}"/>
              </a:ext>
            </a:extLst>
          </p:cNvPr>
          <p:cNvSpPr txBox="1"/>
          <p:nvPr/>
        </p:nvSpPr>
        <p:spPr>
          <a:xfrm>
            <a:off x="7329542" y="2277069"/>
            <a:ext cx="20834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投資人甲</a:t>
            </a:r>
            <a:endParaRPr kumimoji="0" lang="en-US"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客戶</a:t>
            </a:r>
            <a:r>
              <a:rPr kumimoji="0" lang="en-US"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5" name="文字方塊 4">
            <a:extLst>
              <a:ext uri="{FF2B5EF4-FFF2-40B4-BE49-F238E27FC236}">
                <a16:creationId xmlns:a16="http://schemas.microsoft.com/office/drawing/2014/main" id="{B0F791AA-F944-AA0C-C916-E1A12C2BB037}"/>
              </a:ext>
            </a:extLst>
          </p:cNvPr>
          <p:cNvSpPr txBox="1"/>
          <p:nvPr/>
        </p:nvSpPr>
        <p:spPr>
          <a:xfrm>
            <a:off x="7629899" y="5589904"/>
            <a:ext cx="2071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證券商</a:t>
            </a:r>
          </a:p>
        </p:txBody>
      </p:sp>
      <p:sp>
        <p:nvSpPr>
          <p:cNvPr id="8" name="文字方塊 7">
            <a:extLst>
              <a:ext uri="{FF2B5EF4-FFF2-40B4-BE49-F238E27FC236}">
                <a16:creationId xmlns:a16="http://schemas.microsoft.com/office/drawing/2014/main" id="{53F190A4-0077-573F-20F7-9EB1294AF3FC}"/>
              </a:ext>
            </a:extLst>
          </p:cNvPr>
          <p:cNvSpPr txBox="1"/>
          <p:nvPr/>
        </p:nvSpPr>
        <p:spPr>
          <a:xfrm>
            <a:off x="9911458" y="2590972"/>
            <a:ext cx="738664" cy="36576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2933F3"/>
                </a:solidFill>
                <a:effectLst/>
                <a:uLnTx/>
                <a:uFillTx/>
                <a:latin typeface="標楷體" panose="03000509000000000000" pitchFamily="65" charset="-120"/>
                <a:ea typeface="標楷體" panose="03000509000000000000" pitchFamily="65" charset="-120"/>
                <a:cs typeface="+mn-cs"/>
              </a:rPr>
              <a:t>借貸款項契約書</a:t>
            </a:r>
          </a:p>
        </p:txBody>
      </p:sp>
      <p:sp>
        <p:nvSpPr>
          <p:cNvPr id="9" name="左大括弧 8">
            <a:extLst>
              <a:ext uri="{FF2B5EF4-FFF2-40B4-BE49-F238E27FC236}">
                <a16:creationId xmlns:a16="http://schemas.microsoft.com/office/drawing/2014/main" id="{485101F1-3951-FDD5-BE06-617B37C0CD46}"/>
              </a:ext>
            </a:extLst>
          </p:cNvPr>
          <p:cNvSpPr/>
          <p:nvPr/>
        </p:nvSpPr>
        <p:spPr>
          <a:xfrm>
            <a:off x="9412967" y="2716553"/>
            <a:ext cx="512811" cy="3065929"/>
          </a:xfrm>
          <a:prstGeom prst="leftBrace">
            <a:avLst/>
          </a:prstGeom>
          <a:ln>
            <a:solidFill>
              <a:srgbClr val="2933F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w="28575">
                <a:solidFill>
                  <a:srgbClr val="000000"/>
                </a:solidFill>
              </a:ln>
              <a:solidFill>
                <a:srgbClr val="000000"/>
              </a:solidFill>
              <a:effectLst/>
              <a:uLnTx/>
              <a:uFillTx/>
              <a:latin typeface="Calibri"/>
              <a:ea typeface="微軟正黑體"/>
              <a:cs typeface="+mn-cs"/>
            </a:endParaRPr>
          </a:p>
        </p:txBody>
      </p:sp>
      <p:sp>
        <p:nvSpPr>
          <p:cNvPr id="10" name="文字方塊 9">
            <a:extLst>
              <a:ext uri="{FF2B5EF4-FFF2-40B4-BE49-F238E27FC236}">
                <a16:creationId xmlns:a16="http://schemas.microsoft.com/office/drawing/2014/main" id="{B39106BA-33A4-3410-363C-2D834EC37B97}"/>
              </a:ext>
            </a:extLst>
          </p:cNvPr>
          <p:cNvSpPr txBox="1"/>
          <p:nvPr/>
        </p:nvSpPr>
        <p:spPr>
          <a:xfrm flipH="1">
            <a:off x="7329542" y="1708586"/>
            <a:ext cx="2170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買賣證券</a:t>
            </a:r>
          </a:p>
        </p:txBody>
      </p:sp>
      <p:cxnSp>
        <p:nvCxnSpPr>
          <p:cNvPr id="14" name="直線單箭頭接點 13">
            <a:extLst>
              <a:ext uri="{FF2B5EF4-FFF2-40B4-BE49-F238E27FC236}">
                <a16:creationId xmlns:a16="http://schemas.microsoft.com/office/drawing/2014/main" id="{94681A7D-7175-AE78-FBBB-83F6BF66B6D7}"/>
              </a:ext>
            </a:extLst>
          </p:cNvPr>
          <p:cNvCxnSpPr/>
          <p:nvPr/>
        </p:nvCxnSpPr>
        <p:spPr>
          <a:xfrm flipV="1">
            <a:off x="8143539" y="3354288"/>
            <a:ext cx="21517" cy="2235616"/>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2B61456D-C080-E12B-976A-2673CD856B40}"/>
              </a:ext>
            </a:extLst>
          </p:cNvPr>
          <p:cNvSpPr txBox="1"/>
          <p:nvPr/>
        </p:nvSpPr>
        <p:spPr>
          <a:xfrm>
            <a:off x="7419195" y="3660838"/>
            <a:ext cx="615553" cy="151786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融通資金</a:t>
            </a:r>
          </a:p>
        </p:txBody>
      </p:sp>
      <p:sp>
        <p:nvSpPr>
          <p:cNvPr id="19" name="文字方塊 18">
            <a:extLst>
              <a:ext uri="{FF2B5EF4-FFF2-40B4-BE49-F238E27FC236}">
                <a16:creationId xmlns:a16="http://schemas.microsoft.com/office/drawing/2014/main" id="{ACB352E9-99A7-C77E-671E-094F9790C67E}"/>
              </a:ext>
            </a:extLst>
          </p:cNvPr>
          <p:cNvSpPr txBox="1"/>
          <p:nvPr/>
        </p:nvSpPr>
        <p:spPr>
          <a:xfrm>
            <a:off x="4346090" y="566946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擔保品專戶</a:t>
            </a:r>
            <a:r>
              <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cxnSp>
        <p:nvCxnSpPr>
          <p:cNvPr id="21" name="直線單箭頭接點 20">
            <a:extLst>
              <a:ext uri="{FF2B5EF4-FFF2-40B4-BE49-F238E27FC236}">
                <a16:creationId xmlns:a16="http://schemas.microsoft.com/office/drawing/2014/main" id="{62468858-18D0-E87B-233D-4B051EF68E28}"/>
              </a:ext>
            </a:extLst>
          </p:cNvPr>
          <p:cNvCxnSpPr/>
          <p:nvPr/>
        </p:nvCxnSpPr>
        <p:spPr>
          <a:xfrm flipH="1">
            <a:off x="5314278" y="2861844"/>
            <a:ext cx="2412693" cy="2807620"/>
          </a:xfrm>
          <a:prstGeom prst="straightConnector1">
            <a:avLst/>
          </a:prstGeom>
          <a:ln w="381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01A0AA46-9779-5027-FE7E-6E556CB0FE7B}"/>
              </a:ext>
            </a:extLst>
          </p:cNvPr>
          <p:cNvCxnSpPr>
            <a:stCxn id="19" idx="3"/>
          </p:cNvCxnSpPr>
          <p:nvPr/>
        </p:nvCxnSpPr>
        <p:spPr>
          <a:xfrm>
            <a:off x="6685192" y="5931074"/>
            <a:ext cx="104177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6" name="矩形 5">
            <a:extLst>
              <a:ext uri="{FF2B5EF4-FFF2-40B4-BE49-F238E27FC236}">
                <a16:creationId xmlns:a16="http://schemas.microsoft.com/office/drawing/2014/main" id="{60DDE6EC-253F-92DE-606B-B3EC3AF4132F}"/>
              </a:ext>
            </a:extLst>
          </p:cNvPr>
          <p:cNvSpPr/>
          <p:nvPr/>
        </p:nvSpPr>
        <p:spPr>
          <a:xfrm>
            <a:off x="2649683" y="312396"/>
            <a:ext cx="871931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證券業務借貸款項</a:t>
            </a:r>
            <a:r>
              <a:rPr kumimoji="0" lang="en-US" altLang="zh-TW"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(T+5</a:t>
            </a:r>
            <a:r>
              <a:rPr kumimoji="0" lang="zh-TW" altLang="en-US"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型</a:t>
            </a:r>
            <a:r>
              <a:rPr kumimoji="0" lang="en-US" altLang="zh-TW"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半年型</a:t>
            </a:r>
            <a:r>
              <a:rPr kumimoji="0" lang="en-US" altLang="zh-TW"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3600" b="0" i="0" strike="noStrike" kern="1200" cap="none" spc="0" normalizeH="0" baseline="0" noProof="0" dirty="0">
              <a:ln>
                <a:noFill/>
              </a:ln>
              <a:solidFill>
                <a:srgbClr val="000000"/>
              </a:solidFill>
              <a:effectLst/>
              <a:highlight>
                <a:srgbClr val="FFFF00"/>
              </a:highlight>
              <a:uLnTx/>
              <a:uFillTx/>
              <a:latin typeface="Calibri"/>
              <a:ea typeface="微軟正黑體"/>
              <a:cs typeface="+mn-cs"/>
            </a:endParaRPr>
          </a:p>
        </p:txBody>
      </p:sp>
      <p:sp>
        <p:nvSpPr>
          <p:cNvPr id="3" name="文字方塊 2">
            <a:extLst>
              <a:ext uri="{FF2B5EF4-FFF2-40B4-BE49-F238E27FC236}">
                <a16:creationId xmlns:a16="http://schemas.microsoft.com/office/drawing/2014/main" id="{37494288-F0AA-1B23-F8D0-DF386D997F98}"/>
              </a:ext>
            </a:extLst>
          </p:cNvPr>
          <p:cNvSpPr txBox="1"/>
          <p:nvPr/>
        </p:nvSpPr>
        <p:spPr>
          <a:xfrm>
            <a:off x="717756" y="3660838"/>
            <a:ext cx="53782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b="1" dirty="0">
                <a:solidFill>
                  <a:srgbClr val="00B050"/>
                </a:solidFill>
                <a:latin typeface="標楷體" panose="03000509000000000000" pitchFamily="65" charset="-120"/>
                <a:ea typeface="標楷體" panose="03000509000000000000" pitchFamily="65" charset="-120"/>
              </a:rPr>
              <a:t>T+5</a:t>
            </a:r>
            <a:r>
              <a:rPr lang="zh-TW" altLang="en-US" sz="2800" b="1" dirty="0">
                <a:solidFill>
                  <a:srgbClr val="00B050"/>
                </a:solidFill>
                <a:latin typeface="標楷體" panose="03000509000000000000" pitchFamily="65" charset="-120"/>
                <a:ea typeface="標楷體" panose="03000509000000000000" pitchFamily="65" charset="-120"/>
              </a:rPr>
              <a:t>型</a:t>
            </a:r>
            <a:r>
              <a:rPr kumimoji="0" lang="zh-TW" altLang="en-US" sz="2800" b="0"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買進之有價證券</a:t>
            </a:r>
            <a:endParaRPr kumimoji="0" lang="en-US" altLang="zh-TW" sz="2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1" dirty="0">
                <a:solidFill>
                  <a:srgbClr val="00B050"/>
                </a:solidFill>
                <a:latin typeface="標楷體" panose="03000509000000000000" pitchFamily="65" charset="-120"/>
                <a:ea typeface="標楷體" panose="03000509000000000000" pitchFamily="65" charset="-120"/>
              </a:rPr>
              <a:t>半年型</a:t>
            </a:r>
            <a:r>
              <a:rPr kumimoji="0" lang="zh-TW" altLang="en-US" sz="2800" b="0"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rPr>
              <a:t>買進或持有之有價證券</a:t>
            </a:r>
            <a:endParaRPr kumimoji="0" lang="en-US" altLang="zh-TW" sz="2800" b="1" i="0" u="none" strike="noStrike" kern="1200" cap="none" spc="0" normalizeH="0" baseline="0" noProof="0" dirty="0">
              <a:ln>
                <a:noFill/>
              </a:ln>
              <a:solidFill>
                <a:srgbClr val="00B05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3644794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2FEBFE0-05F1-B18A-5490-2FD8CA8DE9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pic>
        <p:nvPicPr>
          <p:cNvPr id="3" name="圖片 2" descr="一張含有 文字, 螢幕擷取畫面, 軟體, 電腦圖示 的圖片&#10;&#10;AI 產生的內容可能不正確。">
            <a:extLst>
              <a:ext uri="{FF2B5EF4-FFF2-40B4-BE49-F238E27FC236}">
                <a16:creationId xmlns:a16="http://schemas.microsoft.com/office/drawing/2014/main" id="{BA935C1C-5B98-1961-29A6-D2437B090C1D}"/>
              </a:ext>
            </a:extLst>
          </p:cNvPr>
          <p:cNvPicPr>
            <a:picLocks noChangeAspect="1"/>
          </p:cNvPicPr>
          <p:nvPr/>
        </p:nvPicPr>
        <p:blipFill>
          <a:blip r:embed="rId2"/>
          <a:stretch>
            <a:fillRect/>
          </a:stretch>
        </p:blipFill>
        <p:spPr>
          <a:xfrm>
            <a:off x="943582" y="1041081"/>
            <a:ext cx="10496905" cy="5117667"/>
          </a:xfrm>
          <a:prstGeom prst="rect">
            <a:avLst/>
          </a:prstGeom>
        </p:spPr>
      </p:pic>
      <p:sp>
        <p:nvSpPr>
          <p:cNvPr id="4" name="標題 11">
            <a:extLst>
              <a:ext uri="{FF2B5EF4-FFF2-40B4-BE49-F238E27FC236}">
                <a16:creationId xmlns:a16="http://schemas.microsoft.com/office/drawing/2014/main" id="{7EA83A78-6D37-5D5E-7467-5B5447C0AC0A}"/>
              </a:ext>
            </a:extLst>
          </p:cNvPr>
          <p:cNvSpPr txBox="1">
            <a:spLocks/>
          </p:cNvSpPr>
          <p:nvPr/>
        </p:nvSpPr>
        <p:spPr>
          <a:xfrm>
            <a:off x="1507911" y="96027"/>
            <a:ext cx="10214919" cy="836799"/>
          </a:xfrm>
          <a:prstGeom prst="rect">
            <a:avLst/>
          </a:prstGeom>
        </p:spPr>
        <p:txBody>
          <a:bodyPr vert="horz" lIns="91440" tIns="45720" rIns="1872000" bIns="45720" rtlCol="0" anchor="ctr" anchorCtr="0">
            <a:no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r>
              <a:rPr kumimoji="0" lang="zh-TW" altLang="en-US" sz="3600" b="1" i="0" u="none" strike="noStrike" kern="1200" cap="none" spc="0" normalizeH="0" baseline="0" noProof="0" dirty="0">
                <a:ln>
                  <a:noFill/>
                </a:ln>
                <a:solidFill>
                  <a:srgbClr val="000000"/>
                </a:solidFill>
                <a:effectLst/>
                <a:uLnTx/>
                <a:uFillTx/>
                <a:latin typeface="Calibri"/>
                <a:ea typeface="微軟正黑體"/>
                <a:cs typeface="+mn-cs"/>
              </a:rPr>
              <a:t>借券餘額資訊</a:t>
            </a:r>
          </a:p>
        </p:txBody>
      </p:sp>
    </p:spTree>
    <p:extLst>
      <p:ext uri="{BB962C8B-B14F-4D97-AF65-F5344CB8AC3E}">
        <p14:creationId xmlns:p14="http://schemas.microsoft.com/office/powerpoint/2010/main" val="1502437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pic>
        <p:nvPicPr>
          <p:cNvPr id="5" name="圖片 4"/>
          <p:cNvPicPr/>
          <p:nvPr/>
        </p:nvPicPr>
        <p:blipFill>
          <a:blip r:embed="rId2"/>
          <a:stretch>
            <a:fillRect/>
          </a:stretch>
        </p:blipFill>
        <p:spPr>
          <a:xfrm>
            <a:off x="1503888" y="1004006"/>
            <a:ext cx="9813683" cy="5055578"/>
          </a:xfrm>
          <a:prstGeom prst="rect">
            <a:avLst/>
          </a:prstGeom>
        </p:spPr>
      </p:pic>
      <p:sp>
        <p:nvSpPr>
          <p:cNvPr id="10" name="橢圓 9"/>
          <p:cNvSpPr/>
          <p:nvPr/>
        </p:nvSpPr>
        <p:spPr>
          <a:xfrm>
            <a:off x="9776298" y="3763107"/>
            <a:ext cx="730509" cy="483578"/>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微軟正黑體"/>
              <a:cs typeface="+mn-cs"/>
            </a:endParaRPr>
          </a:p>
        </p:txBody>
      </p:sp>
      <p:sp>
        <p:nvSpPr>
          <p:cNvPr id="12" name="橢圓 11"/>
          <p:cNvSpPr/>
          <p:nvPr/>
        </p:nvSpPr>
        <p:spPr>
          <a:xfrm>
            <a:off x="9056078" y="3763107"/>
            <a:ext cx="650630" cy="483577"/>
          </a:xfrm>
          <a:prstGeom prst="ellipse">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Calibri"/>
              <a:ea typeface="微軟正黑體"/>
              <a:cs typeface="+mn-cs"/>
            </a:endParaRPr>
          </a:p>
        </p:txBody>
      </p:sp>
      <p:sp>
        <p:nvSpPr>
          <p:cNvPr id="7" name="標題 11"/>
          <p:cNvSpPr>
            <a:spLocks noGrp="1"/>
          </p:cNvSpPr>
          <p:nvPr>
            <p:ph type="body" idx="4294967295"/>
          </p:nvPr>
        </p:nvSpPr>
        <p:spPr>
          <a:xfrm>
            <a:off x="1858107" y="0"/>
            <a:ext cx="10214919" cy="836799"/>
          </a:xfrm>
          <a:prstGeom prst="rect">
            <a:avLst/>
          </a:prstGeom>
        </p:spPr>
        <p:txBody>
          <a:bodyPr rIns="1872000" anchor="ctr" anchorCtr="0">
            <a:noAutofit/>
          </a:bodyPr>
          <a:lstStyle/>
          <a:p>
            <a:pPr marL="0" indent="0" algn="ctr">
              <a:buNone/>
            </a:pPr>
            <a:r>
              <a:rPr lang="zh-TW" altLang="en-US" sz="3600" b="1" dirty="0"/>
              <a:t>借券賣出餘額資訊</a:t>
            </a:r>
          </a:p>
        </p:txBody>
      </p:sp>
    </p:spTree>
    <p:extLst>
      <p:ext uri="{BB962C8B-B14F-4D97-AF65-F5344CB8AC3E}">
        <p14:creationId xmlns:p14="http://schemas.microsoft.com/office/powerpoint/2010/main" val="3762133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a:xfrm>
            <a:off x="1609207" y="163330"/>
            <a:ext cx="10214919" cy="836799"/>
          </a:xfrm>
        </p:spPr>
        <p:txBody>
          <a:bodyPr rIns="1872000" anchor="ctr" anchorCtr="0">
            <a:normAutofit/>
          </a:bodyPr>
          <a:lstStyle/>
          <a:p>
            <a:r>
              <a:rPr lang="zh-TW" altLang="en-US" dirty="0"/>
              <a:t>投資人常見問題</a:t>
            </a:r>
          </a:p>
        </p:txBody>
      </p:sp>
      <p:sp>
        <p:nvSpPr>
          <p:cNvPr id="6" name="Rectangle 9">
            <a:extLst>
              <a:ext uri="{FF2B5EF4-FFF2-40B4-BE49-F238E27FC236}">
                <a16:creationId xmlns:a16="http://schemas.microsoft.com/office/drawing/2014/main" id="{B0CF64B3-EE63-4C21-A732-B6A9ACDF146A}"/>
              </a:ext>
            </a:extLst>
          </p:cNvPr>
          <p:cNvSpPr/>
          <p:nvPr/>
        </p:nvSpPr>
        <p:spPr>
          <a:xfrm>
            <a:off x="771614" y="782114"/>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958472" y="654128"/>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609207" y="654128"/>
            <a:ext cx="496613" cy="1038746"/>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4500" b="1"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軟正黑體 Light"/>
                <a:cs typeface="+mj-cs"/>
              </a:rPr>
              <a:t>Q1</a:t>
            </a: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2251888" y="1072527"/>
            <a:ext cx="7986410" cy="120032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投資人出借有價證券予證券商，證券商再轉出借給其他投資人，如遇有借券人不還券，投資人還能拿回出借的股票嗎？</a:t>
            </a:r>
            <a:endParaRPr kumimoji="0" lang="en-US" altLang="zh-TW"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endParaRPr>
          </a:p>
        </p:txBody>
      </p:sp>
      <p:sp>
        <p:nvSpPr>
          <p:cNvPr id="12" name="Title 1">
            <a:extLst>
              <a:ext uri="{FF2B5EF4-FFF2-40B4-BE49-F238E27FC236}">
                <a16:creationId xmlns:a16="http://schemas.microsoft.com/office/drawing/2014/main" id="{ABA6E09F-C3C1-4C1B-8131-E123DA41E1C8}"/>
              </a:ext>
            </a:extLst>
          </p:cNvPr>
          <p:cNvSpPr txBox="1">
            <a:spLocks/>
          </p:cNvSpPr>
          <p:nvPr/>
        </p:nvSpPr>
        <p:spPr>
          <a:xfrm>
            <a:off x="2212495" y="2419391"/>
            <a:ext cx="8065197" cy="84023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457200" rtl="0" eaLnBrk="1" fontAlgn="auto" latinLnBrk="0" hangingPunct="1">
              <a:lnSpc>
                <a:spcPct val="105000"/>
              </a:lnSpc>
              <a:spcBef>
                <a:spcPts val="1200"/>
              </a:spcBef>
              <a:spcAft>
                <a:spcPts val="600"/>
              </a:spcAft>
              <a:buClr>
                <a:srgbClr val="C00000"/>
              </a:buClr>
              <a:buSzTx/>
              <a:buFontTx/>
              <a:buNone/>
              <a:tabLst>
                <a:tab pos="1235075" algn="l"/>
              </a:tabLst>
              <a:defRPr/>
            </a:pP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證券商向客戶借券再轉出借，即使遇有借券人不還券，證券商仍應履行還券義務，將借入標的返還出借客戶。</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p:txBody>
      </p:sp>
      <p:sp>
        <p:nvSpPr>
          <p:cNvPr id="13" name="Title 1">
            <a:extLst>
              <a:ext uri="{FF2B5EF4-FFF2-40B4-BE49-F238E27FC236}">
                <a16:creationId xmlns:a16="http://schemas.microsoft.com/office/drawing/2014/main" id="{ABA6E09F-C3C1-4C1B-8131-E123DA41E1C8}"/>
              </a:ext>
            </a:extLst>
          </p:cNvPr>
          <p:cNvSpPr txBox="1">
            <a:spLocks/>
          </p:cNvSpPr>
          <p:nvPr/>
        </p:nvSpPr>
        <p:spPr>
          <a:xfrm>
            <a:off x="1520914" y="3118987"/>
            <a:ext cx="673197" cy="858120"/>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zh-TW" sz="4200" b="1" i="0" u="none" strike="noStrike" kern="1200" cap="none" spc="0" normalizeH="0" baseline="0" noProof="0" dirty="0">
                <a:ln>
                  <a:noFill/>
                </a:ln>
                <a:solidFill>
                  <a:prstClr val="black">
                    <a:lumMod val="75000"/>
                    <a:lumOff val="25000"/>
                  </a:prstClr>
                </a:solidFill>
                <a:effectLst/>
                <a:uLnTx/>
                <a:uFillTx/>
                <a:latin typeface="Agency FB" panose="020B0503020202020204" pitchFamily="34" charset="0"/>
                <a:ea typeface="微軟正黑體 Light"/>
                <a:cs typeface="+mj-cs"/>
              </a:rPr>
              <a:t>Q2</a:t>
            </a:r>
          </a:p>
        </p:txBody>
      </p:sp>
      <p:sp>
        <p:nvSpPr>
          <p:cNvPr id="14" name="Title 1">
            <a:extLst>
              <a:ext uri="{FF2B5EF4-FFF2-40B4-BE49-F238E27FC236}">
                <a16:creationId xmlns:a16="http://schemas.microsoft.com/office/drawing/2014/main" id="{ABA6E09F-C3C1-4C1B-8131-E123DA41E1C8}"/>
              </a:ext>
            </a:extLst>
          </p:cNvPr>
          <p:cNvSpPr txBox="1">
            <a:spLocks/>
          </p:cNvSpPr>
          <p:nvPr/>
        </p:nvSpPr>
        <p:spPr>
          <a:xfrm>
            <a:off x="2212495" y="3325587"/>
            <a:ext cx="7186311" cy="600164"/>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借入的標的證券遇有除權息，必須回補還券？</a:t>
            </a:r>
            <a:endParaRPr kumimoji="0" lang="en-US" altLang="zh-TW" sz="26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endParaRPr>
          </a:p>
        </p:txBody>
      </p:sp>
      <p:sp>
        <p:nvSpPr>
          <p:cNvPr id="15" name="Title 1">
            <a:extLst>
              <a:ext uri="{FF2B5EF4-FFF2-40B4-BE49-F238E27FC236}">
                <a16:creationId xmlns:a16="http://schemas.microsoft.com/office/drawing/2014/main" id="{ABA6E09F-C3C1-4C1B-8131-E123DA41E1C8}"/>
              </a:ext>
            </a:extLst>
          </p:cNvPr>
          <p:cNvSpPr txBox="1">
            <a:spLocks/>
          </p:cNvSpPr>
          <p:nvPr/>
        </p:nvSpPr>
        <p:spPr>
          <a:xfrm>
            <a:off x="2243313" y="3985980"/>
            <a:ext cx="8100710" cy="270869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1" indent="0" algn="l" defTabSz="457200" rtl="0" eaLnBrk="1" fontAlgn="auto" latinLnBrk="0" hangingPunct="1">
              <a:lnSpc>
                <a:spcPct val="105000"/>
              </a:lnSpc>
              <a:spcBef>
                <a:spcPts val="600"/>
              </a:spcBef>
              <a:spcAft>
                <a:spcPts val="200"/>
              </a:spcAft>
              <a:buClr>
                <a:srgbClr val="C00000"/>
              </a:buClr>
              <a:buSzTx/>
              <a:buFontTx/>
              <a:buNone/>
              <a:tabLst>
                <a:tab pos="1235075" algn="l"/>
              </a:tabLst>
              <a:defRPr/>
            </a:pPr>
            <a:r>
              <a:rPr kumimoji="0" lang="zh-TW" altLang="en-US" sz="2600" b="1" i="0" u="none" strike="noStrike" kern="1200" cap="none" spc="0" normalizeH="0" baseline="0" noProof="0" dirty="0">
                <a:ln>
                  <a:noFill/>
                </a:ln>
                <a:solidFill>
                  <a:srgbClr val="00A44A"/>
                </a:solidFill>
                <a:effectLst/>
                <a:uLnTx/>
                <a:uFillTx/>
                <a:latin typeface="微軟正黑體 Light"/>
                <a:ea typeface="微軟正黑體 Light"/>
                <a:cs typeface="+mn-cs"/>
              </a:rPr>
              <a:t>無須回補</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，但在發放股息</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股利時，需將配發之現金</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現股返還出借方。</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a:p>
            <a:pPr marL="355600" marR="0" lvl="1" indent="-396000" algn="l" defTabSz="457200" rtl="0" eaLnBrk="1" fontAlgn="auto" latinLnBrk="0" hangingPunct="1">
              <a:lnSpc>
                <a:spcPct val="100000"/>
              </a:lnSpc>
              <a:spcBef>
                <a:spcPts val="600"/>
              </a:spcBef>
              <a:spcAft>
                <a:spcPts val="0"/>
              </a:spcAft>
              <a:buClr>
                <a:srgbClr val="C00000"/>
              </a:buClr>
              <a:buSzTx/>
              <a:buFontTx/>
              <a:buNone/>
              <a:tabLst>
                <a:tab pos="1235075" algn="l"/>
              </a:tabLst>
              <a:defRPr/>
            </a:pP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 </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A </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借券系統：證交所透過券商向借券方收取後再轉付給</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a:p>
            <a:pPr marL="355600" marR="0" lvl="1" indent="-396000" algn="l" defTabSz="457200" rtl="0" eaLnBrk="1" fontAlgn="auto" latinLnBrk="0" hangingPunct="1">
              <a:lnSpc>
                <a:spcPct val="100000"/>
              </a:lnSpc>
              <a:spcBef>
                <a:spcPts val="600"/>
              </a:spcBef>
              <a:spcAft>
                <a:spcPts val="0"/>
              </a:spcAft>
              <a:buClr>
                <a:srgbClr val="C00000"/>
              </a:buClr>
              <a:buSzTx/>
              <a:buFontTx/>
              <a:buNone/>
              <a:tabLst>
                <a:tab pos="1235075" algn="l"/>
              </a:tabLst>
              <a:defRPr/>
            </a:pP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   </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 出借人</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a:p>
            <a:pPr marL="355600" marR="0" lvl="1" indent="-355600" algn="l" defTabSz="457200" rtl="0" eaLnBrk="1" fontAlgn="auto" latinLnBrk="0" hangingPunct="1">
              <a:lnSpc>
                <a:spcPct val="105000"/>
              </a:lnSpc>
              <a:spcBef>
                <a:spcPts val="600"/>
              </a:spcBef>
              <a:spcAft>
                <a:spcPts val="500"/>
              </a:spcAft>
              <a:buClr>
                <a:srgbClr val="C00000"/>
              </a:buClr>
              <a:buSzTx/>
              <a:buFontTx/>
              <a:buNone/>
              <a:tabLst>
                <a:tab pos="1235075" algn="l"/>
              </a:tabLst>
              <a:defRPr/>
            </a:pP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 </a:t>
            </a:r>
            <a:r>
              <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rPr>
              <a:t>B</a:t>
            </a:r>
            <a:r>
              <a:rPr kumimoji="0" lang="zh-TW" altLang="en-US" sz="2600" b="1" i="0" u="none" strike="noStrike" kern="1200" cap="none" spc="0" normalizeH="0" baseline="0" noProof="0" dirty="0">
                <a:ln>
                  <a:noFill/>
                </a:ln>
                <a:solidFill>
                  <a:srgbClr val="FF5050"/>
                </a:solidFill>
                <a:effectLst/>
                <a:uLnTx/>
                <a:uFillTx/>
                <a:latin typeface="微軟正黑體 Light"/>
                <a:ea typeface="微軟正黑體 Light"/>
                <a:cs typeface="+mn-cs"/>
              </a:rPr>
              <a:t> 證商借貸：依各證券商與客戶約定方式辦理權益補償之款券撥付</a:t>
            </a:r>
            <a:endParaRPr kumimoji="0" lang="en-US" altLang="zh-TW" sz="2600" b="1" i="0" u="none" strike="noStrike" kern="1200" cap="none" spc="0" normalizeH="0" baseline="0" noProof="0" dirty="0">
              <a:ln>
                <a:noFill/>
              </a:ln>
              <a:solidFill>
                <a:srgbClr val="FF5050"/>
              </a:solidFill>
              <a:effectLst/>
              <a:uLnTx/>
              <a:uFillTx/>
              <a:latin typeface="微軟正黑體 Light"/>
              <a:ea typeface="微軟正黑體 Light"/>
              <a:cs typeface="+mn-cs"/>
            </a:endParaRPr>
          </a:p>
        </p:txBody>
      </p:sp>
    </p:spTree>
    <p:extLst>
      <p:ext uri="{BB962C8B-B14F-4D97-AF65-F5344CB8AC3E}">
        <p14:creationId xmlns:p14="http://schemas.microsoft.com/office/powerpoint/2010/main" val="1682645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標題 11"/>
          <p:cNvSpPr>
            <a:spLocks noGrp="1"/>
          </p:cNvSpPr>
          <p:nvPr>
            <p:ph type="body" idx="14"/>
          </p:nvPr>
        </p:nvSpPr>
        <p:spPr/>
        <p:txBody>
          <a:bodyPr rIns="1872000" anchor="ctr" anchorCtr="0">
            <a:normAutofit lnSpcReduction="10000"/>
          </a:bodyPr>
          <a:lstStyle/>
          <a:p>
            <a:r>
              <a:rPr lang="zh-TW" altLang="en-US" sz="4400" dirty="0"/>
              <a:t>其他常見問題</a:t>
            </a:r>
          </a:p>
        </p:txBody>
      </p:sp>
      <p:sp>
        <p:nvSpPr>
          <p:cNvPr id="6" name="Rectangle 9">
            <a:extLst>
              <a:ext uri="{FF2B5EF4-FFF2-40B4-BE49-F238E27FC236}">
                <a16:creationId xmlns:a16="http://schemas.microsoft.com/office/drawing/2014/main" id="{B0CF64B3-EE63-4C21-A732-B6A9ACDF146A}"/>
              </a:ext>
            </a:extLst>
          </p:cNvPr>
          <p:cNvSpPr/>
          <p:nvPr/>
        </p:nvSpPr>
        <p:spPr>
          <a:xfrm>
            <a:off x="624267" y="143312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795882" y="136877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654868" y="1451002"/>
            <a:ext cx="4080107" cy="4985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其他</a:t>
            </a:r>
            <a:r>
              <a:rPr kumimoji="0" lang="en-US" altLang="zh-TW"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Q&amp;A</a:t>
            </a:r>
            <a:endParaRPr kumimoji="0" lang="en-US" sz="36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918603" y="2234985"/>
            <a:ext cx="3816372" cy="104015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首頁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 產品與服務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 </a:t>
            </a:r>
            <a:b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b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有價證券借貸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 </a:t>
            </a:r>
            <a:r>
              <a:rPr kumimoji="0" lang="zh-TW" altLang="en-US" sz="2400" b="1" i="0" u="none" strike="noStrike" kern="1200" cap="none" spc="0" normalizeH="0" baseline="0" noProof="0" dirty="0">
                <a:ln>
                  <a:noFill/>
                </a:ln>
                <a:solidFill>
                  <a:srgbClr val="0066CC"/>
                </a:solidFill>
                <a:effectLst/>
                <a:uLnTx/>
                <a:uFillTx/>
                <a:latin typeface="微軟正黑體 Light"/>
                <a:ea typeface="微軟正黑體"/>
                <a:cs typeface="+mj-cs"/>
              </a:rPr>
              <a:t>問答集</a:t>
            </a:r>
            <a:endParaRPr kumimoji="0" lang="en-US" altLang="zh-TW" sz="2400" b="1" i="0" u="none" strike="noStrike" kern="1200" cap="none" spc="0" normalizeH="0" baseline="0" noProof="0" dirty="0">
              <a:ln>
                <a:noFill/>
              </a:ln>
              <a:solidFill>
                <a:srgbClr val="0066CC"/>
              </a:solidFill>
              <a:effectLst/>
              <a:uLnTx/>
              <a:uFillTx/>
              <a:latin typeface="微軟正黑體 Light"/>
              <a:ea typeface="微軟正黑體"/>
              <a:cs typeface="+mj-cs"/>
            </a:endParaRPr>
          </a:p>
        </p:txBody>
      </p:sp>
      <p:sp>
        <p:nvSpPr>
          <p:cNvPr id="10" name="Title 1">
            <a:extLst>
              <a:ext uri="{FF2B5EF4-FFF2-40B4-BE49-F238E27FC236}">
                <a16:creationId xmlns:a16="http://schemas.microsoft.com/office/drawing/2014/main" id="{ABA6E09F-C3C1-4C1B-8131-E123DA41E1C8}"/>
              </a:ext>
            </a:extLst>
          </p:cNvPr>
          <p:cNvSpPr txBox="1">
            <a:spLocks/>
          </p:cNvSpPr>
          <p:nvPr/>
        </p:nvSpPr>
        <p:spPr>
          <a:xfrm>
            <a:off x="7114053" y="2263401"/>
            <a:ext cx="3816372" cy="104015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首頁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 投資人知識網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 </a:t>
            </a:r>
            <a:b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b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投資</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Q&amp;A</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Light"/>
                <a:cs typeface="+mj-cs"/>
              </a:rPr>
              <a:t> </a:t>
            </a:r>
            <a:r>
              <a:rPr kumimoji="0" lang="en-US" altLang="zh-TW"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&gt;</a:t>
            </a:r>
            <a:r>
              <a:rPr kumimoji="0" lang="zh-TW" altLang="en-US" sz="2400" b="1" i="0" u="none" strike="noStrike" kern="1200" cap="none" spc="0" normalizeH="0" baseline="0" noProof="0" dirty="0">
                <a:ln>
                  <a:noFill/>
                </a:ln>
                <a:solidFill>
                  <a:prstClr val="black">
                    <a:lumMod val="75000"/>
                    <a:lumOff val="25000"/>
                  </a:prstClr>
                </a:solidFill>
                <a:effectLst/>
                <a:uLnTx/>
                <a:uFillTx/>
                <a:latin typeface="微軟正黑體 Light"/>
                <a:ea typeface="微軟正黑體"/>
                <a:cs typeface="+mj-cs"/>
              </a:rPr>
              <a:t> </a:t>
            </a:r>
            <a:r>
              <a:rPr kumimoji="0" lang="zh-TW" altLang="en-US" sz="2400" b="1" i="0" u="none" strike="noStrike" kern="1200" cap="none" spc="0" normalizeH="0" baseline="0" noProof="0" dirty="0">
                <a:ln>
                  <a:noFill/>
                </a:ln>
                <a:solidFill>
                  <a:srgbClr val="0066CC"/>
                </a:solidFill>
                <a:effectLst/>
                <a:uLnTx/>
                <a:uFillTx/>
                <a:latin typeface="微軟正黑體 Light"/>
                <a:ea typeface="微軟正黑體"/>
                <a:cs typeface="+mj-cs"/>
              </a:rPr>
              <a:t>股票借券</a:t>
            </a:r>
            <a:endParaRPr kumimoji="0" lang="en-US" altLang="zh-TW" sz="2400" b="1" i="0" u="none" strike="noStrike" kern="1200" cap="none" spc="0" normalizeH="0" baseline="0" noProof="0" dirty="0">
              <a:ln>
                <a:noFill/>
              </a:ln>
              <a:solidFill>
                <a:srgbClr val="0066CC"/>
              </a:solidFill>
              <a:effectLst/>
              <a:uLnTx/>
              <a:uFillTx/>
              <a:latin typeface="微軟正黑體 Light"/>
              <a:ea typeface="微軟正黑體"/>
              <a:cs typeface="+mj-cs"/>
            </a:endParaRPr>
          </a:p>
        </p:txBody>
      </p:sp>
      <p:cxnSp>
        <p:nvCxnSpPr>
          <p:cNvPr id="11" name="Straight Connector 13">
            <a:extLst>
              <a:ext uri="{FF2B5EF4-FFF2-40B4-BE49-F238E27FC236}">
                <a16:creationId xmlns:a16="http://schemas.microsoft.com/office/drawing/2014/main" id="{9DC96BA9-F7E8-4921-AF8A-1CA273E6130D}"/>
              </a:ext>
            </a:extLst>
          </p:cNvPr>
          <p:cNvCxnSpPr>
            <a:cxnSpLocks/>
          </p:cNvCxnSpPr>
          <p:nvPr/>
        </p:nvCxnSpPr>
        <p:spPr>
          <a:xfrm>
            <a:off x="1250184" y="3560527"/>
            <a:ext cx="4511958" cy="0"/>
          </a:xfrm>
          <a:prstGeom prst="line">
            <a:avLst/>
          </a:prstGeom>
          <a:noFill/>
          <a:ln w="22225" cap="flat" cmpd="sng" algn="ctr">
            <a:solidFill>
              <a:schemeClr val="bg2">
                <a:lumMod val="90000"/>
              </a:schemeClr>
            </a:solidFill>
            <a:prstDash val="solid"/>
            <a:miter lim="800000"/>
          </a:ln>
          <a:effectLst/>
        </p:spPr>
      </p:cxnSp>
      <p:cxnSp>
        <p:nvCxnSpPr>
          <p:cNvPr id="12" name="Straight Connector 13">
            <a:extLst>
              <a:ext uri="{FF2B5EF4-FFF2-40B4-BE49-F238E27FC236}">
                <a16:creationId xmlns:a16="http://schemas.microsoft.com/office/drawing/2014/main" id="{9DC96BA9-F7E8-4921-AF8A-1CA273E6130D}"/>
              </a:ext>
            </a:extLst>
          </p:cNvPr>
          <p:cNvCxnSpPr>
            <a:cxnSpLocks/>
          </p:cNvCxnSpPr>
          <p:nvPr/>
        </p:nvCxnSpPr>
        <p:spPr>
          <a:xfrm>
            <a:off x="6418467" y="3560527"/>
            <a:ext cx="4511958" cy="0"/>
          </a:xfrm>
          <a:prstGeom prst="line">
            <a:avLst/>
          </a:prstGeom>
          <a:noFill/>
          <a:ln w="22225" cap="flat" cmpd="sng" algn="ctr">
            <a:solidFill>
              <a:schemeClr val="bg2">
                <a:lumMod val="90000"/>
              </a:schemeClr>
            </a:solidFill>
            <a:prstDash val="solid"/>
            <a:miter lim="800000"/>
          </a:ln>
          <a:effectLst/>
        </p:spPr>
      </p:cxnSp>
      <p:pic>
        <p:nvPicPr>
          <p:cNvPr id="13" name="圖片 12"/>
          <p:cNvPicPr>
            <a:picLocks noChangeAspect="1"/>
          </p:cNvPicPr>
          <p:nvPr/>
        </p:nvPicPr>
        <p:blipFill>
          <a:blip r:embed="rId2"/>
          <a:stretch>
            <a:fillRect/>
          </a:stretch>
        </p:blipFill>
        <p:spPr>
          <a:xfrm>
            <a:off x="2091700" y="3997722"/>
            <a:ext cx="2828925" cy="2038350"/>
          </a:xfrm>
          <a:prstGeom prst="rect">
            <a:avLst/>
          </a:prstGeom>
        </p:spPr>
      </p:pic>
      <p:pic>
        <p:nvPicPr>
          <p:cNvPr id="14" name="圖片 13"/>
          <p:cNvPicPr>
            <a:picLocks noChangeAspect="1"/>
          </p:cNvPicPr>
          <p:nvPr/>
        </p:nvPicPr>
        <p:blipFill>
          <a:blip r:embed="rId3"/>
          <a:stretch>
            <a:fillRect/>
          </a:stretch>
        </p:blipFill>
        <p:spPr>
          <a:xfrm>
            <a:off x="7621933" y="3851701"/>
            <a:ext cx="2105025" cy="2552700"/>
          </a:xfrm>
          <a:prstGeom prst="rect">
            <a:avLst/>
          </a:prstGeom>
        </p:spPr>
      </p:pic>
    </p:spTree>
    <p:extLst>
      <p:ext uri="{BB962C8B-B14F-4D97-AF65-F5344CB8AC3E}">
        <p14:creationId xmlns:p14="http://schemas.microsoft.com/office/powerpoint/2010/main" val="1053219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6" name="Rectangle 9">
            <a:extLst>
              <a:ext uri="{FF2B5EF4-FFF2-40B4-BE49-F238E27FC236}">
                <a16:creationId xmlns:a16="http://schemas.microsoft.com/office/drawing/2014/main" id="{B0CF64B3-EE63-4C21-A732-B6A9ACDF146A}"/>
              </a:ext>
            </a:extLst>
          </p:cNvPr>
          <p:cNvSpPr/>
          <p:nvPr/>
        </p:nvSpPr>
        <p:spPr>
          <a:xfrm>
            <a:off x="505468" y="1002501"/>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692326" y="905964"/>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213281" y="1230566"/>
            <a:ext cx="10708815" cy="51244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TW" altLang="en-US" sz="37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 </a:t>
            </a:r>
            <a:r>
              <a:rPr kumimoji="0" lang="en-US" altLang="zh-TW" sz="37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a:t>
            </a:r>
            <a:r>
              <a:rPr kumimoji="0" lang="zh-TW" altLang="en-US" sz="30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r>
              <a:rPr kumimoji="0" lang="zh-TW" altLang="en-US"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放寬未成年人得出借有價證券予證券商</a:t>
            </a:r>
            <a:endParaRPr kumimoji="0" lang="en-US"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9" name="Title 1">
            <a:extLst>
              <a:ext uri="{FF2B5EF4-FFF2-40B4-BE49-F238E27FC236}">
                <a16:creationId xmlns:a16="http://schemas.microsoft.com/office/drawing/2014/main" id="{ABA6E09F-C3C1-4C1B-8131-E123DA41E1C8}"/>
              </a:ext>
            </a:extLst>
          </p:cNvPr>
          <p:cNvSpPr txBox="1">
            <a:spLocks/>
          </p:cNvSpPr>
          <p:nvPr/>
        </p:nvSpPr>
        <p:spPr>
          <a:xfrm>
            <a:off x="1793084" y="1947640"/>
            <a:ext cx="8659263" cy="42780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ct val="0"/>
              </a:spcBef>
              <a:spcAft>
                <a:spcPts val="0"/>
              </a:spcAft>
              <a:buClr>
                <a:srgbClr val="FF0000"/>
              </a:buClr>
              <a:buSzTx/>
              <a:buFont typeface="Wingdings" panose="05000000000000000000" pitchFamily="2" charset="2"/>
              <a:buChar char="Ø"/>
              <a:tabLst/>
              <a:defRPr/>
            </a:pPr>
            <a:r>
              <a:rPr kumimoji="0" lang="zh-TW" altLang="en-US" sz="2700" b="1" i="0" u="none" strike="noStrike" kern="1200" cap="none" spc="0" normalizeH="0" baseline="0" noProof="0" dirty="0">
                <a:ln>
                  <a:noFill/>
                </a:ln>
                <a:solidFill>
                  <a:srgbClr val="7030A0"/>
                </a:solidFill>
                <a:effectLst/>
                <a:uLnTx/>
                <a:uFillTx/>
                <a:latin typeface="微軟正黑體"/>
                <a:ea typeface="微軟正黑體"/>
                <a:cs typeface="+mj-cs"/>
              </a:rPr>
              <a:t>公告修訂</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「證券商辦理有價證券借貸操作辦法」第六條及第七條 </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(114.06.12</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臺證交字第</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1140203041</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號</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a:t>
            </a:r>
          </a:p>
          <a:p>
            <a:pPr marL="457200" marR="0" lvl="0" indent="-457200" algn="l" defTabSz="914400" rtl="0" eaLnBrk="1" fontAlgn="auto" latinLnBrk="0" hangingPunct="1">
              <a:lnSpc>
                <a:spcPct val="100000"/>
              </a:lnSpc>
              <a:spcBef>
                <a:spcPts val="1500"/>
              </a:spcBef>
              <a:spcAft>
                <a:spcPts val="0"/>
              </a:spcAft>
              <a:buClr>
                <a:srgbClr val="FF0000"/>
              </a:buClr>
              <a:buSzTx/>
              <a:buFont typeface="Wingdings" panose="05000000000000000000" pitchFamily="2" charset="2"/>
              <a:buChar char="Ø"/>
              <a:tabLst/>
              <a:defRPr/>
            </a:pPr>
            <a:r>
              <a:rPr kumimoji="0" lang="zh-TW" altLang="en-US" sz="2700" b="1" i="0" u="none" strike="noStrike" kern="1200" cap="none" spc="0" normalizeH="0" baseline="0" noProof="0" dirty="0">
                <a:ln>
                  <a:noFill/>
                </a:ln>
                <a:solidFill>
                  <a:srgbClr val="7030A0"/>
                </a:solidFill>
                <a:effectLst/>
                <a:uLnTx/>
                <a:uFillTx/>
                <a:latin typeface="微軟正黑體"/>
                <a:ea typeface="微軟正黑體"/>
                <a:cs typeface="+mj-cs"/>
              </a:rPr>
              <a:t>公告</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「未成年出借人屆齡成年證券商應辦補正注意事項」 </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(114.06.12</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臺證交字第</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1140009939</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號</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a:t>
            </a:r>
          </a:p>
          <a:p>
            <a:pPr marL="457200" marR="0" lvl="0" indent="-457200" algn="l" defTabSz="914400" rtl="0" eaLnBrk="1" fontAlgn="auto" latinLnBrk="0" hangingPunct="1">
              <a:lnSpc>
                <a:spcPct val="100000"/>
              </a:lnSpc>
              <a:spcBef>
                <a:spcPts val="1500"/>
              </a:spcBef>
              <a:spcAft>
                <a:spcPts val="0"/>
              </a:spcAft>
              <a:buClrTx/>
              <a:buSzTx/>
              <a:buFont typeface="Wingdings" panose="05000000000000000000" pitchFamily="2" charset="2"/>
              <a:buChar char="Ø"/>
              <a:tabLst/>
              <a:defRPr/>
            </a:pPr>
            <a:r>
              <a:rPr kumimoji="0" lang="zh-TW" altLang="en-US" sz="2700" b="0" i="0" u="none" strike="noStrike" kern="1200" cap="none" spc="0" normalizeH="0" baseline="0" noProof="0" dirty="0">
                <a:ln>
                  <a:noFill/>
                </a:ln>
                <a:solidFill>
                  <a:srgbClr val="FF0000"/>
                </a:solidFill>
                <a:effectLst/>
                <a:uLnTx/>
                <a:uFillTx/>
                <a:latin typeface="Calibri"/>
                <a:ea typeface="微軟正黑體"/>
                <a:cs typeface="+mj-cs"/>
              </a:rPr>
              <a:t>就</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未成年出借人屆齡成年證券商應辦之相關通知及後續補正程序，</a:t>
            </a:r>
            <a:r>
              <a:rPr kumimoji="0" lang="zh-TW" altLang="en-US" sz="2700" b="1" i="0" u="none" strike="noStrike" kern="1200" cap="none" spc="0" normalizeH="0" baseline="0" noProof="0" dirty="0">
                <a:ln>
                  <a:noFill/>
                </a:ln>
                <a:solidFill>
                  <a:srgbClr val="7030A0"/>
                </a:solidFill>
                <a:effectLst/>
                <a:uLnTx/>
                <a:uFillTx/>
                <a:latin typeface="Calibri"/>
                <a:ea typeface="微軟正黑體"/>
                <a:cs typeface="+mj-cs"/>
              </a:rPr>
              <a:t>公告修訂</a:t>
            </a:r>
            <a:r>
              <a:rPr kumimoji="0" lang="zh-TW" altLang="en-US" sz="2700" b="0" i="0" u="none" strike="noStrike" kern="1200" cap="none" spc="0" normalizeH="0" baseline="0" noProof="0" dirty="0">
                <a:ln>
                  <a:noFill/>
                </a:ln>
                <a:solidFill>
                  <a:srgbClr val="FF0000"/>
                </a:solidFill>
                <a:effectLst/>
                <a:uLnTx/>
                <a:uFillTx/>
                <a:latin typeface="Calibri"/>
                <a:ea typeface="微軟正黑體"/>
                <a:cs typeface="+mj-cs"/>
              </a:rPr>
              <a:t>「證券商內部控制制度標準規範」</a:t>
            </a:r>
            <a:r>
              <a:rPr kumimoji="0" lang="en-US" altLang="zh-TW" sz="2700" b="0" i="0" u="none" strike="noStrike" kern="1200" cap="none" spc="0" normalizeH="0" baseline="0" noProof="0" dirty="0">
                <a:ln>
                  <a:noFill/>
                </a:ln>
                <a:solidFill>
                  <a:srgbClr val="FF0000"/>
                </a:solidFill>
                <a:effectLst/>
                <a:uLnTx/>
                <a:uFillTx/>
                <a:latin typeface="Calibri"/>
                <a:ea typeface="微軟正黑體"/>
                <a:cs typeface="+mj-cs"/>
              </a:rPr>
              <a:t>(</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114.08.14</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臺證輔字第</a:t>
            </a:r>
            <a:r>
              <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rPr>
              <a:t>1140015352</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號</a:t>
            </a:r>
            <a:r>
              <a:rPr kumimoji="0" lang="en-US" altLang="zh-TW" sz="2700" b="0" i="0" u="none" strike="noStrike" kern="1200" cap="none" spc="0" normalizeH="0" baseline="0" noProof="0" dirty="0">
                <a:ln>
                  <a:noFill/>
                </a:ln>
                <a:solidFill>
                  <a:srgbClr val="FF0000"/>
                </a:solidFill>
                <a:effectLst/>
                <a:uLnTx/>
                <a:uFillTx/>
                <a:latin typeface="Calibri"/>
                <a:ea typeface="微軟正黑體"/>
                <a:cs typeface="+mj-cs"/>
              </a:rPr>
              <a:t>)</a:t>
            </a:r>
          </a:p>
          <a:p>
            <a:pPr marL="457200" marR="0" lvl="0" indent="-457200" algn="l" defTabSz="914400" rtl="0" eaLnBrk="1" fontAlgn="auto" latinLnBrk="0" hangingPunct="1">
              <a:lnSpc>
                <a:spcPct val="100000"/>
              </a:lnSpc>
              <a:spcBef>
                <a:spcPts val="1500"/>
              </a:spcBef>
              <a:spcAft>
                <a:spcPts val="0"/>
              </a:spcAft>
              <a:buClrTx/>
              <a:buSzTx/>
              <a:buFont typeface="Wingdings" panose="05000000000000000000" pitchFamily="2" charset="2"/>
              <a:buChar char="Ø"/>
              <a:tabLst/>
              <a:defRPr/>
            </a:pPr>
            <a:r>
              <a:rPr kumimoji="0" lang="zh-TW" altLang="en-US" sz="2700" b="0" i="0" u="none" strike="noStrike" kern="1200" cap="none" spc="0" normalizeH="0" baseline="0" noProof="0" dirty="0">
                <a:ln>
                  <a:noFill/>
                </a:ln>
                <a:solidFill>
                  <a:srgbClr val="FF0000"/>
                </a:solidFill>
                <a:effectLst/>
                <a:uLnTx/>
                <a:uFillTx/>
                <a:latin typeface="Calibri"/>
                <a:ea typeface="微軟正黑體"/>
                <a:cs typeface="+mj-cs"/>
              </a:rPr>
              <a:t>證券商應依本公司公告之「證券商內部控制制度標準規範」</a:t>
            </a:r>
            <a:r>
              <a:rPr kumimoji="0" lang="zh-TW" altLang="en-US" sz="2700" b="0" i="0" u="none" strike="noStrike" kern="1200" cap="none" spc="0" normalizeH="0" baseline="0" noProof="0" dirty="0">
                <a:ln>
                  <a:noFill/>
                </a:ln>
                <a:solidFill>
                  <a:srgbClr val="FF0000"/>
                </a:solidFill>
                <a:effectLst/>
                <a:uLnTx/>
                <a:uFillTx/>
                <a:latin typeface="微軟正黑體"/>
                <a:ea typeface="微軟正黑體"/>
                <a:cs typeface="+mj-cs"/>
              </a:rPr>
              <a:t>，修正內部控制制度於提報董事會通過後實施。</a:t>
            </a:r>
            <a:endParaRPr kumimoji="0" lang="en-US" altLang="zh-TW" sz="2700" b="0" i="0" u="none" strike="noStrike" kern="1200" cap="none" spc="0" normalizeH="0" baseline="0" noProof="0" dirty="0">
              <a:ln>
                <a:noFill/>
              </a:ln>
              <a:solidFill>
                <a:srgbClr val="FF0000"/>
              </a:solidFill>
              <a:effectLst/>
              <a:uLnTx/>
              <a:uFillTx/>
              <a:latin typeface="微軟正黑體"/>
              <a:ea typeface="微軟正黑體"/>
              <a:cs typeface="+mj-cs"/>
            </a:endParaRPr>
          </a:p>
        </p:txBody>
      </p:sp>
      <p:sp>
        <p:nvSpPr>
          <p:cNvPr id="11" name="Title 1">
            <a:extLst>
              <a:ext uri="{FF2B5EF4-FFF2-40B4-BE49-F238E27FC236}">
                <a16:creationId xmlns:a16="http://schemas.microsoft.com/office/drawing/2014/main" id="{ABA6E09F-C3C1-4C1B-8131-E123DA41E1C8}"/>
              </a:ext>
            </a:extLst>
          </p:cNvPr>
          <p:cNvSpPr txBox="1">
            <a:spLocks/>
          </p:cNvSpPr>
          <p:nvPr/>
        </p:nvSpPr>
        <p:spPr>
          <a:xfrm>
            <a:off x="1793084" y="3798034"/>
            <a:ext cx="7752757" cy="12464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TW" sz="2700" b="1" i="0" u="none" strike="noStrike" kern="1200" cap="none" spc="0" normalizeH="0" baseline="0" noProof="0" dirty="0">
              <a:ln>
                <a:noFill/>
              </a:ln>
              <a:solidFill>
                <a:srgbClr val="0070C0"/>
              </a:solidFill>
              <a:effectLst/>
              <a:uLnTx/>
              <a:uFillTx/>
              <a:latin typeface="Goldman Sans Black"/>
              <a:ea typeface="微軟正黑體"/>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TW" sz="2700" b="1" i="0" u="none" strike="noStrike" kern="1200" cap="none" spc="0" normalizeH="0" baseline="0" noProof="0" dirty="0">
              <a:ln>
                <a:noFill/>
              </a:ln>
              <a:solidFill>
                <a:srgbClr val="0070C0"/>
              </a:solidFill>
              <a:effectLst/>
              <a:uLnTx/>
              <a:uFillTx/>
              <a:latin typeface="Goldman Sans Black"/>
              <a:ea typeface="微軟正黑體"/>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TW" sz="2700" b="0" i="0" u="none" strike="noStrike" kern="1200" cap="none" spc="0" normalizeH="0" baseline="0" noProof="0" dirty="0">
              <a:ln>
                <a:noFill/>
              </a:ln>
              <a:solidFill>
                <a:srgbClr val="C00000"/>
              </a:solidFill>
              <a:effectLst/>
              <a:uLnTx/>
              <a:uFillTx/>
              <a:latin typeface="Goldman Sans Black"/>
              <a:ea typeface="微軟正黑體"/>
              <a:cs typeface="+mj-cs"/>
            </a:endParaRPr>
          </a:p>
        </p:txBody>
      </p:sp>
      <p:sp>
        <p:nvSpPr>
          <p:cNvPr id="10" name="標題 11"/>
          <p:cNvSpPr txBox="1">
            <a:spLocks/>
          </p:cNvSpPr>
          <p:nvPr/>
        </p:nvSpPr>
        <p:spPr>
          <a:xfrm>
            <a:off x="1273152" y="105935"/>
            <a:ext cx="10214919" cy="1080840"/>
          </a:xfrm>
          <a:prstGeom prst="rect">
            <a:avLst/>
          </a:prstGeom>
        </p:spPr>
        <p:txBody>
          <a:bodyPr vert="horz" lIns="91440" tIns="45720" rIns="1872000" bIns="45720" rtlCol="0" anchor="ctr" anchorCtr="0">
            <a:normAutofit/>
          </a:bodyPr>
          <a:lstStyle>
            <a:lvl1pPr marL="0" indent="0" algn="ctr" defTabSz="914400" rtl="0" eaLnBrk="1" latinLnBrk="0" hangingPunct="1">
              <a:lnSpc>
                <a:spcPct val="120000"/>
              </a:lnSpc>
              <a:spcBef>
                <a:spcPts val="1000"/>
              </a:spcBef>
              <a:buClr>
                <a:schemeClr val="tx1"/>
              </a:buClr>
              <a:buSzPct val="75000"/>
              <a:buFont typeface="Arial" panose="020B0604020202020204" pitchFamily="34" charset="0"/>
              <a:buNone/>
              <a:defRPr sz="40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Clr>
                <a:schemeClr val="tx1"/>
              </a:buClr>
              <a:buSzPct val="75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Clr>
                <a:schemeClr val="tx1"/>
              </a:buClr>
              <a:buSzPct val="7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r>
              <a:rPr kumimoji="0" lang="zh-TW" altLang="en-US" sz="3600" b="1" i="0" u="none" strike="noStrike" kern="1200" cap="none" spc="0" normalizeH="0" baseline="0" noProof="0" dirty="0">
                <a:ln>
                  <a:noFill/>
                </a:ln>
                <a:solidFill>
                  <a:srgbClr val="000000"/>
                </a:solidFill>
                <a:effectLst/>
                <a:uLnTx/>
                <a:uFillTx/>
                <a:latin typeface="Calibri"/>
                <a:ea typeface="微軟正黑體"/>
                <a:cs typeface="+mn-cs"/>
              </a:rPr>
              <a:t>近期實施的新措施</a:t>
            </a:r>
            <a:endParaRPr kumimoji="0" lang="en-US" altLang="zh-TW" sz="3600" b="1" i="0" u="none" strike="noStrike" kern="1200" cap="none" spc="0" normalizeH="0" baseline="0" noProof="0" dirty="0">
              <a:ln>
                <a:noFill/>
              </a:ln>
              <a:solidFill>
                <a:srgbClr val="000000"/>
              </a:solidFill>
              <a:effectLst/>
              <a:uLnTx/>
              <a:uFillTx/>
              <a:latin typeface="Calibri"/>
              <a:ea typeface="微軟正黑體"/>
              <a:cs typeface="+mn-cs"/>
            </a:endParaRPr>
          </a:p>
        </p:txBody>
      </p:sp>
    </p:spTree>
    <p:extLst>
      <p:ext uri="{BB962C8B-B14F-4D97-AF65-F5344CB8AC3E}">
        <p14:creationId xmlns:p14="http://schemas.microsoft.com/office/powerpoint/2010/main" val="2282045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6" name="Rectangle 9">
            <a:extLst>
              <a:ext uri="{FF2B5EF4-FFF2-40B4-BE49-F238E27FC236}">
                <a16:creationId xmlns:a16="http://schemas.microsoft.com/office/drawing/2014/main" id="{B0CF64B3-EE63-4C21-A732-B6A9ACDF146A}"/>
              </a:ext>
            </a:extLst>
          </p:cNvPr>
          <p:cNvSpPr/>
          <p:nvPr/>
        </p:nvSpPr>
        <p:spPr>
          <a:xfrm>
            <a:off x="624933" y="1186775"/>
            <a:ext cx="373715" cy="580826"/>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7" name="Rectangle 3">
            <a:extLst>
              <a:ext uri="{FF2B5EF4-FFF2-40B4-BE49-F238E27FC236}">
                <a16:creationId xmlns:a16="http://schemas.microsoft.com/office/drawing/2014/main" id="{35DD4F57-458F-45B3-9183-96057AC99F57}"/>
              </a:ext>
            </a:extLst>
          </p:cNvPr>
          <p:cNvSpPr/>
          <p:nvPr/>
        </p:nvSpPr>
        <p:spPr>
          <a:xfrm>
            <a:off x="878517" y="955192"/>
            <a:ext cx="580826" cy="580826"/>
          </a:xfrm>
          <a:prstGeom prst="rect">
            <a:avLst/>
          </a:prstGeom>
          <a:solidFill>
            <a:srgbClr val="6699FF"/>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ldman Sans"/>
              <a:ea typeface="微軟正黑體 Light"/>
              <a:cs typeface="+mn-cs"/>
            </a:endParaRPr>
          </a:p>
        </p:txBody>
      </p:sp>
      <p:sp>
        <p:nvSpPr>
          <p:cNvPr id="8" name="Title 1">
            <a:extLst>
              <a:ext uri="{FF2B5EF4-FFF2-40B4-BE49-F238E27FC236}">
                <a16:creationId xmlns:a16="http://schemas.microsoft.com/office/drawing/2014/main" id="{ABA6E09F-C3C1-4C1B-8131-E123DA41E1C8}"/>
              </a:ext>
            </a:extLst>
          </p:cNvPr>
          <p:cNvSpPr txBox="1">
            <a:spLocks/>
          </p:cNvSpPr>
          <p:nvPr/>
        </p:nvSpPr>
        <p:spPr>
          <a:xfrm>
            <a:off x="1561620" y="1119327"/>
            <a:ext cx="9476161" cy="4708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b="1" kern="1200">
                <a:solidFill>
                  <a:srgbClr val="004F8A"/>
                </a:solidFill>
                <a:latin typeface="Calibri" panose="020F0502020204030204" pitchFamily="34" charset="0"/>
                <a:ea typeface="微軟正黑體" panose="020B0604030504040204" pitchFamily="34" charset="-120"/>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TW" sz="34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B</a:t>
            </a:r>
            <a:r>
              <a:rPr kumimoji="0" lang="zh-TW" altLang="en-US" sz="34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a:t>
            </a:r>
            <a:r>
              <a:rPr kumimoji="0" lang="zh-TW" altLang="zh-TW"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借券交易</a:t>
            </a:r>
            <a:r>
              <a:rPr kumimoji="0" lang="zh-TW" altLang="en-US"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相關費用改採</a:t>
            </a:r>
            <a:r>
              <a:rPr kumimoji="0" lang="zh-TW" altLang="zh-TW"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月結</a:t>
            </a:r>
            <a:r>
              <a:rPr kumimoji="0" lang="zh-TW" altLang="en-US" sz="3000" b="1" i="0" u="sng"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rPr>
              <a:t>收付</a:t>
            </a:r>
            <a:endParaRPr kumimoji="0" lang="en-US" sz="3000" b="1" i="0" u="none" strike="noStrike" kern="1200" cap="none" spc="0" normalizeH="0" baseline="0" noProof="0" dirty="0">
              <a:ln>
                <a:noFill/>
              </a:ln>
              <a:solidFill>
                <a:srgbClr val="004F8A"/>
              </a:solidFill>
              <a:effectLst/>
              <a:uLnTx/>
              <a:uFillTx/>
              <a:latin typeface="Calibri" panose="020F0502020204030204" pitchFamily="34" charset="0"/>
              <a:ea typeface="微軟正黑體" panose="020B0604030504040204" pitchFamily="34" charset="-120"/>
              <a:cs typeface="Calibri" panose="020F0502020204030204" pitchFamily="34" charset="0"/>
            </a:endParaRPr>
          </a:p>
        </p:txBody>
      </p:sp>
      <p:sp>
        <p:nvSpPr>
          <p:cNvPr id="4" name="標題 11">
            <a:extLst>
              <a:ext uri="{FF2B5EF4-FFF2-40B4-BE49-F238E27FC236}">
                <a16:creationId xmlns:a16="http://schemas.microsoft.com/office/drawing/2014/main" id="{E5334DE9-6453-7546-2489-EB63DF5ADCA0}"/>
              </a:ext>
            </a:extLst>
          </p:cNvPr>
          <p:cNvSpPr txBox="1">
            <a:spLocks/>
          </p:cNvSpPr>
          <p:nvPr/>
        </p:nvSpPr>
        <p:spPr>
          <a:xfrm>
            <a:off x="1273152" y="105935"/>
            <a:ext cx="10214919" cy="836799"/>
          </a:xfrm>
          <a:prstGeom prst="rect">
            <a:avLst/>
          </a:prstGeom>
        </p:spPr>
        <p:txBody>
          <a:bodyPr vert="horz" lIns="91440" tIns="45720" rIns="1872000" bIns="45720" rtlCol="0" anchor="ctr" anchorCtr="0">
            <a:normAutofit/>
          </a:bodyPr>
          <a:lstStyle>
            <a:lvl1pPr marL="0" indent="0" algn="ctr" defTabSz="914400" rtl="0" eaLnBrk="1" latinLnBrk="0" hangingPunct="1">
              <a:lnSpc>
                <a:spcPct val="120000"/>
              </a:lnSpc>
              <a:spcBef>
                <a:spcPts val="1000"/>
              </a:spcBef>
              <a:buClr>
                <a:schemeClr val="tx1"/>
              </a:buClr>
              <a:buSzPct val="75000"/>
              <a:buFont typeface="Arial" panose="020B0604020202020204" pitchFamily="34" charset="0"/>
              <a:buNone/>
              <a:defRPr sz="40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Clr>
                <a:schemeClr val="tx1"/>
              </a:buClr>
              <a:buSzPct val="75000"/>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Clr>
                <a:schemeClr val="tx1"/>
              </a:buClr>
              <a:buSzPct val="7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Clr>
                <a:schemeClr val="tx1"/>
              </a:buClr>
              <a:buSzPct val="75000"/>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000000"/>
              </a:buClr>
              <a:buSzPct val="75000"/>
              <a:buFont typeface="Arial" panose="020B0604020202020204" pitchFamily="34" charset="0"/>
              <a:buNone/>
              <a:tabLst/>
              <a:defRPr/>
            </a:pPr>
            <a:endParaRPr kumimoji="0" lang="en-US" altLang="zh-TW" sz="3600" b="1" i="0" u="none" strike="noStrike" kern="1200" cap="none" spc="0" normalizeH="0" baseline="0" noProof="0" dirty="0">
              <a:ln>
                <a:noFill/>
              </a:ln>
              <a:solidFill>
                <a:srgbClr val="000000"/>
              </a:solidFill>
              <a:effectLst/>
              <a:uLnTx/>
              <a:uFillTx/>
              <a:latin typeface="Calibri"/>
              <a:ea typeface="微軟正黑體"/>
              <a:cs typeface="+mn-cs"/>
            </a:endParaRPr>
          </a:p>
        </p:txBody>
      </p:sp>
      <p:sp>
        <p:nvSpPr>
          <p:cNvPr id="15" name="文字版面配置區 14">
            <a:extLst>
              <a:ext uri="{FF2B5EF4-FFF2-40B4-BE49-F238E27FC236}">
                <a16:creationId xmlns:a16="http://schemas.microsoft.com/office/drawing/2014/main" id="{87A02016-79A3-AB79-ECD9-B1198A11B169}"/>
              </a:ext>
            </a:extLst>
          </p:cNvPr>
          <p:cNvSpPr>
            <a:spLocks noGrp="1"/>
          </p:cNvSpPr>
          <p:nvPr>
            <p:ph type="body" idx="14"/>
          </p:nvPr>
        </p:nvSpPr>
        <p:spPr>
          <a:xfrm>
            <a:off x="1524000" y="223595"/>
            <a:ext cx="10214919" cy="717312"/>
          </a:xfrm>
        </p:spPr>
        <p:txBody>
          <a:bodyPr>
            <a:normAutofit fontScale="92500" lnSpcReduction="10000"/>
          </a:bodyPr>
          <a:lstStyle/>
          <a:p>
            <a:pPr algn="l"/>
            <a:r>
              <a:rPr lang="zh-TW" altLang="en-US" dirty="0"/>
              <a:t>               </a:t>
            </a:r>
            <a:r>
              <a:rPr lang="zh-TW" altLang="en-US" sz="3600" dirty="0">
                <a:latin typeface="+mj-ea"/>
                <a:ea typeface="+mj-ea"/>
              </a:rPr>
              <a:t>未來將實施的新措施</a:t>
            </a:r>
          </a:p>
        </p:txBody>
      </p:sp>
      <p:sp>
        <p:nvSpPr>
          <p:cNvPr id="2" name="Title 1">
            <a:extLst>
              <a:ext uri="{FF2B5EF4-FFF2-40B4-BE49-F238E27FC236}">
                <a16:creationId xmlns:a16="http://schemas.microsoft.com/office/drawing/2014/main" id="{8A9FC841-D2AC-084C-7AF7-C0AA3BDC0F2D}"/>
              </a:ext>
            </a:extLst>
          </p:cNvPr>
          <p:cNvSpPr txBox="1">
            <a:spLocks/>
          </p:cNvSpPr>
          <p:nvPr/>
        </p:nvSpPr>
        <p:spPr>
          <a:xfrm>
            <a:off x="1561620" y="1766818"/>
            <a:ext cx="9637982" cy="49244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600"/>
              </a:spcBef>
              <a:spcAft>
                <a:spcPts val="0"/>
              </a:spcAft>
              <a:buClr>
                <a:srgbClr val="FF0000"/>
              </a:buClr>
              <a:buSzTx/>
              <a:buFont typeface="Wingdings" panose="05000000000000000000" pitchFamily="2" charset="2"/>
              <a:buChar char="Ø"/>
              <a:tabLst/>
              <a:defRPr/>
            </a:pPr>
            <a:r>
              <a:rPr kumimoji="0" lang="zh-TW" altLang="en-US" sz="2700" b="0" i="0" u="none" strike="noStrike" kern="1200" cap="none" spc="0" normalizeH="0" baseline="0" noProof="0" dirty="0">
                <a:ln>
                  <a:noFill/>
                </a:ln>
                <a:solidFill>
                  <a:srgbClr val="000000"/>
                </a:solidFill>
                <a:effectLst/>
                <a:uLnTx/>
                <a:uFillTx/>
                <a:latin typeface="微軟正黑體"/>
                <a:ea typeface="微軟正黑體"/>
                <a:cs typeface="+mj-cs"/>
              </a:rPr>
              <a:t>為貼近國際市場實務作業及優化借券市場參與者之帳務處理。</a:t>
            </a:r>
            <a:endParaRPr kumimoji="0" lang="en-US" altLang="zh-TW" sz="2700" b="0" i="0" u="none" strike="noStrike" kern="1200" cap="none" spc="0" normalizeH="0" baseline="0" noProof="0" dirty="0">
              <a:ln>
                <a:noFill/>
              </a:ln>
              <a:solidFill>
                <a:srgbClr val="000000"/>
              </a:solidFill>
              <a:effectLst/>
              <a:uLnTx/>
              <a:uFillTx/>
              <a:latin typeface="微軟正黑體"/>
              <a:ea typeface="微軟正黑體"/>
              <a:cs typeface="+mj-cs"/>
            </a:endParaRPr>
          </a:p>
          <a:p>
            <a:pPr marL="457200" marR="0" lvl="0" indent="-457200" algn="l" defTabSz="914400" rtl="0" eaLnBrk="1" fontAlgn="auto" latinLnBrk="0" hangingPunct="1">
              <a:lnSpc>
                <a:spcPct val="100000"/>
              </a:lnSpc>
              <a:spcBef>
                <a:spcPts val="600"/>
              </a:spcBef>
              <a:spcAft>
                <a:spcPts val="0"/>
              </a:spcAft>
              <a:buClr>
                <a:srgbClr val="FF0000"/>
              </a:buClr>
              <a:buSzTx/>
              <a:buFont typeface="Wingdings" panose="05000000000000000000" pitchFamily="2" charset="2"/>
              <a:buChar char="Ø"/>
              <a:tabLst/>
              <a:defRPr/>
            </a:pPr>
            <a:r>
              <a:rPr kumimoji="0" lang="zh-TW" altLang="en-US" sz="2600" b="1" i="0" u="none" strike="noStrike" kern="1200" cap="none" spc="0" normalizeH="0" baseline="0" noProof="0" dirty="0">
                <a:ln>
                  <a:noFill/>
                </a:ln>
                <a:solidFill>
                  <a:srgbClr val="000000"/>
                </a:solidFill>
                <a:effectLst/>
                <a:uLnTx/>
                <a:uFillTx/>
                <a:latin typeface="微軟正黑體"/>
                <a:ea typeface="微軟正黑體"/>
                <a:cs typeface="+mj-cs"/>
              </a:rPr>
              <a:t>作業方式</a:t>
            </a:r>
            <a:r>
              <a:rPr kumimoji="0" lang="zh-TW" altLang="en-US" sz="2600" b="0" i="0" u="none" strike="noStrike" kern="1200" cap="none" spc="0" normalizeH="0" baseline="0" noProof="0" dirty="0">
                <a:ln>
                  <a:noFill/>
                </a:ln>
                <a:solidFill>
                  <a:srgbClr val="000000"/>
                </a:solidFill>
                <a:effectLst/>
                <a:uLnTx/>
                <a:uFillTx/>
                <a:latin typeface="微軟正黑體"/>
                <a:ea typeface="微軟正黑體"/>
                <a:cs typeface="+mj-cs"/>
              </a:rPr>
              <a:t>：</a:t>
            </a:r>
            <a:endParaRPr kumimoji="0" lang="en-US" altLang="zh-TW" sz="2600" b="0" i="0" u="none" strike="noStrike" kern="1200" cap="none" spc="0" normalizeH="0" baseline="0" noProof="0" dirty="0">
              <a:ln>
                <a:noFill/>
              </a:ln>
              <a:solidFill>
                <a:srgbClr val="000000"/>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ts val="600"/>
              </a:spcBef>
              <a:spcAft>
                <a:spcPts val="0"/>
              </a:spcAft>
              <a:buClr>
                <a:srgbClr val="FF0000"/>
              </a:buClr>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      一、</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議借</a:t>
            </a: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交易</a:t>
            </a:r>
            <a:endParaRPr kumimoji="0" lang="en-US" altLang="zh-TW" sz="2400" b="0" i="0" u="none" strike="noStrike" kern="1200" cap="none" spc="0" normalizeH="0" baseline="0" noProof="0" dirty="0">
              <a:ln>
                <a:noFill/>
              </a:ln>
              <a:solidFill>
                <a:srgbClr val="000000"/>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              </a:t>
            </a: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A</a:t>
            </a:r>
            <a:r>
              <a:rPr kumimoji="0" lang="zh-TW" altLang="en-US" sz="2400" b="1" i="0" u="none" strike="noStrike" kern="1200" cap="none" spc="0" normalizeH="0" baseline="0" noProof="0" dirty="0">
                <a:ln>
                  <a:noFill/>
                </a:ln>
                <a:solidFill>
                  <a:srgbClr val="00336D"/>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當月未還券部分之費用結算至月底，於次月收付；</a:t>
            </a:r>
            <a:endParaRPr kumimoji="0" lang="en-US" altLang="zh-TW" sz="2400" b="1" i="0" u="none" strike="noStrike" kern="1200" cap="none" spc="0" normalizeH="0" baseline="0" noProof="0" dirty="0">
              <a:ln>
                <a:noFill/>
              </a:ln>
              <a:solidFill>
                <a:srgbClr val="0587BB"/>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              </a:t>
            </a: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B</a:t>
            </a:r>
            <a:r>
              <a:rPr kumimoji="0" lang="zh-TW" altLang="en-US" sz="2400" b="1" i="0" u="none" strike="noStrike" kern="1200" cap="none" spc="0" normalizeH="0" baseline="0" noProof="0" dirty="0">
                <a:ln>
                  <a:noFill/>
                </a:ln>
                <a:solidFill>
                  <a:srgbClr val="00336D"/>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當月部分還券</a:t>
            </a:r>
            <a:r>
              <a:rPr kumimoji="0" lang="zh-TW" altLang="en-US" sz="2400" b="1" i="0" u="sng" strike="noStrike" kern="1200" cap="none" spc="0" normalizeH="0" baseline="0" noProof="0" dirty="0">
                <a:ln>
                  <a:noFill/>
                </a:ln>
                <a:solidFill>
                  <a:srgbClr val="C00000"/>
                </a:solidFill>
                <a:effectLst/>
                <a:uLnTx/>
                <a:uFillTx/>
                <a:latin typeface="微軟正黑體"/>
                <a:ea typeface="微軟正黑體"/>
                <a:cs typeface="+mj-cs"/>
              </a:rPr>
              <a:t>已發生之費用</a:t>
            </a: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於次月與未還券部</a:t>
            </a:r>
            <a:endParaRPr kumimoji="0" lang="en-US" altLang="zh-TW" sz="2400" b="1" i="0" u="none" strike="noStrike" kern="1200" cap="none" spc="0" normalizeH="0" baseline="0" noProof="0" dirty="0">
              <a:ln>
                <a:noFill/>
              </a:ln>
              <a:solidFill>
                <a:srgbClr val="0587BB"/>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                     分之費用，合併收付 </a:t>
            </a: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(A+B) </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a:t>
            </a:r>
            <a:endParaRPr kumimoji="0" lang="en-US" altLang="zh-TW" sz="2400" b="1" i="0" u="none" strike="noStrike" kern="1200" cap="none" spc="0" normalizeH="0" baseline="0" noProof="0" dirty="0">
              <a:ln>
                <a:noFill/>
              </a:ln>
              <a:solidFill>
                <a:srgbClr val="0587BB"/>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              C</a:t>
            </a:r>
            <a:r>
              <a:rPr kumimoji="0" lang="zh-TW" altLang="en-US" sz="2400" b="1" i="0" u="none" strike="noStrike" kern="1200" cap="none" spc="0" normalizeH="0" baseline="0" noProof="0" dirty="0">
                <a:ln>
                  <a:noFill/>
                </a:ln>
                <a:solidFill>
                  <a:srgbClr val="00336D"/>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還券了結</a:t>
            </a:r>
            <a:r>
              <a:rPr kumimoji="0" lang="zh-TW" altLang="en-US" sz="2400" b="1" i="0" u="sng" strike="noStrike" kern="1200" cap="none" spc="0" normalizeH="0" baseline="0" noProof="0" dirty="0">
                <a:ln>
                  <a:noFill/>
                </a:ln>
                <a:solidFill>
                  <a:srgbClr val="C00000"/>
                </a:solidFill>
                <a:effectLst/>
                <a:uLnTx/>
                <a:uFillTx/>
                <a:latin typeface="微軟正黑體"/>
                <a:ea typeface="微軟正黑體"/>
                <a:cs typeface="+mj-cs"/>
              </a:rPr>
              <a:t>已發生之費用</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，於次月收付。</a:t>
            </a:r>
            <a:endParaRPr kumimoji="0" lang="en-US" altLang="zh-TW" sz="2400" b="0" i="0" u="none" strike="noStrike" kern="1200" cap="none" spc="0" normalizeH="0" baseline="0" noProof="0" dirty="0">
              <a:ln>
                <a:noFill/>
              </a:ln>
              <a:solidFill>
                <a:srgbClr val="000000"/>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ts val="600"/>
              </a:spcBef>
              <a:spcAft>
                <a:spcPts val="0"/>
              </a:spcAft>
              <a:buClr>
                <a:srgbClr val="FF0000"/>
              </a:buClr>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      二、</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定價</a:t>
            </a:r>
            <a:r>
              <a:rPr kumimoji="0" lang="en-US" altLang="zh-TW" sz="2400" b="1" i="0" u="none" strike="noStrike" kern="1200" cap="none" spc="0" normalizeH="0" baseline="0" noProof="0" dirty="0">
                <a:ln>
                  <a:noFill/>
                </a:ln>
                <a:solidFill>
                  <a:srgbClr val="0587BB"/>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競價</a:t>
            </a: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交易</a:t>
            </a:r>
            <a:endParaRPr kumimoji="0" lang="en-US" altLang="zh-TW" sz="2400" b="0" i="0" u="none" strike="noStrike" kern="1200" cap="none" spc="0" normalizeH="0" baseline="0" noProof="0" dirty="0">
              <a:ln>
                <a:noFill/>
              </a:ln>
              <a:solidFill>
                <a:srgbClr val="000000"/>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ts val="600"/>
              </a:spcBef>
              <a:spcAft>
                <a:spcPts val="0"/>
              </a:spcAft>
              <a:buClr>
                <a:srgbClr val="FF0000"/>
              </a:buClr>
              <a:buSzTx/>
              <a:buFontTx/>
              <a:buNone/>
              <a:tabLst/>
              <a:defRPr/>
            </a:pP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              A</a:t>
            </a:r>
            <a:r>
              <a:rPr kumimoji="0" lang="zh-TW" altLang="en-US" sz="2400" b="1" i="0" u="none" strike="noStrike" kern="1200" cap="none" spc="0" normalizeH="0" baseline="0" noProof="0" dirty="0">
                <a:ln>
                  <a:noFill/>
                </a:ln>
                <a:solidFill>
                  <a:srgbClr val="00336D"/>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當月未還券部分之費用結算至月底，於次月收付；</a:t>
            </a:r>
            <a:endParaRPr kumimoji="0" lang="en-US" altLang="zh-TW" sz="2400" b="1" i="0" u="none" strike="noStrike" kern="1200" cap="none" spc="0" normalizeH="0" baseline="0" noProof="0" dirty="0">
              <a:ln>
                <a:noFill/>
              </a:ln>
              <a:solidFill>
                <a:srgbClr val="0587BB"/>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              </a:t>
            </a:r>
            <a:r>
              <a:rPr kumimoji="0" lang="en-US" altLang="zh-TW" sz="2400" b="1" i="0" u="none" strike="noStrike" kern="1200" cap="none" spc="0" normalizeH="0" baseline="0" noProof="0" dirty="0">
                <a:ln>
                  <a:noFill/>
                </a:ln>
                <a:solidFill>
                  <a:srgbClr val="00336D"/>
                </a:solidFill>
                <a:effectLst/>
                <a:uLnTx/>
                <a:uFillTx/>
                <a:latin typeface="微軟正黑體"/>
                <a:ea typeface="微軟正黑體"/>
                <a:cs typeface="+mj-cs"/>
              </a:rPr>
              <a:t>B</a:t>
            </a:r>
            <a:r>
              <a:rPr kumimoji="0" lang="zh-TW" altLang="en-US" sz="2400" b="1" i="0" u="none" strike="noStrike" kern="1200" cap="none" spc="0" normalizeH="0" baseline="0" noProof="0" dirty="0">
                <a:ln>
                  <a:noFill/>
                </a:ln>
                <a:solidFill>
                  <a:srgbClr val="00336D"/>
                </a:solidFill>
                <a:effectLst/>
                <a:uLnTx/>
                <a:uFillTx/>
                <a:latin typeface="微軟正黑體"/>
                <a:ea typeface="微軟正黑體"/>
                <a:cs typeface="+mj-cs"/>
              </a:rPr>
              <a:t>：</a:t>
            </a:r>
            <a:r>
              <a:rPr kumimoji="0" lang="zh-TW" altLang="en-US" sz="2400" b="1" i="0" u="none" strike="noStrike" kern="1200" cap="none" spc="0" normalizeH="0" baseline="0" noProof="0" dirty="0">
                <a:ln>
                  <a:noFill/>
                </a:ln>
                <a:solidFill>
                  <a:srgbClr val="0587BB"/>
                </a:solidFill>
                <a:effectLst/>
                <a:uLnTx/>
                <a:uFillTx/>
                <a:latin typeface="微軟正黑體"/>
                <a:ea typeface="微軟正黑體"/>
                <a:cs typeface="+mj-cs"/>
              </a:rPr>
              <a:t>當月部分還券或還券了結</a:t>
            </a:r>
            <a:r>
              <a:rPr kumimoji="0" lang="zh-TW" altLang="en-US" sz="2400" b="1" i="0" u="sng" strike="noStrike" kern="1200" cap="none" spc="0" normalizeH="0" baseline="0" noProof="0" dirty="0">
                <a:ln>
                  <a:noFill/>
                </a:ln>
                <a:solidFill>
                  <a:srgbClr val="C00000"/>
                </a:solidFill>
                <a:effectLst/>
                <a:uLnTx/>
                <a:uFillTx/>
                <a:latin typeface="微軟正黑體"/>
                <a:ea typeface="微軟正黑體"/>
                <a:cs typeface="+mj-cs"/>
              </a:rPr>
              <a:t>已發生之費用</a:t>
            </a: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，仍維持於還券次</a:t>
            </a:r>
            <a:endParaRPr kumimoji="0" lang="en-US" altLang="zh-TW" sz="2400" b="0" i="0" u="none" strike="noStrike" kern="1200" cap="none" spc="0" normalizeH="0" baseline="0" noProof="0" dirty="0">
              <a:ln>
                <a:noFill/>
              </a:ln>
              <a:solidFill>
                <a:srgbClr val="000000"/>
              </a:solidFill>
              <a:effectLst/>
              <a:uLnTx/>
              <a:uFillTx/>
              <a:latin typeface="微軟正黑體"/>
              <a:ea typeface="微軟正黑體"/>
              <a:cs typeface="+mj-cs"/>
            </a:endParaRPr>
          </a:p>
          <a:p>
            <a:pPr marL="1166813" marR="0" lvl="0" indent="-1166813" algn="l" defTabSz="914400" rtl="0" eaLnBrk="1" fontAlgn="auto" latinLnBrk="0" hangingPunct="1">
              <a:lnSpc>
                <a:spcPct val="100000"/>
              </a:lnSpc>
              <a:spcBef>
                <a:spcPct val="0"/>
              </a:spcBef>
              <a:spcAft>
                <a:spcPts val="0"/>
              </a:spcAft>
              <a:buClr>
                <a:srgbClr val="FF0000"/>
              </a:buClr>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微軟正黑體"/>
                <a:ea typeface="微軟正黑體"/>
                <a:cs typeface="+mj-cs"/>
              </a:rPr>
              <a:t>                     一營業日收付。</a:t>
            </a:r>
            <a:endParaRPr kumimoji="0" lang="en-US" altLang="zh-TW" sz="2400" b="0" i="0" u="none" strike="noStrike" kern="1200" cap="none" spc="0" normalizeH="0" baseline="0" noProof="0" dirty="0">
              <a:ln>
                <a:noFill/>
              </a:ln>
              <a:solidFill>
                <a:srgbClr val="000000"/>
              </a:solidFill>
              <a:effectLst/>
              <a:uLnTx/>
              <a:uFillTx/>
              <a:latin typeface="微軟正黑體"/>
              <a:ea typeface="微軟正黑體"/>
              <a:cs typeface="+mj-cs"/>
            </a:endParaRPr>
          </a:p>
          <a:p>
            <a:pPr marL="457200" marR="0" lvl="0" indent="-457200" algn="l" defTabSz="914400" rtl="0" eaLnBrk="1" fontAlgn="auto" latinLnBrk="0" hangingPunct="1">
              <a:lnSpc>
                <a:spcPct val="100000"/>
              </a:lnSpc>
              <a:spcBef>
                <a:spcPts val="600"/>
              </a:spcBef>
              <a:spcAft>
                <a:spcPts val="0"/>
              </a:spcAft>
              <a:buClr>
                <a:srgbClr val="FF0000"/>
              </a:buClr>
              <a:buSzTx/>
              <a:buFont typeface="Wingdings" panose="05000000000000000000" pitchFamily="2" charset="2"/>
              <a:buChar char="Ø"/>
              <a:tabLst/>
              <a:defRPr/>
            </a:pPr>
            <a:r>
              <a:rPr kumimoji="0" lang="zh-TW" altLang="en-US" sz="2600" b="1" i="0" u="none" strike="noStrike" kern="1200" cap="none" spc="0" normalizeH="0" baseline="0" noProof="0" dirty="0">
                <a:ln>
                  <a:noFill/>
                </a:ln>
                <a:solidFill>
                  <a:srgbClr val="000000"/>
                </a:solidFill>
                <a:effectLst/>
                <a:uLnTx/>
                <a:uFillTx/>
                <a:latin typeface="微軟正黑體"/>
                <a:ea typeface="微軟正黑體"/>
                <a:cs typeface="+mj-cs"/>
              </a:rPr>
              <a:t>進度</a:t>
            </a:r>
            <a:r>
              <a:rPr kumimoji="0" lang="zh-TW" altLang="en-US" sz="2600" b="0" i="0" u="none" strike="noStrike" kern="1200" cap="none" spc="0" normalizeH="0" baseline="0" noProof="0" dirty="0">
                <a:ln>
                  <a:noFill/>
                </a:ln>
                <a:solidFill>
                  <a:srgbClr val="000000"/>
                </a:solidFill>
                <a:effectLst/>
                <a:uLnTx/>
                <a:uFillTx/>
                <a:latin typeface="微軟正黑體"/>
                <a:ea typeface="微軟正黑體"/>
                <a:cs typeface="+mj-cs"/>
              </a:rPr>
              <a:t>：</a:t>
            </a:r>
            <a:r>
              <a:rPr kumimoji="0" lang="zh-TW" altLang="en-US" sz="2500" b="0" i="0" u="none" strike="noStrike" kern="1200" cap="none" spc="0" normalizeH="0" baseline="0" noProof="0" dirty="0">
                <a:ln>
                  <a:noFill/>
                </a:ln>
                <a:solidFill>
                  <a:srgbClr val="000000"/>
                </a:solidFill>
                <a:effectLst/>
                <a:uLnTx/>
                <a:uFillTx/>
                <a:latin typeface="微軟正黑體"/>
                <a:ea typeface="微軟正黑體"/>
                <a:cs typeface="+mj-cs"/>
              </a:rPr>
              <a:t>法規修正草案，已陳報主管機關。</a:t>
            </a:r>
            <a:endParaRPr kumimoji="0" lang="en-US" altLang="zh-TW" sz="2500" b="0" i="0" u="none" strike="noStrike" kern="1200" cap="none" spc="0" normalizeH="0" baseline="0" noProof="0" dirty="0">
              <a:ln>
                <a:noFill/>
              </a:ln>
              <a:solidFill>
                <a:srgbClr val="000000"/>
              </a:solidFill>
              <a:effectLst/>
              <a:uLnTx/>
              <a:uFillTx/>
              <a:latin typeface="微軟正黑體"/>
              <a:ea typeface="微軟正黑體"/>
              <a:cs typeface="+mj-cs"/>
            </a:endParaRPr>
          </a:p>
        </p:txBody>
      </p:sp>
    </p:spTree>
    <p:extLst>
      <p:ext uri="{BB962C8B-B14F-4D97-AF65-F5344CB8AC3E}">
        <p14:creationId xmlns:p14="http://schemas.microsoft.com/office/powerpoint/2010/main" val="639987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5" name="文字方塊 4"/>
          <p:cNvSpPr txBox="1"/>
          <p:nvPr/>
        </p:nvSpPr>
        <p:spPr>
          <a:xfrm>
            <a:off x="598676" y="1620715"/>
            <a:ext cx="8368146" cy="557075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rPr>
              <a:t>     感謝您的聆聽</a:t>
            </a:r>
            <a:br>
              <a:rPr kumimoji="1" lang="en-US" altLang="zh-TW"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rPr>
            </a:br>
            <a:r>
              <a:rPr kumimoji="1" lang="zh-TW" altLang="en-US"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rPr>
              <a:t>      祝福您平安快樂</a:t>
            </a:r>
            <a:endParaRPr kumimoji="1" lang="en-US" altLang="zh-TW"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0" i="0" u="none" strike="noStrike" kern="1200" cap="none" spc="100" normalizeH="0" baseline="0" noProof="0" dirty="0">
                <a:ln>
                  <a:noFill/>
                </a:ln>
                <a:solidFill>
                  <a:srgbClr val="004F8A"/>
                </a:solidFill>
                <a:effectLst>
                  <a:outerShdw blurRad="50800" dist="38100" dir="2700000" algn="tl" rotWithShape="0">
                    <a:srgbClr val="E7E6E6">
                      <a:lumMod val="90000"/>
                      <a:alpha val="40000"/>
                    </a:srgbClr>
                  </a:outerShdw>
                </a:effectLst>
                <a:uLnTx/>
                <a:uFillTx/>
                <a:latin typeface="標楷體" panose="03000509000000000000" pitchFamily="65" charset="-120"/>
                <a:ea typeface="標楷體" panose="03000509000000000000" pitchFamily="65" charset="-120"/>
                <a:cs typeface="+mn-cs"/>
              </a:rPr>
              <a:t>           </a:t>
            </a:r>
            <a:r>
              <a:rPr kumimoji="0" lang="zh-TW" altLang="en-US" sz="3200" b="1" i="0" u="none" strike="noStrike" kern="1200" cap="none" spc="100" normalizeH="0" baseline="0" noProof="0" dirty="0">
                <a:ln>
                  <a:noFill/>
                </a:ln>
                <a:solidFill>
                  <a:srgbClr val="004F8A"/>
                </a:solidFill>
                <a:effectLst>
                  <a:outerShdw blurRad="50800" dist="38100" dir="2700000" algn="tl" rotWithShape="0">
                    <a:srgbClr val="E7E6E6">
                      <a:lumMod val="90000"/>
                      <a:alpha val="40000"/>
                    </a:srgbClr>
                  </a:outerShdw>
                </a:effectLst>
                <a:uLnTx/>
                <a:uFillTx/>
                <a:latin typeface="標楷體" panose="03000509000000000000" pitchFamily="65" charset="-120"/>
                <a:ea typeface="標楷體" panose="03000509000000000000" pitchFamily="65" charset="-120"/>
                <a:cs typeface="+mn-cs"/>
              </a:rPr>
              <a:t>臺灣證券交易所 交易部</a:t>
            </a:r>
            <a:endParaRPr kumimoji="0" lang="zh-TW" altLang="en-US" sz="3200" b="1" i="0" u="none" strike="noStrike" kern="1200" cap="none" spc="100" normalizeH="0" baseline="0" noProof="0" dirty="0">
              <a:ln>
                <a:noFill/>
              </a:ln>
              <a:solidFill>
                <a:srgbClr val="004F8A"/>
              </a:solidFill>
              <a:effectLst>
                <a:outerShdw blurRad="50800" dist="50800" dir="5400000" algn="ctr" rotWithShape="0">
                  <a:srgbClr val="E7E6E6">
                    <a:lumMod val="50000"/>
                  </a:srgbClr>
                </a:outerShdw>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TW"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5400" b="1" i="0" u="none" strike="noStrike" kern="1200" cap="none" spc="0" normalizeH="0" baseline="0" noProof="0" dirty="0">
              <a:ln>
                <a:noFill/>
              </a:ln>
              <a:solidFill>
                <a:srgbClr val="ED7D31"/>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1375232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排文字版面配置區 1"/>
          <p:cNvSpPr>
            <a:spLocks noGrp="1"/>
          </p:cNvSpPr>
          <p:nvPr>
            <p:ph type="body" orient="vert" idx="1"/>
          </p:nvPr>
        </p:nvSpPr>
        <p:spPr/>
        <p:txBody>
          <a:bodyPr/>
          <a:lstStyle/>
          <a:p>
            <a:endParaRPr lang="zh-TW" altLang="en-US" dirty="0"/>
          </a:p>
        </p:txBody>
      </p:sp>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版面配置區 3"/>
          <p:cNvSpPr>
            <a:spLocks noGrp="1"/>
          </p:cNvSpPr>
          <p:nvPr>
            <p:ph type="body" idx="14"/>
          </p:nvPr>
        </p:nvSpPr>
        <p:spPr>
          <a:xfrm>
            <a:off x="856034" y="768485"/>
            <a:ext cx="10882885" cy="1021404"/>
          </a:xfrm>
        </p:spPr>
        <p:txBody>
          <a:bodyPr>
            <a:normAutofit/>
          </a:bodyPr>
          <a:lstStyle/>
          <a:p>
            <a:pPr lvl="0" defTabSz="457200">
              <a:lnSpc>
                <a:spcPct val="100000"/>
              </a:lnSpc>
              <a:spcBef>
                <a:spcPts val="0"/>
              </a:spcBef>
              <a:buClrTx/>
              <a:buSzTx/>
            </a:pPr>
            <a:r>
              <a:rPr lang="en-US" altLang="zh-TW" sz="28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zh-TW" sz="28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年度「證券商從業人員有價證券借貸暨款項借貸」宣導說明會</a:t>
            </a:r>
            <a:endParaRPr lang="zh-TW" altLang="zh-TW" sz="2800" b="0" kern="100" dirty="0">
              <a:solidFill>
                <a:prstClr val="black"/>
              </a:solidFill>
              <a:latin typeface="Calibri" panose="020F0502020204030204" pitchFamily="34" charset="0"/>
              <a:ea typeface="新細明體" panose="02020500000000000000" pitchFamily="18" charset="-120"/>
              <a:cs typeface="Times New Roman" panose="02020603050405020304" pitchFamily="18" charset="0"/>
            </a:endParaRPr>
          </a:p>
          <a:p>
            <a:pPr lvl="0" defTabSz="457200">
              <a:lnSpc>
                <a:spcPct val="100000"/>
              </a:lnSpc>
              <a:spcBef>
                <a:spcPts val="0"/>
              </a:spcBef>
              <a:buClrTx/>
              <a:buSzTx/>
            </a:pPr>
            <a:r>
              <a:rPr lang="en-US" altLang="zh-TW" sz="28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800" kern="1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滿意度調查問卷</a:t>
            </a:r>
            <a:endParaRPr lang="zh-TW" altLang="zh-TW" sz="2800" b="0" kern="100" dirty="0">
              <a:solidFill>
                <a:prstClr val="black"/>
              </a:solidFill>
              <a:latin typeface="Calibri" panose="020F0502020204030204" pitchFamily="34" charset="0"/>
              <a:ea typeface="新細明體" panose="02020500000000000000" pitchFamily="18" charset="-120"/>
              <a:cs typeface="Times New Roman" panose="02020603050405020304" pitchFamily="18" charset="0"/>
            </a:endParaRPr>
          </a:p>
          <a:p>
            <a:endParaRPr lang="zh-TW" altLang="en-US" dirty="0"/>
          </a:p>
        </p:txBody>
      </p:sp>
      <p:pic>
        <p:nvPicPr>
          <p:cNvPr id="6" name="圖片 5" descr="一張含有 樣式, 針線, 像素 的圖片&#10;&#10;AI 產生的內容可能不正確。">
            <a:extLst>
              <a:ext uri="{FF2B5EF4-FFF2-40B4-BE49-F238E27FC236}">
                <a16:creationId xmlns:a16="http://schemas.microsoft.com/office/drawing/2014/main" id="{A211D685-4F76-4C44-EDE2-0D996CA16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29790"/>
            <a:ext cx="3489960" cy="3086446"/>
          </a:xfrm>
          <a:prstGeom prst="rect">
            <a:avLst/>
          </a:prstGeom>
          <a:noFill/>
          <a:ln>
            <a:noFill/>
          </a:ln>
        </p:spPr>
      </p:pic>
    </p:spTree>
    <p:extLst>
      <p:ext uri="{BB962C8B-B14F-4D97-AF65-F5344CB8AC3E}">
        <p14:creationId xmlns:p14="http://schemas.microsoft.com/office/powerpoint/2010/main" val="200145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B939C-F832-3AC2-73F0-81E53FB9E807}"/>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7AA05BF-307E-9395-EB1B-8F54E5794E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900" b="1" i="0" u="none" strike="noStrike" kern="1200" cap="none" spc="100"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100" normalizeH="0" baseline="0" noProof="0">
              <a:ln>
                <a:noFill/>
              </a:ln>
              <a:solidFill>
                <a:srgbClr val="000000"/>
              </a:solidFill>
              <a:effectLst/>
              <a:uLnTx/>
              <a:uFillTx/>
              <a:latin typeface="Calibri"/>
              <a:ea typeface="微軟正黑體"/>
              <a:cs typeface="+mn-cs"/>
            </a:endParaRPr>
          </a:p>
        </p:txBody>
      </p:sp>
      <p:sp>
        <p:nvSpPr>
          <p:cNvPr id="4" name="文字方塊 3">
            <a:extLst>
              <a:ext uri="{FF2B5EF4-FFF2-40B4-BE49-F238E27FC236}">
                <a16:creationId xmlns:a16="http://schemas.microsoft.com/office/drawing/2014/main" id="{5555EC8F-D365-D9F1-6C79-86E27575AF4A}"/>
              </a:ext>
            </a:extLst>
          </p:cNvPr>
          <p:cNvSpPr txBox="1"/>
          <p:nvPr/>
        </p:nvSpPr>
        <p:spPr>
          <a:xfrm>
            <a:off x="7081228" y="2250463"/>
            <a:ext cx="317459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3600" b="1" dirty="0">
                <a:solidFill>
                  <a:srgbClr val="000000"/>
                </a:solidFill>
                <a:latin typeface="標楷體" panose="03000509000000000000" pitchFamily="65" charset="-120"/>
                <a:ea typeface="標楷體" panose="03000509000000000000" pitchFamily="65" charset="-120"/>
              </a:rPr>
              <a:t>員工</a:t>
            </a:r>
            <a:r>
              <a:rPr lang="zh-TW" altLang="en-US" sz="3600" b="1" dirty="0">
                <a:solidFill>
                  <a:srgbClr val="000000"/>
                </a:solidFill>
                <a:latin typeface="標楷體" panose="03000509000000000000" pitchFamily="65" charset="-120"/>
                <a:ea typeface="標楷體" panose="03000509000000000000" pitchFamily="65" charset="-120"/>
              </a:rPr>
              <a:t>、</a:t>
            </a:r>
            <a:r>
              <a:rPr lang="zh-TW" altLang="zh-TW" sz="3600" b="1" dirty="0">
                <a:solidFill>
                  <a:srgbClr val="000000"/>
                </a:solidFill>
                <a:latin typeface="標楷體" panose="03000509000000000000" pitchFamily="65" charset="-120"/>
                <a:ea typeface="標楷體" panose="03000509000000000000" pitchFamily="65" charset="-120"/>
              </a:rPr>
              <a:t>原股東</a:t>
            </a:r>
            <a:r>
              <a:rPr kumimoji="0" lang="en-US"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3200" b="1" dirty="0">
                <a:solidFill>
                  <a:srgbClr val="000000"/>
                </a:solidFill>
                <a:latin typeface="標楷體" panose="03000509000000000000" pitchFamily="65" charset="-120"/>
                <a:ea typeface="標楷體" panose="03000509000000000000" pitchFamily="65" charset="-120"/>
              </a:rPr>
              <a:t>客戶</a:t>
            </a:r>
            <a:r>
              <a:rPr kumimoji="0" lang="en-US"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a:defRPr/>
            </a:pPr>
            <a:endParaRPr lang="zh-TW" altLang="en-US" sz="3600" b="1" dirty="0">
              <a:solidFill>
                <a:srgbClr val="000000"/>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265207B1-59CA-BDE7-3341-284A23D15EBB}"/>
              </a:ext>
            </a:extLst>
          </p:cNvPr>
          <p:cNvSpPr txBox="1"/>
          <p:nvPr/>
        </p:nvSpPr>
        <p:spPr>
          <a:xfrm>
            <a:off x="7629899" y="5589904"/>
            <a:ext cx="20717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證券商</a:t>
            </a:r>
          </a:p>
        </p:txBody>
      </p:sp>
      <p:sp>
        <p:nvSpPr>
          <p:cNvPr id="8" name="文字方塊 7">
            <a:extLst>
              <a:ext uri="{FF2B5EF4-FFF2-40B4-BE49-F238E27FC236}">
                <a16:creationId xmlns:a16="http://schemas.microsoft.com/office/drawing/2014/main" id="{4AEAE7AA-948B-0A28-2993-A9E7E5DC1AA0}"/>
              </a:ext>
            </a:extLst>
          </p:cNvPr>
          <p:cNvSpPr txBox="1"/>
          <p:nvPr/>
        </p:nvSpPr>
        <p:spPr>
          <a:xfrm>
            <a:off x="9911458" y="2590972"/>
            <a:ext cx="738664" cy="365760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2933F3"/>
                </a:solidFill>
                <a:effectLst/>
                <a:uLnTx/>
                <a:uFillTx/>
                <a:latin typeface="標楷體" panose="03000509000000000000" pitchFamily="65" charset="-120"/>
                <a:ea typeface="標楷體" panose="03000509000000000000" pitchFamily="65" charset="-120"/>
                <a:cs typeface="+mn-cs"/>
              </a:rPr>
              <a:t>借貸款項契約書</a:t>
            </a:r>
          </a:p>
        </p:txBody>
      </p:sp>
      <p:sp>
        <p:nvSpPr>
          <p:cNvPr id="9" name="左大括弧 8">
            <a:extLst>
              <a:ext uri="{FF2B5EF4-FFF2-40B4-BE49-F238E27FC236}">
                <a16:creationId xmlns:a16="http://schemas.microsoft.com/office/drawing/2014/main" id="{1C4F0CF1-0339-5304-3692-995F6611C359}"/>
              </a:ext>
            </a:extLst>
          </p:cNvPr>
          <p:cNvSpPr/>
          <p:nvPr/>
        </p:nvSpPr>
        <p:spPr>
          <a:xfrm>
            <a:off x="9412967" y="2716553"/>
            <a:ext cx="512811" cy="3065929"/>
          </a:xfrm>
          <a:prstGeom prst="leftBrace">
            <a:avLst/>
          </a:prstGeom>
          <a:ln>
            <a:solidFill>
              <a:srgbClr val="2933F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w="28575">
                <a:solidFill>
                  <a:srgbClr val="000000"/>
                </a:solidFill>
              </a:ln>
              <a:solidFill>
                <a:srgbClr val="000000"/>
              </a:solidFill>
              <a:effectLst/>
              <a:uLnTx/>
              <a:uFillTx/>
              <a:latin typeface="Calibri"/>
              <a:ea typeface="微軟正黑體"/>
              <a:cs typeface="+mn-cs"/>
            </a:endParaRPr>
          </a:p>
        </p:txBody>
      </p:sp>
      <p:cxnSp>
        <p:nvCxnSpPr>
          <p:cNvPr id="14" name="直線單箭頭接點 13">
            <a:extLst>
              <a:ext uri="{FF2B5EF4-FFF2-40B4-BE49-F238E27FC236}">
                <a16:creationId xmlns:a16="http://schemas.microsoft.com/office/drawing/2014/main" id="{0E07F1E5-F8E1-3B7A-90FA-2F3925ED0D8A}"/>
              </a:ext>
            </a:extLst>
          </p:cNvPr>
          <p:cNvCxnSpPr>
            <a:cxnSpLocks/>
          </p:cNvCxnSpPr>
          <p:nvPr/>
        </p:nvCxnSpPr>
        <p:spPr>
          <a:xfrm flipV="1">
            <a:off x="8507221" y="3442341"/>
            <a:ext cx="0" cy="2147563"/>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文字方塊 15">
            <a:extLst>
              <a:ext uri="{FF2B5EF4-FFF2-40B4-BE49-F238E27FC236}">
                <a16:creationId xmlns:a16="http://schemas.microsoft.com/office/drawing/2014/main" id="{C94E4E5E-074F-8C16-64D8-8C5F658BE948}"/>
              </a:ext>
            </a:extLst>
          </p:cNvPr>
          <p:cNvSpPr txBox="1"/>
          <p:nvPr/>
        </p:nvSpPr>
        <p:spPr>
          <a:xfrm>
            <a:off x="7686782" y="3626428"/>
            <a:ext cx="615553" cy="155227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融通資金</a:t>
            </a:r>
          </a:p>
        </p:txBody>
      </p:sp>
      <p:sp>
        <p:nvSpPr>
          <p:cNvPr id="19" name="文字方塊 18">
            <a:extLst>
              <a:ext uri="{FF2B5EF4-FFF2-40B4-BE49-F238E27FC236}">
                <a16:creationId xmlns:a16="http://schemas.microsoft.com/office/drawing/2014/main" id="{E2B1A25B-ED0E-99B1-DDF0-7C0FBDEC237D}"/>
              </a:ext>
            </a:extLst>
          </p:cNvPr>
          <p:cNvSpPr txBox="1"/>
          <p:nvPr/>
        </p:nvSpPr>
        <p:spPr>
          <a:xfrm>
            <a:off x="4346090" y="5669464"/>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擔保品專戶</a:t>
            </a:r>
            <a:r>
              <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22" name="文字方塊 21">
            <a:extLst>
              <a:ext uri="{FF2B5EF4-FFF2-40B4-BE49-F238E27FC236}">
                <a16:creationId xmlns:a16="http://schemas.microsoft.com/office/drawing/2014/main" id="{4B14B6A2-6E4A-CF84-13B8-79ED0F87F52B}"/>
              </a:ext>
            </a:extLst>
          </p:cNvPr>
          <p:cNvSpPr txBox="1"/>
          <p:nvPr/>
        </p:nvSpPr>
        <p:spPr>
          <a:xfrm>
            <a:off x="3020519" y="2857566"/>
            <a:ext cx="38751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自</a:t>
            </a:r>
            <a:r>
              <a:rPr kumimoji="0" lang="en-US" altLang="zh-TW"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113.11.11</a:t>
            </a:r>
            <a:r>
              <a:rPr kumimoji="0" lang="zh-TW" altLang="en-US"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實施</a:t>
            </a:r>
            <a:r>
              <a:rPr kumimoji="0" lang="en-US" altLang="zh-TW" sz="3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endParaRPr kumimoji="0" lang="zh-TW" altLang="en-US" sz="32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cxnSp>
        <p:nvCxnSpPr>
          <p:cNvPr id="24" name="直線接點 23">
            <a:extLst>
              <a:ext uri="{FF2B5EF4-FFF2-40B4-BE49-F238E27FC236}">
                <a16:creationId xmlns:a16="http://schemas.microsoft.com/office/drawing/2014/main" id="{B7942D39-8DEA-ACAF-BA11-914180249CB4}"/>
              </a:ext>
            </a:extLst>
          </p:cNvPr>
          <p:cNvCxnSpPr>
            <a:stCxn id="19" idx="3"/>
          </p:cNvCxnSpPr>
          <p:nvPr/>
        </p:nvCxnSpPr>
        <p:spPr>
          <a:xfrm>
            <a:off x="6685192" y="5931074"/>
            <a:ext cx="1041779"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8" name="文字方塊 17">
            <a:extLst>
              <a:ext uri="{FF2B5EF4-FFF2-40B4-BE49-F238E27FC236}">
                <a16:creationId xmlns:a16="http://schemas.microsoft.com/office/drawing/2014/main" id="{FA909D1C-3AE6-050E-1CC2-A5E4A99A62C4}"/>
              </a:ext>
            </a:extLst>
          </p:cNvPr>
          <p:cNvSpPr txBox="1"/>
          <p:nvPr/>
        </p:nvSpPr>
        <p:spPr>
          <a:xfrm>
            <a:off x="994329" y="2492512"/>
            <a:ext cx="21042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發行公司</a:t>
            </a:r>
          </a:p>
        </p:txBody>
      </p:sp>
      <p:cxnSp>
        <p:nvCxnSpPr>
          <p:cNvPr id="20" name="直線單箭頭接點 19">
            <a:extLst>
              <a:ext uri="{FF2B5EF4-FFF2-40B4-BE49-F238E27FC236}">
                <a16:creationId xmlns:a16="http://schemas.microsoft.com/office/drawing/2014/main" id="{33CA4FE6-4C0E-84A0-2DD3-194CF62DB44E}"/>
              </a:ext>
            </a:extLst>
          </p:cNvPr>
          <p:cNvCxnSpPr>
            <a:cxnSpLocks/>
          </p:cNvCxnSpPr>
          <p:nvPr/>
        </p:nvCxnSpPr>
        <p:spPr>
          <a:xfrm flipV="1">
            <a:off x="3128295" y="2785230"/>
            <a:ext cx="4107474"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0EBCF240-2676-3085-03C9-F9FF666FCA55}"/>
              </a:ext>
            </a:extLst>
          </p:cNvPr>
          <p:cNvSpPr txBox="1"/>
          <p:nvPr/>
        </p:nvSpPr>
        <p:spPr>
          <a:xfrm flipH="1">
            <a:off x="3596193" y="2147512"/>
            <a:ext cx="19573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認購新股</a:t>
            </a:r>
            <a:endParaRPr kumimoji="0" lang="zh-TW" altLang="en-US" sz="2400" b="1"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cxnSp>
        <p:nvCxnSpPr>
          <p:cNvPr id="25" name="直線單箭頭接點 24">
            <a:extLst>
              <a:ext uri="{FF2B5EF4-FFF2-40B4-BE49-F238E27FC236}">
                <a16:creationId xmlns:a16="http://schemas.microsoft.com/office/drawing/2014/main" id="{0E22C855-FBAB-11FA-794C-E8D22849E160}"/>
              </a:ext>
            </a:extLst>
          </p:cNvPr>
          <p:cNvCxnSpPr/>
          <p:nvPr/>
        </p:nvCxnSpPr>
        <p:spPr>
          <a:xfrm>
            <a:off x="2103328" y="3354287"/>
            <a:ext cx="2951710" cy="2428195"/>
          </a:xfrm>
          <a:prstGeom prst="straightConnector1">
            <a:avLst/>
          </a:prstGeom>
          <a:ln w="38100">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6D0304A-9455-B8B5-5149-51C16FC2C50F}"/>
              </a:ext>
            </a:extLst>
          </p:cNvPr>
          <p:cNvSpPr/>
          <p:nvPr/>
        </p:nvSpPr>
        <p:spPr>
          <a:xfrm>
            <a:off x="2722419" y="312396"/>
            <a:ext cx="772324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證券業務借貸款項</a:t>
            </a:r>
            <a:r>
              <a:rPr kumimoji="0" lang="en-US" altLang="zh-TW" sz="36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認股借貸</a:t>
            </a:r>
            <a:r>
              <a:rPr kumimoji="0" lang="en-US" altLang="zh-TW" sz="3600" b="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a:t>
            </a:r>
            <a:endParaRPr kumimoji="0" lang="zh-TW" altLang="en-US" sz="3600" b="0" i="0" u="none" strike="noStrike" kern="1200" cap="none" spc="0" normalizeH="0" baseline="0" noProof="0" dirty="0">
              <a:ln>
                <a:noFill/>
              </a:ln>
              <a:effectLst/>
              <a:uLnTx/>
              <a:uFillTx/>
              <a:latin typeface="Calibri"/>
              <a:ea typeface="微軟正黑體"/>
              <a:cs typeface="+mn-cs"/>
            </a:endParaRPr>
          </a:p>
        </p:txBody>
      </p:sp>
      <p:sp>
        <p:nvSpPr>
          <p:cNvPr id="3" name="文字方塊 2">
            <a:extLst>
              <a:ext uri="{FF2B5EF4-FFF2-40B4-BE49-F238E27FC236}">
                <a16:creationId xmlns:a16="http://schemas.microsoft.com/office/drawing/2014/main" id="{001CA286-2B6B-1260-8B56-5595096F9220}"/>
              </a:ext>
            </a:extLst>
          </p:cNvPr>
          <p:cNvSpPr txBox="1"/>
          <p:nvPr/>
        </p:nvSpPr>
        <p:spPr>
          <a:xfrm>
            <a:off x="801974" y="5531370"/>
            <a:ext cx="43122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認股之現金增資發行新股</a:t>
            </a:r>
            <a:endParaRPr kumimoji="0" lang="en-US" altLang="zh-TW" sz="24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410124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BA915EE-10CB-4CF1-8569-6154455DA573}" type="slidenum">
              <a:rPr lang="en-US" smtClean="0"/>
              <a:t>8</a:t>
            </a:fld>
            <a:endParaRPr lang="en-US"/>
          </a:p>
        </p:txBody>
      </p:sp>
      <p:sp>
        <p:nvSpPr>
          <p:cNvPr id="3" name="文字方塊 2"/>
          <p:cNvSpPr txBox="1"/>
          <p:nvPr/>
        </p:nvSpPr>
        <p:spPr>
          <a:xfrm>
            <a:off x="7057931" y="1530149"/>
            <a:ext cx="1569660" cy="646331"/>
          </a:xfrm>
          <a:prstGeom prst="rect">
            <a:avLst/>
          </a:prstGeom>
          <a:noFill/>
        </p:spPr>
        <p:txBody>
          <a:bodyPr wrap="none" rtlCol="0">
            <a:spAutoFit/>
          </a:bodyPr>
          <a:lstStyle/>
          <a:p>
            <a:r>
              <a:rPr lang="zh-TW" altLang="en-US" sz="3600" b="1" dirty="0">
                <a:latin typeface="標楷體" panose="03000509000000000000" pitchFamily="65" charset="-120"/>
                <a:ea typeface="標楷體" panose="03000509000000000000" pitchFamily="65" charset="-120"/>
              </a:rPr>
              <a:t>投資人</a:t>
            </a:r>
          </a:p>
        </p:txBody>
      </p:sp>
      <p:sp>
        <p:nvSpPr>
          <p:cNvPr id="4" name="文字方塊 3"/>
          <p:cNvSpPr txBox="1"/>
          <p:nvPr/>
        </p:nvSpPr>
        <p:spPr>
          <a:xfrm>
            <a:off x="7030534" y="5178501"/>
            <a:ext cx="1569660" cy="646331"/>
          </a:xfrm>
          <a:prstGeom prst="rect">
            <a:avLst/>
          </a:prstGeom>
          <a:noFill/>
        </p:spPr>
        <p:txBody>
          <a:bodyPr wrap="none" rtlCol="0">
            <a:spAutoFit/>
          </a:bodyPr>
          <a:lstStyle/>
          <a:p>
            <a:r>
              <a:rPr lang="zh-TW" altLang="en-US" sz="3600" b="1" dirty="0">
                <a:latin typeface="標楷體" panose="03000509000000000000" pitchFamily="65" charset="-120"/>
                <a:ea typeface="標楷體" panose="03000509000000000000" pitchFamily="65" charset="-120"/>
              </a:rPr>
              <a:t>證券商</a:t>
            </a:r>
          </a:p>
        </p:txBody>
      </p:sp>
      <p:cxnSp>
        <p:nvCxnSpPr>
          <p:cNvPr id="6" name="直線單箭頭接點 5"/>
          <p:cNvCxnSpPr>
            <a:stCxn id="4" idx="0"/>
          </p:cNvCxnSpPr>
          <p:nvPr/>
        </p:nvCxnSpPr>
        <p:spPr>
          <a:xfrm flipV="1">
            <a:off x="7815364" y="2208672"/>
            <a:ext cx="27397" cy="2969829"/>
          </a:xfrm>
          <a:prstGeom prst="straightConnector1">
            <a:avLst/>
          </a:prstGeom>
          <a:ln w="190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9300350" y="1351280"/>
            <a:ext cx="615553" cy="4007301"/>
          </a:xfrm>
          <a:prstGeom prst="rect">
            <a:avLst/>
          </a:prstGeom>
          <a:noFill/>
        </p:spPr>
        <p:txBody>
          <a:bodyPr vert="eaVert" wrap="square" rtlCol="0">
            <a:spAutoFit/>
          </a:bodyPr>
          <a:lstStyle/>
          <a:p>
            <a:r>
              <a:rPr lang="zh-TW" altLang="en-US" sz="2800" dirty="0">
                <a:solidFill>
                  <a:srgbClr val="2933F3"/>
                </a:solidFill>
                <a:latin typeface="標楷體" panose="03000509000000000000" pitchFamily="65" charset="-120"/>
                <a:ea typeface="標楷體" panose="03000509000000000000" pitchFamily="65" charset="-120"/>
              </a:rPr>
              <a:t>不限用途款項借貸契約書</a:t>
            </a:r>
          </a:p>
        </p:txBody>
      </p:sp>
      <p:sp>
        <p:nvSpPr>
          <p:cNvPr id="8" name="左大括弧 7"/>
          <p:cNvSpPr/>
          <p:nvPr/>
        </p:nvSpPr>
        <p:spPr>
          <a:xfrm>
            <a:off x="9134128" y="1351280"/>
            <a:ext cx="166222" cy="3784127"/>
          </a:xfrm>
          <a:prstGeom prst="leftBrace">
            <a:avLst/>
          </a:prstGeom>
          <a:ln>
            <a:solidFill>
              <a:srgbClr val="2933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n w="38100">
                <a:solidFill>
                  <a:srgbClr val="2933F3"/>
                </a:solidFill>
              </a:ln>
            </a:endParaRPr>
          </a:p>
        </p:txBody>
      </p:sp>
      <p:sp>
        <p:nvSpPr>
          <p:cNvPr id="9" name="文字方塊 8"/>
          <p:cNvSpPr txBox="1"/>
          <p:nvPr/>
        </p:nvSpPr>
        <p:spPr>
          <a:xfrm>
            <a:off x="3723865" y="5178501"/>
            <a:ext cx="2339102" cy="523220"/>
          </a:xfrm>
          <a:prstGeom prst="rect">
            <a:avLst/>
          </a:prstGeom>
          <a:noFill/>
        </p:spPr>
        <p:txBody>
          <a:bodyPr wrap="none" rtlCol="0">
            <a:spAutoFit/>
          </a:bodyPr>
          <a:lstStyle/>
          <a:p>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擔保品專戶</a:t>
            </a:r>
            <a:r>
              <a:rPr lang="en-US" altLang="zh-TW" sz="2800" b="1" dirty="0">
                <a:latin typeface="標楷體" panose="03000509000000000000" pitchFamily="65" charset="-120"/>
                <a:ea typeface="標楷體" panose="03000509000000000000" pitchFamily="65" charset="-120"/>
              </a:rPr>
              <a:t>)</a:t>
            </a:r>
            <a:endParaRPr lang="zh-TW" altLang="en-US" sz="2800" b="1" dirty="0">
              <a:latin typeface="標楷體" panose="03000509000000000000" pitchFamily="65" charset="-120"/>
              <a:ea typeface="標楷體" panose="03000509000000000000" pitchFamily="65" charset="-120"/>
            </a:endParaRPr>
          </a:p>
        </p:txBody>
      </p:sp>
      <p:cxnSp>
        <p:nvCxnSpPr>
          <p:cNvPr id="11" name="直線接點 10"/>
          <p:cNvCxnSpPr>
            <a:stCxn id="9" idx="3"/>
          </p:cNvCxnSpPr>
          <p:nvPr/>
        </p:nvCxnSpPr>
        <p:spPr>
          <a:xfrm>
            <a:off x="6062967" y="5440111"/>
            <a:ext cx="10878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endCxn id="9" idx="0"/>
          </p:cNvCxnSpPr>
          <p:nvPr/>
        </p:nvCxnSpPr>
        <p:spPr>
          <a:xfrm flipH="1">
            <a:off x="4893416" y="2330245"/>
            <a:ext cx="2664442" cy="2848256"/>
          </a:xfrm>
          <a:prstGeom prst="straightConnector1">
            <a:avLst/>
          </a:prstGeom>
          <a:ln w="1905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0" y="2780675"/>
            <a:ext cx="5426439" cy="2677656"/>
          </a:xfrm>
          <a:prstGeom prst="rect">
            <a:avLst/>
          </a:prstGeom>
        </p:spPr>
        <p:txBody>
          <a:bodyPr wrap="square">
            <a:spAutoFit/>
          </a:bodyPr>
          <a:lstStyle/>
          <a:p>
            <a:pPr marL="457200" indent="-457200">
              <a:buFont typeface="+mj-lt"/>
              <a:buAutoNum type="arabicParenR"/>
            </a:pPr>
            <a:r>
              <a:rPr lang="zh-TW" altLang="en-US" sz="2400" b="1" dirty="0">
                <a:solidFill>
                  <a:srgbClr val="00B050"/>
                </a:solidFill>
                <a:latin typeface="標楷體" panose="03000509000000000000" pitchFamily="65" charset="-120"/>
                <a:ea typeface="標楷體" panose="03000509000000000000" pitchFamily="65" charset="-120"/>
              </a:rPr>
              <a:t>上市上櫃有價證券。</a:t>
            </a:r>
            <a:endParaRPr lang="en-US" altLang="zh-TW" sz="2400" b="1" dirty="0">
              <a:solidFill>
                <a:srgbClr val="00B050"/>
              </a:solidFill>
              <a:latin typeface="標楷體" panose="03000509000000000000" pitchFamily="65" charset="-120"/>
              <a:ea typeface="標楷體" panose="03000509000000000000" pitchFamily="65" charset="-120"/>
            </a:endParaRPr>
          </a:p>
          <a:p>
            <a:pPr marL="457200" indent="-457200">
              <a:buFont typeface="+mj-lt"/>
              <a:buAutoNum type="arabicParenR"/>
            </a:pPr>
            <a:r>
              <a:rPr lang="zh-TW" altLang="en-US" sz="2400" b="1" dirty="0">
                <a:solidFill>
                  <a:srgbClr val="00B050"/>
                </a:solidFill>
                <a:latin typeface="標楷體" panose="03000509000000000000" pitchFamily="65" charset="-120"/>
                <a:ea typeface="標楷體" panose="03000509000000000000" pitchFamily="65" charset="-120"/>
              </a:rPr>
              <a:t>櫃檯買賣之開放式基金受益憑證或黃金現貨。</a:t>
            </a:r>
          </a:p>
          <a:p>
            <a:pPr marL="457200" indent="-457200">
              <a:buFont typeface="+mj-lt"/>
              <a:buAutoNum type="arabicParenR"/>
            </a:pPr>
            <a:r>
              <a:rPr lang="zh-TW" altLang="en-US" sz="2400" b="1" dirty="0">
                <a:solidFill>
                  <a:srgbClr val="00B050"/>
                </a:solidFill>
                <a:latin typeface="標楷體" panose="03000509000000000000" pitchFamily="65" charset="-120"/>
                <a:ea typeface="標楷體" panose="03000509000000000000" pitchFamily="65" charset="-120"/>
              </a:rPr>
              <a:t>開放式證券投資信託基金受益憑證及期貨信託基金受益憑證。</a:t>
            </a:r>
            <a:endParaRPr lang="en-US" altLang="zh-TW" sz="2400" b="1" dirty="0">
              <a:solidFill>
                <a:srgbClr val="00B050"/>
              </a:solidFill>
              <a:latin typeface="標楷體" panose="03000509000000000000" pitchFamily="65" charset="-120"/>
              <a:ea typeface="標楷體" panose="03000509000000000000" pitchFamily="65" charset="-120"/>
            </a:endParaRPr>
          </a:p>
          <a:p>
            <a:pPr marL="457200" indent="-457200">
              <a:buFont typeface="+mj-lt"/>
              <a:buAutoNum type="arabicParenR"/>
            </a:pPr>
            <a:r>
              <a:rPr lang="zh-TW" altLang="en-US" sz="2400" b="1" dirty="0">
                <a:solidFill>
                  <a:srgbClr val="00B050"/>
                </a:solidFill>
                <a:latin typeface="標楷體" panose="03000509000000000000" pitchFamily="65" charset="-120"/>
                <a:ea typeface="標楷體" panose="03000509000000000000" pitchFamily="65" charset="-120"/>
              </a:rPr>
              <a:t>應收在途交割款債權。</a:t>
            </a:r>
            <a:endParaRPr lang="en-US" altLang="zh-TW" sz="2400" b="1" dirty="0">
              <a:solidFill>
                <a:srgbClr val="00B050"/>
              </a:solidFill>
              <a:latin typeface="標楷體" panose="03000509000000000000" pitchFamily="65" charset="-120"/>
              <a:ea typeface="標楷體" panose="03000509000000000000" pitchFamily="65" charset="-120"/>
            </a:endParaRPr>
          </a:p>
          <a:p>
            <a:pPr marL="457200" indent="-457200">
              <a:buFont typeface="+mj-lt"/>
              <a:buAutoNum type="arabicParenR"/>
            </a:pPr>
            <a:r>
              <a:rPr lang="zh-TW" altLang="en-US" sz="2400" b="1" dirty="0">
                <a:solidFill>
                  <a:srgbClr val="00B050"/>
                </a:solidFill>
                <a:latin typeface="標楷體" panose="03000509000000000000" pitchFamily="65" charset="-120"/>
                <a:ea typeface="標楷體" panose="03000509000000000000" pitchFamily="65" charset="-120"/>
              </a:rPr>
              <a:t>主管機關核定之其他商品。</a:t>
            </a:r>
          </a:p>
        </p:txBody>
      </p:sp>
      <p:sp>
        <p:nvSpPr>
          <p:cNvPr id="24" name="文字方塊 23"/>
          <p:cNvSpPr txBox="1"/>
          <p:nvPr/>
        </p:nvSpPr>
        <p:spPr>
          <a:xfrm>
            <a:off x="7215044" y="3485730"/>
            <a:ext cx="1415772" cy="461665"/>
          </a:xfrm>
          <a:prstGeom prst="rect">
            <a:avLst/>
          </a:prstGeom>
          <a:noFill/>
        </p:spPr>
        <p:txBody>
          <a:bodyPr wrap="none" rtlCol="0">
            <a:spAutoFit/>
          </a:bodyPr>
          <a:lstStyle/>
          <a:p>
            <a:r>
              <a:rPr lang="zh-TW" altLang="en-US" sz="2400" dirty="0">
                <a:solidFill>
                  <a:srgbClr val="C00000"/>
                </a:solidFill>
                <a:latin typeface="標楷體" panose="03000509000000000000" pitchFamily="65" charset="-120"/>
                <a:ea typeface="標楷體" panose="03000509000000000000" pitchFamily="65" charset="-120"/>
              </a:rPr>
              <a:t>融通資金</a:t>
            </a:r>
          </a:p>
        </p:txBody>
      </p:sp>
      <p:sp>
        <p:nvSpPr>
          <p:cNvPr id="5" name="矩形 4"/>
          <p:cNvSpPr/>
          <p:nvPr/>
        </p:nvSpPr>
        <p:spPr>
          <a:xfrm>
            <a:off x="3121616" y="385200"/>
            <a:ext cx="4801314" cy="646331"/>
          </a:xfrm>
          <a:prstGeom prst="rect">
            <a:avLst/>
          </a:prstGeom>
        </p:spPr>
        <p:txBody>
          <a:bodyPr wrap="none">
            <a:spAutoFit/>
          </a:bodyPr>
          <a:lstStyle/>
          <a:p>
            <a:r>
              <a:rPr lang="zh-TW" altLang="en-US" sz="3600" dirty="0">
                <a:latin typeface="標楷體" panose="03000509000000000000" pitchFamily="65" charset="-120"/>
                <a:ea typeface="標楷體" panose="03000509000000000000" pitchFamily="65" charset="-120"/>
              </a:rPr>
              <a:t>不限用途款項借貸業務</a:t>
            </a:r>
            <a:endParaRPr lang="zh-TW" altLang="en-US" sz="3600" dirty="0"/>
          </a:p>
        </p:txBody>
      </p:sp>
    </p:spTree>
    <p:extLst>
      <p:ext uri="{BB962C8B-B14F-4D97-AF65-F5344CB8AC3E}">
        <p14:creationId xmlns:p14="http://schemas.microsoft.com/office/powerpoint/2010/main" val="118509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A915EE-10CB-4CF1-8569-6154455DA573}" type="slidenum">
              <a:rPr kumimoji="0" lang="en-US" sz="675" b="1" i="0" u="none" strike="noStrike" kern="1200" cap="none" spc="75" normalizeH="0" baseline="0" noProof="0" smtClean="0">
                <a:ln>
                  <a:noFill/>
                </a:ln>
                <a:solidFill>
                  <a:srgbClr val="000000"/>
                </a:solidFill>
                <a:effectLst/>
                <a:uLnTx/>
                <a:uFillTx/>
                <a:latin typeface="Calibri"/>
                <a:ea typeface="微軟正黑體"/>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675" b="1" i="0" u="none" strike="noStrike" kern="1200" cap="none" spc="75" normalizeH="0" baseline="0" noProof="0">
              <a:ln>
                <a:noFill/>
              </a:ln>
              <a:solidFill>
                <a:srgbClr val="000000"/>
              </a:solidFill>
              <a:effectLst/>
              <a:uLnTx/>
              <a:uFillTx/>
              <a:latin typeface="Calibri"/>
              <a:ea typeface="微軟正黑體"/>
              <a:cs typeface="+mn-cs"/>
            </a:endParaRPr>
          </a:p>
        </p:txBody>
      </p:sp>
      <p:graphicFrame>
        <p:nvGraphicFramePr>
          <p:cNvPr id="2" name="表格 1">
            <a:extLst>
              <a:ext uri="{FF2B5EF4-FFF2-40B4-BE49-F238E27FC236}">
                <a16:creationId xmlns:a16="http://schemas.microsoft.com/office/drawing/2014/main" id="{E7C02B09-ABF7-3421-B903-DC5E86C1E466}"/>
              </a:ext>
            </a:extLst>
          </p:cNvPr>
          <p:cNvGraphicFramePr>
            <a:graphicFrameLocks noGrp="1"/>
          </p:cNvGraphicFramePr>
          <p:nvPr>
            <p:extLst>
              <p:ext uri="{D42A27DB-BD31-4B8C-83A1-F6EECF244321}">
                <p14:modId xmlns:p14="http://schemas.microsoft.com/office/powerpoint/2010/main" val="1270535540"/>
              </p:ext>
            </p:extLst>
          </p:nvPr>
        </p:nvGraphicFramePr>
        <p:xfrm>
          <a:off x="873212" y="1283517"/>
          <a:ext cx="10363200" cy="5008227"/>
        </p:xfrm>
        <a:graphic>
          <a:graphicData uri="http://schemas.openxmlformats.org/drawingml/2006/table">
            <a:tbl>
              <a:tblPr firstRow="1" bandRow="1">
                <a:tableStyleId>{5C22544A-7EE6-4342-B048-85BDC9FD1C3A}</a:tableStyleId>
              </a:tblPr>
              <a:tblGrid>
                <a:gridCol w="4349577">
                  <a:extLst>
                    <a:ext uri="{9D8B030D-6E8A-4147-A177-3AD203B41FA5}">
                      <a16:colId xmlns:a16="http://schemas.microsoft.com/office/drawing/2014/main" val="1652076273"/>
                    </a:ext>
                  </a:extLst>
                </a:gridCol>
                <a:gridCol w="1449860">
                  <a:extLst>
                    <a:ext uri="{9D8B030D-6E8A-4147-A177-3AD203B41FA5}">
                      <a16:colId xmlns:a16="http://schemas.microsoft.com/office/drawing/2014/main" val="4288944085"/>
                    </a:ext>
                  </a:extLst>
                </a:gridCol>
                <a:gridCol w="4563763">
                  <a:extLst>
                    <a:ext uri="{9D8B030D-6E8A-4147-A177-3AD203B41FA5}">
                      <a16:colId xmlns:a16="http://schemas.microsoft.com/office/drawing/2014/main" val="1358180568"/>
                    </a:ext>
                  </a:extLst>
                </a:gridCol>
              </a:tblGrid>
              <a:tr h="693306">
                <a:tc>
                  <a:txBody>
                    <a:bodyPr/>
                    <a:lstStyle/>
                    <a:p>
                      <a:pPr algn="ctr"/>
                      <a:r>
                        <a:rPr lang="zh-TW" altLang="en-US" sz="3200" dirty="0">
                          <a:latin typeface="標楷體" panose="03000509000000000000" pitchFamily="65" charset="-120"/>
                          <a:ea typeface="標楷體" panose="03000509000000000000" pitchFamily="65" charset="-120"/>
                        </a:rPr>
                        <a:t>證券業務借貸款項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endParaRPr lang="zh-TW" altLang="en-US" sz="2000"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algn="ctr"/>
                      <a:r>
                        <a:rPr lang="zh-TW" altLang="en-US" sz="3200" dirty="0">
                          <a:latin typeface="標楷體" panose="03000509000000000000" pitchFamily="65" charset="-120"/>
                          <a:ea typeface="標楷體" panose="03000509000000000000" pitchFamily="65" charset="-120"/>
                        </a:rPr>
                        <a:t>不限用途款項借貸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extLst>
                  <a:ext uri="{0D108BD9-81ED-4DB2-BD59-A6C34878D82A}">
                    <a16:rowId xmlns:a16="http://schemas.microsoft.com/office/drawing/2014/main" val="1102186448"/>
                  </a:ext>
                </a:extLst>
              </a:tr>
              <a:tr h="1705899">
                <a:tc>
                  <a:txBody>
                    <a:bodyPr/>
                    <a:lstStyle/>
                    <a:p>
                      <a:pPr marL="0" marR="0" lvl="0" indent="0" algn="r" defTabSz="685800" rtl="0" eaLnBrk="1" fontAlgn="auto" latinLnBrk="0" hangingPunct="1">
                        <a:lnSpc>
                          <a:spcPts val="35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證交法第</a:t>
                      </a:r>
                      <a:r>
                        <a:rPr lang="en-US" altLang="zh-TW" sz="2400" b="1" dirty="0">
                          <a:solidFill>
                            <a:schemeClr val="tx1"/>
                          </a:solidFill>
                          <a:latin typeface="標楷體" panose="03000509000000000000" pitchFamily="65" charset="-120"/>
                          <a:ea typeface="標楷體" panose="03000509000000000000" pitchFamily="65" charset="-120"/>
                        </a:rPr>
                        <a:t>60</a:t>
                      </a:r>
                      <a:r>
                        <a:rPr lang="zh-TW" altLang="en-US" sz="2400" b="1" dirty="0">
                          <a:solidFill>
                            <a:schemeClr val="tx1"/>
                          </a:solidFill>
                          <a:latin typeface="標楷體" panose="03000509000000000000" pitchFamily="65" charset="-120"/>
                          <a:ea typeface="標楷體" panose="03000509000000000000" pitchFamily="65" charset="-120"/>
                        </a:rPr>
                        <a:t>條第</a:t>
                      </a:r>
                      <a:r>
                        <a:rPr lang="en-US" altLang="zh-TW" sz="2400" b="1" dirty="0">
                          <a:solidFill>
                            <a:schemeClr val="tx1"/>
                          </a:solidFill>
                          <a:latin typeface="標楷體" panose="03000509000000000000" pitchFamily="65" charset="-120"/>
                          <a:ea typeface="標楷體" panose="03000509000000000000" pitchFamily="65" charset="-120"/>
                        </a:rPr>
                        <a:t>1</a:t>
                      </a:r>
                      <a:r>
                        <a:rPr lang="zh-TW" altLang="en-US" sz="2400" b="1" dirty="0">
                          <a:solidFill>
                            <a:schemeClr val="tx1"/>
                          </a:solidFill>
                          <a:latin typeface="標楷體" panose="03000509000000000000" pitchFamily="65" charset="-120"/>
                          <a:ea typeface="標楷體" panose="03000509000000000000" pitchFamily="65" charset="-120"/>
                        </a:rPr>
                        <a:t>項</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因證券業務借貸款項</a:t>
                      </a:r>
                      <a:r>
                        <a:rPr lang="en-US" altLang="zh-TW" sz="2400" b="1" dirty="0">
                          <a:solidFill>
                            <a:schemeClr val="tx1"/>
                          </a:solidFill>
                          <a:latin typeface="標楷體" panose="03000509000000000000" pitchFamily="65" charset="-120"/>
                          <a:ea typeface="標楷體" panose="03000509000000000000" pitchFamily="65" charset="-120"/>
                        </a:rPr>
                        <a:t>)</a:t>
                      </a:r>
                      <a:br>
                        <a:rPr lang="en-US" altLang="zh-TW" sz="2400" b="1" dirty="0">
                          <a:solidFill>
                            <a:schemeClr val="tx1"/>
                          </a:solidFill>
                          <a:latin typeface="標楷體" panose="03000509000000000000" pitchFamily="65" charset="-120"/>
                          <a:ea typeface="標楷體" panose="03000509000000000000" pitchFamily="65" charset="-120"/>
                        </a:rPr>
                      </a:br>
                      <a:r>
                        <a:rPr lang="zh-TW" altLang="en-US" sz="2400" b="1" dirty="0">
                          <a:solidFill>
                            <a:schemeClr val="tx1"/>
                          </a:solidFill>
                          <a:latin typeface="標楷體" panose="03000509000000000000" pitchFamily="65" charset="-120"/>
                          <a:ea typeface="標楷體" panose="03000509000000000000" pitchFamily="65" charset="-120"/>
                        </a:rPr>
                        <a:t>訂有</a:t>
                      </a:r>
                      <a:r>
                        <a:rPr lang="zh-TW" altLang="en-US" sz="2400" b="1" dirty="0">
                          <a:solidFill>
                            <a:srgbClr val="C00000"/>
                          </a:solidFill>
                          <a:latin typeface="標楷體" panose="03000509000000000000" pitchFamily="65" charset="-120"/>
                          <a:ea typeface="標楷體" panose="03000509000000000000" pitchFamily="65" charset="-120"/>
                        </a:rPr>
                        <a:t>管理辦法、操作辦法</a:t>
                      </a:r>
                      <a:endParaRPr lang="en-US" altLang="zh-TW" sz="2400" b="1"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ts val="3500"/>
                        </a:lnSpc>
                        <a:spcBef>
                          <a:spcPts val="0"/>
                        </a:spcBef>
                        <a:spcAft>
                          <a:spcPts val="0"/>
                        </a:spcAft>
                        <a:buClrTx/>
                        <a:buSzTx/>
                        <a:buFontTx/>
                        <a:buNone/>
                        <a:tabLst/>
                        <a:defRPr/>
                      </a:pPr>
                      <a:endParaRPr lang="en-US" altLang="zh-TW" sz="2400" b="1" dirty="0">
                        <a:solidFill>
                          <a:schemeClr val="bg1"/>
                        </a:solidFill>
                        <a:latin typeface="標楷體" panose="03000509000000000000" pitchFamily="65" charset="-120"/>
                        <a:ea typeface="標楷體" panose="03000509000000000000" pitchFamily="65" charset="-120"/>
                      </a:endParaRPr>
                    </a:p>
                    <a:p>
                      <a:pPr marL="0" marR="0" lvl="0" indent="0" algn="ctr" defTabSz="685800" rtl="0" eaLnBrk="1" fontAlgn="auto" latinLnBrk="0" hangingPunct="1">
                        <a:lnSpc>
                          <a:spcPts val="3500"/>
                        </a:lnSpc>
                        <a:spcBef>
                          <a:spcPts val="0"/>
                        </a:spcBef>
                        <a:spcAft>
                          <a:spcPts val="0"/>
                        </a:spcAft>
                        <a:buClrTx/>
                        <a:buSzTx/>
                        <a:buFontTx/>
                        <a:buNone/>
                        <a:tabLst/>
                        <a:defRPr/>
                      </a:pPr>
                      <a:r>
                        <a:rPr lang="zh-TW" altLang="en-US" sz="2400" b="1" dirty="0">
                          <a:solidFill>
                            <a:schemeClr val="bg1"/>
                          </a:solidFill>
                          <a:latin typeface="標楷體" panose="03000509000000000000" pitchFamily="65" charset="-120"/>
                          <a:ea typeface="標楷體" panose="03000509000000000000" pitchFamily="65" charset="-120"/>
                        </a:rPr>
                        <a:t>法源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marR="0" lvl="0" indent="0" algn="l" defTabSz="685800" rtl="0" eaLnBrk="1" fontAlgn="auto" latinLnBrk="0" hangingPunct="1">
                        <a:lnSpc>
                          <a:spcPts val="35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證交法第</a:t>
                      </a:r>
                      <a:r>
                        <a:rPr lang="en-US" altLang="zh-TW" sz="2400" b="1" dirty="0">
                          <a:solidFill>
                            <a:schemeClr val="tx1"/>
                          </a:solidFill>
                          <a:latin typeface="標楷體" panose="03000509000000000000" pitchFamily="65" charset="-120"/>
                          <a:ea typeface="標楷體" panose="03000509000000000000" pitchFamily="65" charset="-120"/>
                        </a:rPr>
                        <a:t>45</a:t>
                      </a:r>
                      <a:r>
                        <a:rPr lang="zh-TW" altLang="en-US" sz="2400" b="1" dirty="0">
                          <a:solidFill>
                            <a:schemeClr val="tx1"/>
                          </a:solidFill>
                          <a:latin typeface="標楷體" panose="03000509000000000000" pitchFamily="65" charset="-120"/>
                          <a:ea typeface="標楷體" panose="03000509000000000000" pitchFamily="65" charset="-120"/>
                        </a:rPr>
                        <a:t>條但書</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證券業務外之特許業務</a:t>
                      </a:r>
                      <a:r>
                        <a:rPr lang="en-US" altLang="zh-TW" sz="2400" b="1" dirty="0">
                          <a:solidFill>
                            <a:schemeClr val="tx1"/>
                          </a:solidFill>
                          <a:latin typeface="標楷體" panose="03000509000000000000" pitchFamily="65" charset="-120"/>
                          <a:ea typeface="標楷體" panose="03000509000000000000" pitchFamily="65" charset="-120"/>
                        </a:rPr>
                        <a:t>)</a:t>
                      </a:r>
                      <a:br>
                        <a:rPr lang="en-US" altLang="zh-TW" sz="2400" b="1" dirty="0">
                          <a:solidFill>
                            <a:schemeClr val="tx1"/>
                          </a:solidFill>
                          <a:latin typeface="標楷體" panose="03000509000000000000" pitchFamily="65" charset="-120"/>
                          <a:ea typeface="標楷體" panose="03000509000000000000" pitchFamily="65" charset="-120"/>
                        </a:rPr>
                      </a:br>
                      <a:r>
                        <a:rPr lang="zh-TW" altLang="en-US" sz="2400" b="1" dirty="0">
                          <a:solidFill>
                            <a:schemeClr val="tx1"/>
                          </a:solidFill>
                          <a:latin typeface="標楷體" panose="03000509000000000000" pitchFamily="65" charset="-120"/>
                          <a:ea typeface="標楷體" panose="03000509000000000000" pitchFamily="65" charset="-120"/>
                        </a:rPr>
                        <a:t>訂有</a:t>
                      </a:r>
                      <a:r>
                        <a:rPr lang="zh-TW" altLang="en-US" sz="2400" b="1" dirty="0">
                          <a:solidFill>
                            <a:srgbClr val="C00000"/>
                          </a:solidFill>
                          <a:latin typeface="標楷體" panose="03000509000000000000" pitchFamily="65" charset="-120"/>
                          <a:ea typeface="標楷體" panose="03000509000000000000" pitchFamily="65" charset="-120"/>
                        </a:rPr>
                        <a:t>業務操作辦法</a:t>
                      </a:r>
                      <a:endParaRPr lang="en-US" altLang="zh-TW" sz="2400" b="1"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87044635"/>
                  </a:ext>
                </a:extLst>
              </a:tr>
              <a:tr h="869674">
                <a:tc>
                  <a:txBody>
                    <a:bodyPr/>
                    <a:lstStyle/>
                    <a:p>
                      <a:pPr marL="0" marR="0" lvl="0" indent="0" algn="r" defTabSz="685800" rtl="0" eaLnBrk="1" fontAlgn="auto" latinLnBrk="0" hangingPunct="1">
                        <a:lnSpc>
                          <a:spcPts val="5000"/>
                        </a:lnSpc>
                        <a:spcBef>
                          <a:spcPts val="0"/>
                        </a:spcBef>
                        <a:spcAft>
                          <a:spcPts val="0"/>
                        </a:spcAft>
                        <a:buClrTx/>
                        <a:buSzTx/>
                        <a:buFontTx/>
                        <a:buNone/>
                        <a:tabLst/>
                        <a:defRPr/>
                      </a:pPr>
                      <a:r>
                        <a:rPr lang="en-US" altLang="zh-TW" sz="2400" b="1" dirty="0">
                          <a:solidFill>
                            <a:schemeClr val="tx1"/>
                          </a:solidFill>
                          <a:latin typeface="標楷體" panose="03000509000000000000" pitchFamily="65" charset="-120"/>
                          <a:ea typeface="標楷體" panose="03000509000000000000" pitchFamily="65" charset="-120"/>
                        </a:rPr>
                        <a:t>T+5</a:t>
                      </a:r>
                      <a:r>
                        <a:rPr lang="zh-TW" altLang="en-US" sz="2400" b="1" dirty="0">
                          <a:solidFill>
                            <a:schemeClr val="tx1"/>
                          </a:solidFill>
                          <a:latin typeface="標楷體" panose="03000509000000000000" pitchFamily="65" charset="-120"/>
                          <a:ea typeface="標楷體" panose="03000509000000000000" pitchFamily="65" charset="-120"/>
                        </a:rPr>
                        <a:t>、</a:t>
                      </a:r>
                      <a:r>
                        <a:rPr lang="zh-TW" altLang="en-US" sz="2400" b="1" u="sng" dirty="0">
                          <a:solidFill>
                            <a:schemeClr val="tx1"/>
                          </a:solidFill>
                          <a:latin typeface="標楷體" panose="03000509000000000000" pitchFamily="65" charset="-120"/>
                          <a:ea typeface="標楷體" panose="03000509000000000000" pitchFamily="65" charset="-120"/>
                        </a:rPr>
                        <a:t>認股借貸</a:t>
                      </a:r>
                      <a:r>
                        <a:rPr lang="en-US" altLang="zh-TW" sz="2400" b="1" u="sng" dirty="0">
                          <a:solidFill>
                            <a:schemeClr val="tx1"/>
                          </a:solidFill>
                          <a:latin typeface="標楷體" panose="03000509000000000000" pitchFamily="65" charset="-120"/>
                          <a:ea typeface="標楷體" panose="03000509000000000000" pitchFamily="65" charset="-120"/>
                        </a:rPr>
                        <a:t>(</a:t>
                      </a:r>
                      <a:r>
                        <a:rPr lang="en-US" altLang="zh-TW" sz="2400" b="1" u="sng" dirty="0">
                          <a:solidFill>
                            <a:srgbClr val="C00000"/>
                          </a:solidFill>
                          <a:latin typeface="標楷體" panose="03000509000000000000" pitchFamily="65" charset="-120"/>
                          <a:ea typeface="標楷體" panose="03000509000000000000" pitchFamily="65" charset="-120"/>
                        </a:rPr>
                        <a:t>30</a:t>
                      </a:r>
                      <a:r>
                        <a:rPr lang="zh-TW" altLang="en-US" sz="2400" b="1" u="sng" dirty="0">
                          <a:solidFill>
                            <a:srgbClr val="C00000"/>
                          </a:solidFill>
                          <a:latin typeface="標楷體" panose="03000509000000000000" pitchFamily="65" charset="-120"/>
                          <a:ea typeface="標楷體" panose="03000509000000000000" pitchFamily="65" charset="-120"/>
                        </a:rPr>
                        <a:t>天</a:t>
                      </a:r>
                      <a:r>
                        <a:rPr lang="en-US" altLang="zh-TW" sz="2400" b="1" u="sng"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、半年型</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bg1"/>
                          </a:solidFill>
                          <a:latin typeface="標楷體" panose="03000509000000000000" pitchFamily="65" charset="-120"/>
                          <a:ea typeface="標楷體" panose="03000509000000000000" pitchFamily="65" charset="-120"/>
                        </a:rPr>
                        <a:t>類型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marR="0" lvl="0" indent="0" algn="l"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每次最長半年</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209285"/>
                  </a:ext>
                </a:extLst>
              </a:tr>
              <a:tr h="869674">
                <a:tc>
                  <a:txBody>
                    <a:bodyPr/>
                    <a:lstStyle/>
                    <a:p>
                      <a:pPr marL="0" marR="0" lvl="0" indent="0" algn="r"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境內外自然人、法人</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bg1"/>
                          </a:solidFill>
                          <a:latin typeface="標楷體" panose="03000509000000000000" pitchFamily="65" charset="-120"/>
                          <a:ea typeface="標楷體" panose="03000509000000000000" pitchFamily="65" charset="-120"/>
                        </a:rPr>
                        <a:t>對象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marR="0" lvl="0" indent="0" algn="l"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僅境內</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含僑外</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自然人、法人</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3259138"/>
                  </a:ext>
                </a:extLst>
              </a:tr>
              <a:tr h="869674">
                <a:tc>
                  <a:txBody>
                    <a:bodyPr/>
                    <a:lstStyle/>
                    <a:p>
                      <a:pPr marL="0" marR="0" lvl="0" indent="0" algn="r"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僅能支應買進交割款項</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bg1"/>
                          </a:solidFill>
                          <a:latin typeface="標楷體" panose="03000509000000000000" pitchFamily="65" charset="-120"/>
                          <a:ea typeface="標楷體" panose="03000509000000000000" pitchFamily="65" charset="-120"/>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A0"/>
                    </a:solidFill>
                  </a:tcPr>
                </a:tc>
                <a:tc>
                  <a:txBody>
                    <a:bodyPr/>
                    <a:lstStyle/>
                    <a:p>
                      <a:pPr marL="0" marR="0" lvl="0" indent="0" algn="l" defTabSz="685800" rtl="0" eaLnBrk="1" fontAlgn="auto" latinLnBrk="0" hangingPunct="1">
                        <a:lnSpc>
                          <a:spcPts val="5000"/>
                        </a:lnSpc>
                        <a:spcBef>
                          <a:spcPts val="0"/>
                        </a:spcBef>
                        <a:spcAft>
                          <a:spcPts val="0"/>
                        </a:spcAft>
                        <a:buClrTx/>
                        <a:buSzTx/>
                        <a:buFontTx/>
                        <a:buNone/>
                        <a:tabLst/>
                        <a:defRPr/>
                      </a:pPr>
                      <a:r>
                        <a:rPr lang="zh-TW" altLang="en-US" sz="2400" b="1" dirty="0">
                          <a:solidFill>
                            <a:schemeClr val="tx1"/>
                          </a:solidFill>
                          <a:latin typeface="標楷體" panose="03000509000000000000" pitchFamily="65" charset="-120"/>
                          <a:ea typeface="標楷體" panose="03000509000000000000" pitchFamily="65" charset="-120"/>
                        </a:rPr>
                        <a:t>款項可自由運用不受限制</a:t>
                      </a:r>
                      <a:endParaRPr lang="en-US" altLang="zh-TW" sz="2400" b="1"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127851"/>
                  </a:ext>
                </a:extLst>
              </a:tr>
            </a:tbl>
          </a:graphicData>
        </a:graphic>
      </p:graphicFrame>
      <p:sp>
        <p:nvSpPr>
          <p:cNvPr id="4" name="文字版面配置區 3"/>
          <p:cNvSpPr txBox="1">
            <a:spLocks/>
          </p:cNvSpPr>
          <p:nvPr/>
        </p:nvSpPr>
        <p:spPr>
          <a:xfrm>
            <a:off x="1676401" y="375994"/>
            <a:ext cx="9146795" cy="8367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TW" altLang="en-US" sz="4400" b="1" dirty="0">
                <a:solidFill>
                  <a:srgbClr val="E7E6E6">
                    <a:lumMod val="25000"/>
                  </a:srgbClr>
                </a:solidFill>
                <a:latin typeface="標楷體" panose="03000509000000000000" pitchFamily="65" charset="-120"/>
                <a:ea typeface="標楷體" panose="03000509000000000000" pitchFamily="65" charset="-120"/>
                <a:cs typeface="+mj-cs"/>
              </a:rPr>
              <a:t>制度說明</a:t>
            </a:r>
          </a:p>
        </p:txBody>
      </p:sp>
    </p:spTree>
    <p:extLst>
      <p:ext uri="{BB962C8B-B14F-4D97-AF65-F5344CB8AC3E}">
        <p14:creationId xmlns:p14="http://schemas.microsoft.com/office/powerpoint/2010/main" val="1170294990"/>
      </p:ext>
    </p:extLst>
  </p:cSld>
  <p:clrMapOvr>
    <a:masterClrMapping/>
  </p:clrMapOvr>
</p:sld>
</file>

<file path=ppt/theme/theme1.xml><?xml version="1.0" encoding="utf-8"?>
<a:theme xmlns:a="http://schemas.openxmlformats.org/drawingml/2006/main" name="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1_Citation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標準">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7150">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4t">
    <a:dk1>
      <a:sysClr val="windowText" lastClr="000000"/>
    </a:dk1>
    <a:lt1>
      <a:sysClr val="window" lastClr="FFFFFF"/>
    </a:lt1>
    <a:dk2>
      <a:srgbClr val="44546A"/>
    </a:dk2>
    <a:lt2>
      <a:srgbClr val="E7E6E6"/>
    </a:lt2>
    <a:accent1>
      <a:srgbClr val="0C4DA9"/>
    </a:accent1>
    <a:accent2>
      <a:srgbClr val="109898"/>
    </a:accent2>
    <a:accent3>
      <a:srgbClr val="FFC000"/>
    </a:accent3>
    <a:accent4>
      <a:srgbClr val="A6A6A6"/>
    </a:accent4>
    <a:accent5>
      <a:srgbClr val="5B9BD5"/>
    </a:accent5>
    <a:accent6>
      <a:srgbClr val="70AD47"/>
    </a:accent6>
    <a:hlink>
      <a:srgbClr val="0C4DA9"/>
    </a:hlink>
    <a:folHlink>
      <a:srgbClr val="109898"/>
    </a:folHlink>
  </a:clrScheme>
  <a:fontScheme name="KELUARGA SEGOE">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2769</TotalTime>
  <Words>6928</Words>
  <Application>Microsoft Office PowerPoint</Application>
  <PresentationFormat>寬螢幕</PresentationFormat>
  <Paragraphs>908</Paragraphs>
  <Slides>67</Slides>
  <Notes>9</Notes>
  <HiddenSlides>0</HiddenSlides>
  <MMClips>0</MMClips>
  <ScaleCrop>false</ScaleCrop>
  <HeadingPairs>
    <vt:vector size="6" baseType="variant">
      <vt:variant>
        <vt:lpstr>使用字型</vt:lpstr>
      </vt:variant>
      <vt:variant>
        <vt:i4>14</vt:i4>
      </vt:variant>
      <vt:variant>
        <vt:lpstr>佈景主題</vt:lpstr>
      </vt:variant>
      <vt:variant>
        <vt:i4>2</vt:i4>
      </vt:variant>
      <vt:variant>
        <vt:lpstr>投影片標題</vt:lpstr>
      </vt:variant>
      <vt:variant>
        <vt:i4>67</vt:i4>
      </vt:variant>
    </vt:vector>
  </HeadingPairs>
  <TitlesOfParts>
    <vt:vector size="83" baseType="lpstr">
      <vt:lpstr>Goldman Sans</vt:lpstr>
      <vt:lpstr>Goldman Sans Black</vt:lpstr>
      <vt:lpstr>微軟正黑體</vt:lpstr>
      <vt:lpstr>微軟正黑體 Light</vt:lpstr>
      <vt:lpstr>標楷體</vt:lpstr>
      <vt:lpstr>Agency FB</vt:lpstr>
      <vt:lpstr>Arial</vt:lpstr>
      <vt:lpstr>Calibri</vt:lpstr>
      <vt:lpstr>Constantia</vt:lpstr>
      <vt:lpstr>Rockwell Extra Bold</vt:lpstr>
      <vt:lpstr>Segoe UI</vt:lpstr>
      <vt:lpstr>Segoe UI Light</vt:lpstr>
      <vt:lpstr>Times New Roman</vt:lpstr>
      <vt:lpstr>Wingdings</vt:lpstr>
      <vt:lpstr>CitationVTI</vt:lpstr>
      <vt:lpstr>1_CitationVTI</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LAMSON, Michael Jr [Student]</dc:creator>
  <cp:lastModifiedBy>陳旭怡</cp:lastModifiedBy>
  <cp:revision>516</cp:revision>
  <cp:lastPrinted>2025-10-08T10:01:01Z</cp:lastPrinted>
  <dcterms:created xsi:type="dcterms:W3CDTF">2023-01-28T06:44:39Z</dcterms:created>
  <dcterms:modified xsi:type="dcterms:W3CDTF">2025-10-09T03:09:28Z</dcterms:modified>
</cp:coreProperties>
</file>