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 id="2147483742" r:id="rId2"/>
  </p:sldMasterIdLst>
  <p:notesMasterIdLst>
    <p:notesMasterId r:id="rId32"/>
  </p:notesMasterIdLst>
  <p:handoutMasterIdLst>
    <p:handoutMasterId r:id="rId33"/>
  </p:handoutMasterIdLst>
  <p:sldIdLst>
    <p:sldId id="328" r:id="rId3"/>
    <p:sldId id="2680" r:id="rId4"/>
    <p:sldId id="2695" r:id="rId5"/>
    <p:sldId id="333" r:id="rId6"/>
    <p:sldId id="2699" r:id="rId7"/>
    <p:sldId id="2706" r:id="rId8"/>
    <p:sldId id="256" r:id="rId9"/>
    <p:sldId id="335" r:id="rId10"/>
    <p:sldId id="2698" r:id="rId11"/>
    <p:sldId id="2707" r:id="rId12"/>
    <p:sldId id="329" r:id="rId13"/>
    <p:sldId id="332" r:id="rId14"/>
    <p:sldId id="2700" r:id="rId15"/>
    <p:sldId id="2685" r:id="rId16"/>
    <p:sldId id="2701" r:id="rId17"/>
    <p:sldId id="2687" r:id="rId18"/>
    <p:sldId id="2688" r:id="rId19"/>
    <p:sldId id="2702" r:id="rId20"/>
    <p:sldId id="2681" r:id="rId21"/>
    <p:sldId id="2690" r:id="rId22"/>
    <p:sldId id="2694" r:id="rId23"/>
    <p:sldId id="2684" r:id="rId24"/>
    <p:sldId id="2691" r:id="rId25"/>
    <p:sldId id="2692" r:id="rId26"/>
    <p:sldId id="2693" r:id="rId27"/>
    <p:sldId id="2703" r:id="rId28"/>
    <p:sldId id="2704" r:id="rId29"/>
    <p:sldId id="2686" r:id="rId30"/>
    <p:sldId id="2705" r:id="rId31"/>
  </p:sldIdLst>
  <p:sldSz cx="12192000" cy="6858000"/>
  <p:notesSz cx="9939338" cy="6807200"/>
  <p:defaultTextStyle>
    <a:defPPr>
      <a:defRPr lang="en-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F3F8"/>
    <a:srgbClr val="E10000"/>
    <a:srgbClr val="FFFFFF"/>
    <a:srgbClr val="F1EBE6"/>
    <a:srgbClr val="BEA38C"/>
    <a:srgbClr val="E1D4C9"/>
    <a:srgbClr val="E3D7CC"/>
    <a:srgbClr val="F5EEF1"/>
    <a:srgbClr val="F3EAED"/>
    <a:srgbClr val="C7A8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7292A2E-F333-43FB-9621-5CBBE7FDCDCB}" styleName="淺色樣式 2 - 輔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等深淺樣式 4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中等深淺樣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50" autoAdjust="0"/>
    <p:restoredTop sz="95942" autoAdjust="0"/>
  </p:normalViewPr>
  <p:slideViewPr>
    <p:cSldViewPr snapToGrid="0">
      <p:cViewPr varScale="1">
        <p:scale>
          <a:sx n="99" d="100"/>
          <a:sy n="99" d="100"/>
        </p:scale>
        <p:origin x="1116" y="72"/>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456818C3-D28E-E7D3-A102-61862A9F00CA}"/>
              </a:ext>
            </a:extLst>
          </p:cNvPr>
          <p:cNvSpPr>
            <a:spLocks noGrp="1"/>
          </p:cNvSpPr>
          <p:nvPr>
            <p:ph type="hdr" sz="quarter"/>
          </p:nvPr>
        </p:nvSpPr>
        <p:spPr>
          <a:xfrm>
            <a:off x="1" y="0"/>
            <a:ext cx="4306737" cy="34139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B0CC4D48-BD3A-96F4-3C3A-3AB50FF4F6FD}"/>
              </a:ext>
            </a:extLst>
          </p:cNvPr>
          <p:cNvSpPr>
            <a:spLocks noGrp="1"/>
          </p:cNvSpPr>
          <p:nvPr>
            <p:ph type="dt" sz="quarter" idx="1"/>
          </p:nvPr>
        </p:nvSpPr>
        <p:spPr>
          <a:xfrm>
            <a:off x="5630284" y="0"/>
            <a:ext cx="4306737" cy="341393"/>
          </a:xfrm>
          <a:prstGeom prst="rect">
            <a:avLst/>
          </a:prstGeom>
        </p:spPr>
        <p:txBody>
          <a:bodyPr vert="horz" lIns="91440" tIns="45720" rIns="91440" bIns="45720" rtlCol="0"/>
          <a:lstStyle>
            <a:lvl1pPr algn="r">
              <a:defRPr sz="1200"/>
            </a:lvl1pPr>
          </a:lstStyle>
          <a:p>
            <a:fld id="{DDDAE3B6-6D9F-40D0-B63D-B1E4FAE25F3E}" type="datetimeFigureOut">
              <a:rPr lang="zh-TW" altLang="en-US" smtClean="0"/>
              <a:t>2026/10/19</a:t>
            </a:fld>
            <a:endParaRPr lang="zh-TW" altLang="en-US"/>
          </a:p>
        </p:txBody>
      </p:sp>
      <p:sp>
        <p:nvSpPr>
          <p:cNvPr id="4" name="頁尾版面配置區 3">
            <a:extLst>
              <a:ext uri="{FF2B5EF4-FFF2-40B4-BE49-F238E27FC236}">
                <a16:creationId xmlns:a16="http://schemas.microsoft.com/office/drawing/2014/main" id="{4B5A5A2A-E568-4740-CBEE-2E6F62AAB735}"/>
              </a:ext>
            </a:extLst>
          </p:cNvPr>
          <p:cNvSpPr>
            <a:spLocks noGrp="1"/>
          </p:cNvSpPr>
          <p:nvPr>
            <p:ph type="ftr" sz="quarter" idx="2"/>
          </p:nvPr>
        </p:nvSpPr>
        <p:spPr>
          <a:xfrm>
            <a:off x="1" y="6465807"/>
            <a:ext cx="4306737" cy="341393"/>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729B473E-671D-680F-A1A6-663D95A2ABCD}"/>
              </a:ext>
            </a:extLst>
          </p:cNvPr>
          <p:cNvSpPr>
            <a:spLocks noGrp="1"/>
          </p:cNvSpPr>
          <p:nvPr>
            <p:ph type="sldNum" sz="quarter" idx="3"/>
          </p:nvPr>
        </p:nvSpPr>
        <p:spPr>
          <a:xfrm>
            <a:off x="5630284" y="6465807"/>
            <a:ext cx="4306737" cy="341393"/>
          </a:xfrm>
          <a:prstGeom prst="rect">
            <a:avLst/>
          </a:prstGeom>
        </p:spPr>
        <p:txBody>
          <a:bodyPr vert="horz" lIns="91440" tIns="45720" rIns="91440" bIns="45720" rtlCol="0" anchor="b"/>
          <a:lstStyle>
            <a:lvl1pPr algn="r">
              <a:defRPr sz="1200"/>
            </a:lvl1pPr>
          </a:lstStyle>
          <a:p>
            <a:fld id="{45632FBE-AC04-492B-AB23-8B73BD266D77}" type="slidenum">
              <a:rPr lang="zh-TW" altLang="en-US" smtClean="0"/>
              <a:t>‹#›</a:t>
            </a:fld>
            <a:endParaRPr lang="zh-TW" altLang="en-US"/>
          </a:p>
        </p:txBody>
      </p:sp>
    </p:spTree>
    <p:extLst>
      <p:ext uri="{BB962C8B-B14F-4D97-AF65-F5344CB8AC3E}">
        <p14:creationId xmlns:p14="http://schemas.microsoft.com/office/powerpoint/2010/main" val="23760801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7047" cy="341542"/>
          </a:xfrm>
          <a:prstGeom prst="rect">
            <a:avLst/>
          </a:prstGeom>
        </p:spPr>
        <p:txBody>
          <a:bodyPr vert="horz" lIns="91440" tIns="45720" rIns="91440" bIns="45720" rtlCol="0"/>
          <a:lstStyle>
            <a:lvl1pPr algn="l">
              <a:defRPr sz="1200"/>
            </a:lvl1pPr>
          </a:lstStyle>
          <a:p>
            <a:endParaRPr lang="en-TW"/>
          </a:p>
        </p:txBody>
      </p:sp>
      <p:sp>
        <p:nvSpPr>
          <p:cNvPr id="3" name="Date Placeholder 2"/>
          <p:cNvSpPr>
            <a:spLocks noGrp="1"/>
          </p:cNvSpPr>
          <p:nvPr>
            <p:ph type="dt" idx="1"/>
          </p:nvPr>
        </p:nvSpPr>
        <p:spPr>
          <a:xfrm>
            <a:off x="5629992" y="1"/>
            <a:ext cx="4307047" cy="341542"/>
          </a:xfrm>
          <a:prstGeom prst="rect">
            <a:avLst/>
          </a:prstGeom>
        </p:spPr>
        <p:txBody>
          <a:bodyPr vert="horz" lIns="91440" tIns="45720" rIns="91440" bIns="45720" rtlCol="0"/>
          <a:lstStyle>
            <a:lvl1pPr algn="r">
              <a:defRPr sz="1200"/>
            </a:lvl1pPr>
          </a:lstStyle>
          <a:p>
            <a:fld id="{4067A4C5-F0B8-DD40-A01A-B96BEE45E953}" type="datetimeFigureOut">
              <a:rPr lang="en-TW" smtClean="0"/>
              <a:t>10/19/2026</a:t>
            </a:fld>
            <a:endParaRPr lang="en-TW"/>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TW"/>
          </a:p>
        </p:txBody>
      </p:sp>
      <p:sp>
        <p:nvSpPr>
          <p:cNvPr id="5" name="Notes Placeholder 4"/>
          <p:cNvSpPr>
            <a:spLocks noGrp="1"/>
          </p:cNvSpPr>
          <p:nvPr>
            <p:ph type="body" sz="quarter" idx="3"/>
          </p:nvPr>
        </p:nvSpPr>
        <p:spPr>
          <a:xfrm>
            <a:off x="993935" y="3275965"/>
            <a:ext cx="7951470" cy="268033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6" name="Footer Placeholder 5"/>
          <p:cNvSpPr>
            <a:spLocks noGrp="1"/>
          </p:cNvSpPr>
          <p:nvPr>
            <p:ph type="ftr" sz="quarter" idx="4"/>
          </p:nvPr>
        </p:nvSpPr>
        <p:spPr>
          <a:xfrm>
            <a:off x="1" y="6465659"/>
            <a:ext cx="4307047" cy="341541"/>
          </a:xfrm>
          <a:prstGeom prst="rect">
            <a:avLst/>
          </a:prstGeom>
        </p:spPr>
        <p:txBody>
          <a:bodyPr vert="horz" lIns="91440" tIns="45720" rIns="91440" bIns="45720" rtlCol="0" anchor="b"/>
          <a:lstStyle>
            <a:lvl1pPr algn="l">
              <a:defRPr sz="1200"/>
            </a:lvl1pPr>
          </a:lstStyle>
          <a:p>
            <a:endParaRPr lang="en-TW"/>
          </a:p>
        </p:txBody>
      </p:sp>
      <p:sp>
        <p:nvSpPr>
          <p:cNvPr id="7" name="Slide Number Placeholder 6"/>
          <p:cNvSpPr>
            <a:spLocks noGrp="1"/>
          </p:cNvSpPr>
          <p:nvPr>
            <p:ph type="sldNum" sz="quarter" idx="5"/>
          </p:nvPr>
        </p:nvSpPr>
        <p:spPr>
          <a:xfrm>
            <a:off x="5629992" y="6465659"/>
            <a:ext cx="4307047" cy="341541"/>
          </a:xfrm>
          <a:prstGeom prst="rect">
            <a:avLst/>
          </a:prstGeom>
        </p:spPr>
        <p:txBody>
          <a:bodyPr vert="horz" lIns="91440" tIns="45720" rIns="91440" bIns="45720" rtlCol="0" anchor="b"/>
          <a:lstStyle>
            <a:lvl1pPr algn="r">
              <a:defRPr sz="1200"/>
            </a:lvl1pPr>
          </a:lstStyle>
          <a:p>
            <a:fld id="{7CC36A31-D2F0-C44C-A30A-B4652EE629D5}" type="slidenum">
              <a:rPr lang="en-TW" smtClean="0"/>
              <a:t>‹#›</a:t>
            </a:fld>
            <a:endParaRPr lang="en-TW"/>
          </a:p>
        </p:txBody>
      </p:sp>
    </p:spTree>
    <p:extLst>
      <p:ext uri="{BB962C8B-B14F-4D97-AF65-F5344CB8AC3E}">
        <p14:creationId xmlns:p14="http://schemas.microsoft.com/office/powerpoint/2010/main" val="331003293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2849563" y="525463"/>
            <a:ext cx="4673600" cy="26289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681594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7E72E-E8D6-F3F2-7205-E2A75F37F171}"/>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5FE87E4A-47F1-E14C-F4F1-58B2A935E90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1FFE6663-2D28-4296-53E0-2883249EA1E2}"/>
              </a:ext>
            </a:extLst>
          </p:cNvPr>
          <p:cNvSpPr>
            <a:spLocks noGrp="1"/>
          </p:cNvSpPr>
          <p:nvPr>
            <p:ph type="body" idx="1"/>
          </p:nvPr>
        </p:nvSpPr>
        <p:spPr/>
        <p:txBody>
          <a:bodyPr/>
          <a:lstStyle/>
          <a:p>
            <a:r>
              <a:rPr lang="zh-TW" altLang="en-US" dirty="0"/>
              <a:t>投資人同時背負房貸、信貸、股票質押與融資的疊加槓桿，建立跨業查詢機制，在當事人同意前題下，掌握完整授信狀況</a:t>
            </a:r>
            <a:endParaRPr lang="en-US" altLang="zh-TW" dirty="0"/>
          </a:p>
          <a:p>
            <a:endParaRPr lang="en-US" altLang="zh-TW" dirty="0"/>
          </a:p>
          <a:p>
            <a:pPr lvl="0"/>
            <a:r>
              <a:rPr lang="zh-TW" altLang="en-US" sz="1200" kern="1200" dirty="0">
                <a:solidFill>
                  <a:schemeClr val="tx1"/>
                </a:solidFill>
                <a:effectLst/>
                <a:latin typeface="+mn-lt"/>
                <a:ea typeface="+mn-ea"/>
                <a:cs typeface="+mn-cs"/>
              </a:rPr>
              <a:t>金管會</a:t>
            </a:r>
            <a:r>
              <a:rPr lang="zh-TW" altLang="zh-TW" sz="1200" kern="1200" dirty="0">
                <a:solidFill>
                  <a:schemeClr val="tx1"/>
                </a:solidFill>
                <a:effectLst/>
                <a:latin typeface="+mn-lt"/>
                <a:ea typeface="+mn-ea"/>
                <a:cs typeface="+mn-cs"/>
              </a:rPr>
              <a:t>於</a:t>
            </a:r>
            <a:r>
              <a:rPr lang="en-US" altLang="zh-TW" sz="1200" kern="1200" dirty="0">
                <a:solidFill>
                  <a:schemeClr val="tx1"/>
                </a:solidFill>
                <a:effectLst/>
                <a:latin typeface="+mn-lt"/>
                <a:ea typeface="+mn-ea"/>
                <a:cs typeface="+mn-cs"/>
              </a:rPr>
              <a:t>115</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8</a:t>
            </a:r>
            <a:r>
              <a:rPr lang="zh-TW" altLang="zh-TW" sz="1200" kern="1200" dirty="0">
                <a:solidFill>
                  <a:schemeClr val="tx1"/>
                </a:solidFill>
                <a:effectLst/>
                <a:latin typeface="+mn-lt"/>
                <a:ea typeface="+mn-ea"/>
                <a:cs typeface="+mn-cs"/>
              </a:rPr>
              <a:t>月</a:t>
            </a:r>
            <a:r>
              <a:rPr lang="en-US" altLang="zh-TW" sz="1200" kern="1200" dirty="0">
                <a:solidFill>
                  <a:schemeClr val="tx1"/>
                </a:solidFill>
                <a:effectLst/>
                <a:latin typeface="+mn-lt"/>
                <a:ea typeface="+mn-ea"/>
                <a:cs typeface="+mn-cs"/>
              </a:rPr>
              <a:t>20</a:t>
            </a:r>
            <a:r>
              <a:rPr lang="zh-TW" altLang="zh-TW" sz="1200" kern="1200" dirty="0">
                <a:solidFill>
                  <a:schemeClr val="tx1"/>
                </a:solidFill>
                <a:effectLst/>
                <a:latin typeface="+mn-lt"/>
                <a:ea typeface="+mn-ea"/>
                <a:cs typeface="+mn-cs"/>
              </a:rPr>
              <a:t>日召開「研商銀行業及證券業查詢客戶跨業信用資料強化機制」會議決議，以及前揭會議指示本中心邀集臺灣證券交易所股份有限公司（以下簡稱證交所）、中華民國商業同業公會全國聯合會（以下簡稱銀行公會）和中華民國證券商業同業公會（以下簡稱證券商公會），於</a:t>
            </a:r>
            <a:r>
              <a:rPr lang="en-US" altLang="zh-TW" sz="1200" kern="1200" dirty="0">
                <a:solidFill>
                  <a:schemeClr val="tx1"/>
                </a:solidFill>
                <a:effectLst/>
                <a:latin typeface="+mn-lt"/>
                <a:ea typeface="+mn-ea"/>
                <a:cs typeface="+mn-cs"/>
              </a:rPr>
              <a:t>115</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9</a:t>
            </a:r>
            <a:r>
              <a:rPr lang="zh-TW" altLang="zh-TW" sz="1200" kern="1200" dirty="0">
                <a:solidFill>
                  <a:schemeClr val="tx1"/>
                </a:solidFill>
                <a:effectLst/>
                <a:latin typeface="+mn-lt"/>
                <a:ea typeface="+mn-ea"/>
                <a:cs typeface="+mn-cs"/>
              </a:rPr>
              <a:t>月</a:t>
            </a:r>
            <a:r>
              <a:rPr lang="en-US" altLang="zh-TW" sz="1200" kern="1200" dirty="0">
                <a:solidFill>
                  <a:schemeClr val="tx1"/>
                </a:solidFill>
                <a:effectLst/>
                <a:latin typeface="+mn-lt"/>
                <a:ea typeface="+mn-ea"/>
                <a:cs typeface="+mn-cs"/>
              </a:rPr>
              <a:t>1</a:t>
            </a:r>
            <a:r>
              <a:rPr lang="zh-TW" altLang="zh-TW" sz="1200" kern="1200" dirty="0">
                <a:solidFill>
                  <a:schemeClr val="tx1"/>
                </a:solidFill>
                <a:effectLst/>
                <a:latin typeface="+mn-lt"/>
                <a:ea typeface="+mn-ea"/>
                <a:cs typeface="+mn-cs"/>
              </a:rPr>
              <a:t>日召開「研商銀行業及證券業查詢客戶跨業信用資料強化機制相關事宜」會議決議辦理。</a:t>
            </a:r>
          </a:p>
          <a:p>
            <a:r>
              <a:rPr lang="zh-TW" altLang="zh-TW" sz="1200" kern="1200" dirty="0">
                <a:solidFill>
                  <a:schemeClr val="tx1"/>
                </a:solidFill>
                <a:effectLst/>
                <a:latin typeface="+mn-lt"/>
                <a:ea typeface="+mn-ea"/>
                <a:cs typeface="+mn-cs"/>
              </a:rPr>
              <a:t>配合上揭會議決議，為協助銀行業及證券業掌握客戶整體信用風險，本案以現行本中心與證交所之介接交換機制為基礎，將交換範圍由授信業務負面信用資料擴大至強化風險評估之信用資料</a:t>
            </a:r>
            <a:endParaRPr lang="zh-TW" altLang="en-US" dirty="0"/>
          </a:p>
        </p:txBody>
      </p:sp>
    </p:spTree>
    <p:extLst>
      <p:ext uri="{BB962C8B-B14F-4D97-AF65-F5344CB8AC3E}">
        <p14:creationId xmlns:p14="http://schemas.microsoft.com/office/powerpoint/2010/main" val="58966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F7CB5-E5CA-0209-15C5-5062724BE7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453C2-538B-51CB-B381-D4BB4D89D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494B06-0E65-7C61-5670-81C882634D6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694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3264E-1FEA-5485-EC13-F80176F9B49E}"/>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136B4237-015D-D018-70B2-4250DDE0CFB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AACC9565-7142-6DBB-F0BB-0EAF80CDC723}"/>
              </a:ext>
            </a:extLst>
          </p:cNvPr>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287593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563847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C39B7-C6E2-4903-2F59-BD725629B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A86BC-5217-2E70-6A53-1AE7EE663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641D5-8AA9-EE72-95D3-8EE6A648CEE5}"/>
              </a:ext>
            </a:extLst>
          </p:cNvPr>
          <p:cNvSpPr>
            <a:spLocks noGrp="1"/>
          </p:cNvSpPr>
          <p:nvPr>
            <p:ph type="body" idx="1"/>
          </p:nvPr>
        </p:nvSpPr>
        <p:spPr/>
        <p:txBody>
          <a:bodyPr/>
          <a:lstStyle/>
          <a:p>
            <a:r>
              <a:rPr lang="en-US" altLang="zh-TW" dirty="0"/>
              <a:t>1.</a:t>
            </a:r>
            <a:r>
              <a:rPr lang="zh-TW" altLang="en-US" dirty="0"/>
              <a:t>查調單位逾期未繳者，由雙方各自催收，即聯徵中心向證券商催收，證交所向金融機構催收。</a:t>
            </a:r>
            <a:endParaRPr lang="en-US" altLang="zh-TW" dirty="0"/>
          </a:p>
          <a:p>
            <a:r>
              <a:rPr lang="en-US" altLang="zh-TW" dirty="0"/>
              <a:t>2.</a:t>
            </a:r>
            <a:r>
              <a:rPr lang="zh-TW" altLang="en-US" dirty="0"/>
              <a:t>查調單位逾應繳日期仍未繳納證交所及聯徵中心應進行催繳，應繳日期次月底仍未繳交者，證交所及聯徵中心應依照郵政儲金 </a:t>
            </a:r>
            <a:r>
              <a:rPr lang="en-US" altLang="zh-TW" dirty="0"/>
              <a:t>1 </a:t>
            </a:r>
            <a:r>
              <a:rPr lang="zh-TW" altLang="en-US" dirty="0"/>
              <a:t>年期定期儲金固定利率，按日加計利息納入下次查詢費一併收取。</a:t>
            </a:r>
          </a:p>
          <a:p>
            <a:r>
              <a:rPr lang="en-US" altLang="zh-TW" dirty="0"/>
              <a:t>3.</a:t>
            </a:r>
            <a:r>
              <a:rPr lang="zh-TW" altLang="en-US" dirty="0"/>
              <a:t>查調單位超過應繳期限半年仍未繳納者，聯徵中心或證交所得終止其查詢權限。</a:t>
            </a:r>
          </a:p>
          <a:p>
            <a:endParaRPr lang="en-US" dirty="0"/>
          </a:p>
        </p:txBody>
      </p:sp>
    </p:spTree>
    <p:extLst>
      <p:ext uri="{BB962C8B-B14F-4D97-AF65-F5344CB8AC3E}">
        <p14:creationId xmlns:p14="http://schemas.microsoft.com/office/powerpoint/2010/main" val="3390546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2FB3D-4502-540B-28DA-2275F4363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36A01-B434-398C-543F-3B964B4713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F45CC1-31E3-FA6D-847A-EEADE4A351D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2588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C87B6-DD42-FC69-A4CA-C7F6E1D24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67921-A7A4-2F2B-200A-CB6C44B5C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34C4A-DEC6-A1AF-5E87-F57484C6622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360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DCD43F-E516-4123-A6D8-DB72C3CC50B2}"/>
              </a:ext>
            </a:extLst>
          </p:cNvPr>
          <p:cNvSpPr>
            <a:spLocks noGrp="1"/>
          </p:cNvSpPr>
          <p:nvPr>
            <p:ph type="sldNum" sz="quarter" idx="12"/>
          </p:nvPr>
        </p:nvSpPr>
        <p:spPr>
          <a:xfrm>
            <a:off x="11598876" y="6524369"/>
            <a:ext cx="657528" cy="427638"/>
          </a:xfrm>
        </p:spPr>
        <p:txBody>
          <a:bodyPr/>
          <a:lstStyle>
            <a:lvl1pPr>
              <a:defRPr sz="1200"/>
            </a:lvl1pPr>
          </a:lstStyle>
          <a:p>
            <a:fld id="{4BA915EE-10CB-4CF1-8569-6154455DA573}" type="slidenum">
              <a:rPr lang="en-US" smtClean="0"/>
              <a:pPr/>
              <a:t>‹#›</a:t>
            </a:fld>
            <a:endParaRPr lang="en-US" dirty="0"/>
          </a:p>
        </p:txBody>
      </p:sp>
    </p:spTree>
    <p:extLst>
      <p:ext uri="{BB962C8B-B14F-4D97-AF65-F5344CB8AC3E}">
        <p14:creationId xmlns:p14="http://schemas.microsoft.com/office/powerpoint/2010/main" val="403773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1" name="Text Placeholder 2">
            <a:extLst>
              <a:ext uri="{FF2B5EF4-FFF2-40B4-BE49-F238E27FC236}">
                <a16:creationId xmlns:a16="http://schemas.microsoft.com/office/drawing/2014/main" id="{95EDF98A-E8AE-4443-9A8C-CB35DEB2CE60}"/>
              </a:ext>
            </a:extLst>
          </p:cNvPr>
          <p:cNvSpPr>
            <a:spLocks noGrp="1"/>
          </p:cNvSpPr>
          <p:nvPr>
            <p:ph type="body" idx="15" hasCustomPrompt="1"/>
          </p:nvPr>
        </p:nvSpPr>
        <p:spPr>
          <a:xfrm>
            <a:off x="753533" y="1405467"/>
            <a:ext cx="10828867" cy="5012266"/>
          </a:xfrm>
        </p:spPr>
        <p:txBody>
          <a:bodyPr>
            <a:normAutofit/>
          </a:bodyPr>
          <a:lstStyle>
            <a:lvl1pPr marL="342900" indent="-342900">
              <a:buFont typeface="Arial" panose="020B0604020202020204" pitchFamily="34" charset="0"/>
              <a:buChar char="•"/>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按一下新增文字</a:t>
            </a:r>
            <a:endParaRPr lang="en-US" dirty="0"/>
          </a:p>
        </p:txBody>
      </p:sp>
      <p:sp>
        <p:nvSpPr>
          <p:cNvPr id="10"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3801245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3"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Text Placeholder 2">
            <a:extLst>
              <a:ext uri="{FF2B5EF4-FFF2-40B4-BE49-F238E27FC236}">
                <a16:creationId xmlns:a16="http://schemas.microsoft.com/office/drawing/2014/main" id="{95EDF98A-E8AE-4443-9A8C-CB35DEB2CE60}"/>
              </a:ext>
            </a:extLst>
          </p:cNvPr>
          <p:cNvSpPr>
            <a:spLocks noGrp="1"/>
          </p:cNvSpPr>
          <p:nvPr>
            <p:ph type="body" idx="1"/>
          </p:nvPr>
        </p:nvSpPr>
        <p:spPr>
          <a:xfrm>
            <a:off x="1981200" y="5067300"/>
            <a:ext cx="7696200" cy="876300"/>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5D401596-9353-4C1A-972E-6522F2B42049}"/>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4444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3"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Content Placeholder 2">
            <a:extLst>
              <a:ext uri="{FF2B5EF4-FFF2-40B4-BE49-F238E27FC236}">
                <a16:creationId xmlns:a16="http://schemas.microsoft.com/office/drawing/2014/main" id="{A1B7D887-595C-4649-AF8E-E78307000D4A}"/>
              </a:ext>
            </a:extLst>
          </p:cNvPr>
          <p:cNvSpPr>
            <a:spLocks noGrp="1"/>
          </p:cNvSpPr>
          <p:nvPr>
            <p:ph sz="half" idx="1"/>
          </p:nvPr>
        </p:nvSpPr>
        <p:spPr>
          <a:xfrm>
            <a:off x="914400" y="1825625"/>
            <a:ext cx="4991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39FE29C-ED37-4DD9-949F-0024342619E1}"/>
              </a:ext>
            </a:extLst>
          </p:cNvPr>
          <p:cNvSpPr>
            <a:spLocks noGrp="1"/>
          </p:cNvSpPr>
          <p:nvPr>
            <p:ph sz="half" idx="2"/>
          </p:nvPr>
        </p:nvSpPr>
        <p:spPr>
          <a:xfrm>
            <a:off x="6248400" y="1825625"/>
            <a:ext cx="5029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28DF7398-73FE-4D27-AFF9-91BEBFED32A5}"/>
              </a:ext>
            </a:extLst>
          </p:cNvPr>
          <p:cNvSpPr>
            <a:spLocks noGrp="1"/>
          </p:cNvSpPr>
          <p:nvPr>
            <p:ph type="ftr" sz="quarter" idx="11"/>
          </p:nvPr>
        </p:nvSpPr>
        <p:spPr>
          <a:xfrm>
            <a:off x="8034169" y="6332538"/>
            <a:ext cx="3505459"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11700880-10EE-4115-8BBB-13DDF270DBD1}"/>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9"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1"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2974792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Text Placeholder 2">
            <a:extLst>
              <a:ext uri="{FF2B5EF4-FFF2-40B4-BE49-F238E27FC236}">
                <a16:creationId xmlns:a16="http://schemas.microsoft.com/office/drawing/2014/main" id="{7D52F00A-F4EE-40FC-9325-373840422D52}"/>
              </a:ext>
            </a:extLst>
          </p:cNvPr>
          <p:cNvSpPr>
            <a:spLocks noGrp="1"/>
          </p:cNvSpPr>
          <p:nvPr>
            <p:ph type="body" idx="1"/>
          </p:nvPr>
        </p:nvSpPr>
        <p:spPr>
          <a:xfrm>
            <a:off x="655863" y="1879599"/>
            <a:ext cx="5157787"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75DD90-A306-4A8B-A54C-8033B7F7F0E9}"/>
              </a:ext>
            </a:extLst>
          </p:cNvPr>
          <p:cNvSpPr>
            <a:spLocks noGrp="1"/>
          </p:cNvSpPr>
          <p:nvPr>
            <p:ph sz="half" idx="2"/>
          </p:nvPr>
        </p:nvSpPr>
        <p:spPr>
          <a:xfrm>
            <a:off x="655863" y="2560955"/>
            <a:ext cx="5157787"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040E0AA-F8F8-4862-B27B-50FAF2F34DE0}"/>
              </a:ext>
            </a:extLst>
          </p:cNvPr>
          <p:cNvSpPr>
            <a:spLocks noGrp="1"/>
          </p:cNvSpPr>
          <p:nvPr>
            <p:ph type="body" sz="quarter" idx="3"/>
          </p:nvPr>
        </p:nvSpPr>
        <p:spPr>
          <a:xfrm>
            <a:off x="6094412" y="1879599"/>
            <a:ext cx="5183188"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FEBDD6-EDA1-4CE7-9DDC-9D977E12DDAB}"/>
              </a:ext>
            </a:extLst>
          </p:cNvPr>
          <p:cNvSpPr>
            <a:spLocks noGrp="1"/>
          </p:cNvSpPr>
          <p:nvPr>
            <p:ph sz="quarter" idx="4"/>
          </p:nvPr>
        </p:nvSpPr>
        <p:spPr>
          <a:xfrm>
            <a:off x="6094412" y="2560955"/>
            <a:ext cx="5183188"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389DC43-E591-42BF-82EE-E4887E4BC53A}"/>
              </a:ext>
            </a:extLst>
          </p:cNvPr>
          <p:cNvSpPr>
            <a:spLocks noGrp="1"/>
          </p:cNvSpPr>
          <p:nvPr>
            <p:ph type="ftr" sz="quarter" idx="11"/>
          </p:nvPr>
        </p:nvSpPr>
        <p:spPr>
          <a:xfrm>
            <a:off x="8034169" y="6332538"/>
            <a:ext cx="3505459"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68CD421-2D00-41DD-A393-4739E389D95E}"/>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3"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4"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381633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5" name="Slide Number Placeholder 4">
            <a:extLst>
              <a:ext uri="{FF2B5EF4-FFF2-40B4-BE49-F238E27FC236}">
                <a16:creationId xmlns:a16="http://schemas.microsoft.com/office/drawing/2014/main" id="{DEDBE022-9B54-431C-80D5-5D8F2AFCB920}"/>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9"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Tree>
    <p:extLst>
      <p:ext uri="{BB962C8B-B14F-4D97-AF65-F5344CB8AC3E}">
        <p14:creationId xmlns:p14="http://schemas.microsoft.com/office/powerpoint/2010/main" val="389782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Content Placeholder 2">
            <a:extLst>
              <a:ext uri="{FF2B5EF4-FFF2-40B4-BE49-F238E27FC236}">
                <a16:creationId xmlns:a16="http://schemas.microsoft.com/office/drawing/2014/main" id="{99744D8D-C9CF-43B2-905D-2368B17A539A}"/>
              </a:ext>
            </a:extLst>
          </p:cNvPr>
          <p:cNvSpPr>
            <a:spLocks noGrp="1"/>
          </p:cNvSpPr>
          <p:nvPr>
            <p:ph idx="1"/>
          </p:nvPr>
        </p:nvSpPr>
        <p:spPr>
          <a:xfrm>
            <a:off x="5540188" y="1329519"/>
            <a:ext cx="5655034" cy="46140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1B4BF0C-D14C-46D7-ACDD-1885DDD883F1}"/>
              </a:ext>
            </a:extLst>
          </p:cNvPr>
          <p:cNvSpPr>
            <a:spLocks noGrp="1"/>
          </p:cNvSpPr>
          <p:nvPr>
            <p:ph type="body" sz="half" idx="2"/>
          </p:nvPr>
        </p:nvSpPr>
        <p:spPr>
          <a:xfrm>
            <a:off x="652372" y="2697479"/>
            <a:ext cx="4119654" cy="3246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AE6FA33-09EF-495A-853E-63750CA37AC2}"/>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1"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2"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1563782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Picture Placeholder 2">
            <a:extLst>
              <a:ext uri="{FF2B5EF4-FFF2-40B4-BE49-F238E27FC236}">
                <a16:creationId xmlns:a16="http://schemas.microsoft.com/office/drawing/2014/main" id="{841E98DD-BF5D-4CCA-8C66-F2A6CE11271C}"/>
              </a:ext>
            </a:extLst>
          </p:cNvPr>
          <p:cNvSpPr>
            <a:spLocks noGrp="1"/>
          </p:cNvSpPr>
          <p:nvPr>
            <p:ph type="pic" idx="1"/>
          </p:nvPr>
        </p:nvSpPr>
        <p:spPr>
          <a:xfrm>
            <a:off x="5486400" y="1329519"/>
            <a:ext cx="5774724" cy="46140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0EC22A6-F2C2-4A88-BEE5-2D6CEB520EB9}"/>
              </a:ext>
            </a:extLst>
          </p:cNvPr>
          <p:cNvSpPr>
            <a:spLocks noGrp="1"/>
          </p:cNvSpPr>
          <p:nvPr>
            <p:ph type="body" sz="half" idx="2"/>
          </p:nvPr>
        </p:nvSpPr>
        <p:spPr>
          <a:xfrm>
            <a:off x="652372" y="2697480"/>
            <a:ext cx="4119654" cy="31715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1D0B8E3-DB91-440B-818F-71E4248BB102}"/>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1"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2"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3607783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Vertical Text Placeholder 2">
            <a:extLst>
              <a:ext uri="{FF2B5EF4-FFF2-40B4-BE49-F238E27FC236}">
                <a16:creationId xmlns:a16="http://schemas.microsoft.com/office/drawing/2014/main" id="{E61B4D8C-6045-47B3-9A0C-F2215A904C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8E05176-F6E9-4997-8355-74F2A4560A65}"/>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0"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1"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283937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3" name="Vertical Text Placeholder 2">
            <a:extLst>
              <a:ext uri="{FF2B5EF4-FFF2-40B4-BE49-F238E27FC236}">
                <a16:creationId xmlns:a16="http://schemas.microsoft.com/office/drawing/2014/main" id="{9B7E2EAA-155E-482E-A2B8-547653B253EE}"/>
              </a:ext>
            </a:extLst>
          </p:cNvPr>
          <p:cNvSpPr>
            <a:spLocks noGrp="1"/>
          </p:cNvSpPr>
          <p:nvPr>
            <p:ph type="body" orient="vert" idx="1"/>
          </p:nvPr>
        </p:nvSpPr>
        <p:spPr>
          <a:xfrm>
            <a:off x="668848" y="1581665"/>
            <a:ext cx="9224796" cy="44607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AC8402D-7367-485B-AEA6-5AB2B8209D19}"/>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0"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1"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3141235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pic>
        <p:nvPicPr>
          <p:cNvPr id="2" name="Image 0" descr="/mnt/data/twse_ppt/twse_logo.png"/>
          <p:cNvPicPr>
            <a:picLocks noChangeAspect="1"/>
          </p:cNvPicPr>
          <p:nvPr/>
        </p:nvPicPr>
        <p:blipFill>
          <a:blip r:embed="rId2"/>
          <a:stretch>
            <a:fillRect/>
          </a:stretch>
        </p:blipFill>
        <p:spPr>
          <a:xfrm>
            <a:off x="146304" y="118872"/>
            <a:ext cx="1719072" cy="521208"/>
          </a:xfrm>
          <a:prstGeom prst="rect">
            <a:avLst/>
          </a:prstGeom>
        </p:spPr>
      </p:pic>
      <p:sp>
        <p:nvSpPr>
          <p:cNvPr id="3" name="Text 0"/>
          <p:cNvSpPr/>
          <p:nvPr/>
        </p:nvSpPr>
        <p:spPr>
          <a:xfrm>
            <a:off x="64008" y="6684264"/>
            <a:ext cx="3017520" cy="109728"/>
          </a:xfrm>
          <a:prstGeom prst="rect">
            <a:avLst/>
          </a:prstGeom>
          <a:noFill/>
          <a:ln/>
        </p:spPr>
        <p:txBody>
          <a:bodyPr wrap="square" lIns="0" tIns="0" rIns="0" bIns="0" rtlCol="0" anchor="ctr"/>
          <a:lstStyle/>
          <a:p>
            <a:pPr marL="0" indent="0">
              <a:buNone/>
            </a:pPr>
            <a:r>
              <a:rPr lang="en-US" sz="680" b="1" kern="0" spc="110" dirty="0">
                <a:solidFill>
                  <a:srgbClr val="1F1F1F"/>
                </a:solidFill>
                <a:latin typeface="Microsoft JhengHei" pitchFamily="34" charset="0"/>
                <a:ea typeface="Microsoft JhengHei" pitchFamily="34" charset="-122"/>
                <a:cs typeface="Microsoft JhengHei" pitchFamily="34" charset="-120"/>
              </a:rPr>
              <a:t>Taiwan Stock Exchange  @Copyright 2026</a:t>
            </a:r>
            <a:endParaRPr lang="en-US" sz="680" dirty="0"/>
          </a:p>
        </p:txBody>
      </p:sp>
      <p:sp>
        <p:nvSpPr>
          <p:cNvPr id="4" name="Text 1"/>
          <p:cNvSpPr/>
          <p:nvPr/>
        </p:nvSpPr>
        <p:spPr>
          <a:xfrm>
            <a:off x="11960352" y="6647688"/>
            <a:ext cx="164592" cy="137160"/>
          </a:xfrm>
          <a:prstGeom prst="rect">
            <a:avLst/>
          </a:prstGeom>
          <a:noFill/>
          <a:ln/>
        </p:spPr>
        <p:txBody>
          <a:bodyPr wrap="square" lIns="0" tIns="0" rIns="0" bIns="0" rtlCol="0" anchor="ctr"/>
          <a:lstStyle/>
          <a:p>
            <a:pPr marL="0" indent="0" algn="r">
              <a:buNone/>
            </a:pPr>
            <a:r>
              <a:rPr lang="en-US" sz="800" dirty="0">
                <a:solidFill>
                  <a:srgbClr val="222222"/>
                </a:solidFill>
                <a:latin typeface="Arial" pitchFamily="34" charset="0"/>
                <a:ea typeface="Arial" pitchFamily="34" charset="-122"/>
                <a:cs typeface="Arial" pitchFamily="34" charset="-120"/>
              </a:rPr>
              <a:t>6</a:t>
            </a:r>
            <a:endParaRPr lang="en-US" sz="800" dirty="0"/>
          </a:p>
        </p:txBody>
      </p:sp>
      <p:sp>
        <p:nvSpPr>
          <p:cNvPr id="25" name="Slide Number Placeholder 0"/>
          <p:cNvSpPr>
            <a:spLocks noGrp="1"/>
          </p:cNvSpPr>
          <p:nvPr>
            <p:ph type="sldNum" sz="quarter" idx="4294967295"/>
          </p:nvPr>
        </p:nvSpPr>
        <p:spPr>
          <a:xfrm>
            <a:off x="11960352" y="6647688"/>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FFFFFF"/>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286250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WSE">
    <p:bg>
      <p:bgPr>
        <a:solidFill>
          <a:srgbClr val="FFFFFF"/>
        </a:solidFill>
        <a:effectLst/>
      </p:bgPr>
    </p:bg>
    <p:spTree>
      <p:nvGrpSpPr>
        <p:cNvPr id="1" name=""/>
        <p:cNvGrpSpPr/>
        <p:nvPr/>
      </p:nvGrpSpPr>
      <p:grpSpPr>
        <a:xfrm>
          <a:off x="0" y="0"/>
          <a:ext cx="0" cy="0"/>
          <a:chOff x="0" y="0"/>
          <a:chExt cx="0" cy="0"/>
        </a:xfrm>
      </p:grpSpPr>
      <p:pic>
        <p:nvPicPr>
          <p:cNvPr id="2" name="Image 0" descr="/mnt/data/twse_ppt/twse_logo.png"/>
          <p:cNvPicPr>
            <a:picLocks noChangeAspect="1"/>
          </p:cNvPicPr>
          <p:nvPr/>
        </p:nvPicPr>
        <p:blipFill>
          <a:blip r:embed="rId2"/>
          <a:stretch>
            <a:fillRect/>
          </a:stretch>
        </p:blipFill>
        <p:spPr>
          <a:xfrm>
            <a:off x="201168" y="164592"/>
            <a:ext cx="1783080" cy="502920"/>
          </a:xfrm>
          <a:prstGeom prst="rect">
            <a:avLst/>
          </a:prstGeom>
        </p:spPr>
      </p:pic>
      <p:sp>
        <p:nvSpPr>
          <p:cNvPr id="3" name="Text 0"/>
          <p:cNvSpPr/>
          <p:nvPr/>
        </p:nvSpPr>
        <p:spPr>
          <a:xfrm>
            <a:off x="73152" y="6675120"/>
            <a:ext cx="2926080" cy="109728"/>
          </a:xfrm>
          <a:prstGeom prst="rect">
            <a:avLst/>
          </a:prstGeom>
          <a:noFill/>
          <a:ln/>
        </p:spPr>
        <p:txBody>
          <a:bodyPr wrap="square" lIns="0" tIns="0" rIns="0" bIns="0" rtlCol="0" anchor="ctr"/>
          <a:lstStyle/>
          <a:p>
            <a:pPr marL="0" indent="0">
              <a:buNone/>
            </a:pPr>
            <a:r>
              <a:rPr lang="en-US" sz="750" b="1" kern="0" spc="140" dirty="0">
                <a:solidFill>
                  <a:srgbClr val="111111"/>
                </a:solidFill>
                <a:latin typeface="Arial" pitchFamily="34" charset="0"/>
                <a:ea typeface="Arial" pitchFamily="34" charset="-122"/>
                <a:cs typeface="Arial" pitchFamily="34" charset="-120"/>
              </a:rPr>
              <a:t>Taiwan Stock Exchange @Copyright 2023</a:t>
            </a:r>
            <a:endParaRPr lang="en-US" sz="750" dirty="0"/>
          </a:p>
        </p:txBody>
      </p:sp>
      <p:sp>
        <p:nvSpPr>
          <p:cNvPr id="4" name="Text 1"/>
          <p:cNvSpPr/>
          <p:nvPr/>
        </p:nvSpPr>
        <p:spPr>
          <a:xfrm>
            <a:off x="11932920" y="6656832"/>
            <a:ext cx="164592" cy="109728"/>
          </a:xfrm>
          <a:prstGeom prst="rect">
            <a:avLst/>
          </a:prstGeom>
          <a:noFill/>
          <a:ln/>
        </p:spPr>
        <p:txBody>
          <a:bodyPr wrap="square" lIns="0" tIns="0" rIns="0" bIns="0" rtlCol="0" anchor="ctr"/>
          <a:lstStyle/>
          <a:p>
            <a:pPr marL="0" indent="0" algn="r">
              <a:buNone/>
            </a:pPr>
            <a:r>
              <a:rPr lang="en-US" sz="850" dirty="0">
                <a:solidFill>
                  <a:srgbClr val="111111"/>
                </a:solidFill>
                <a:latin typeface="Arial" pitchFamily="34" charset="0"/>
                <a:ea typeface="Arial" pitchFamily="34" charset="-122"/>
                <a:cs typeface="Arial" pitchFamily="34" charset="-120"/>
              </a:rPr>
              <a:t>7</a:t>
            </a:r>
            <a:endParaRPr lang="en-US" sz="850" dirty="0"/>
          </a:p>
        </p:txBody>
      </p:sp>
      <p:sp>
        <p:nvSpPr>
          <p:cNvPr id="25" name="Slide Number Placeholder 0"/>
          <p:cNvSpPr>
            <a:spLocks noGrp="1"/>
          </p:cNvSpPr>
          <p:nvPr>
            <p:ph type="sldNum" sz="quarter" idx="4294967295"/>
          </p:nvPr>
        </p:nvSpPr>
        <p:spPr>
          <a:xfrm>
            <a:off x="11932920" y="6656832"/>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111111"/>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023549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82835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55749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40317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3974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64047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28266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74409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04135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37497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62969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95449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1103445" y="260649"/>
            <a:ext cx="10793281" cy="724247"/>
          </a:xfrm>
          <a:prstGeom prst="rect">
            <a:avLst/>
          </a:prstGeom>
        </p:spPr>
        <p:txBody>
          <a:bodyPr anchor="ctr"/>
          <a:lstStyle>
            <a:lvl1pPr marL="0" indent="0" algn="ctr" defTabSz="685800" rtl="0" eaLnBrk="1" latinLnBrk="0" hangingPunct="1">
              <a:lnSpc>
                <a:spcPct val="90000"/>
              </a:lnSpc>
              <a:spcBef>
                <a:spcPct val="0"/>
              </a:spcBef>
              <a:buNone/>
              <a:defRPr lang="en-US" altLang="ko-KR" sz="4000" b="1" kern="1200" cap="none" spc="38" dirty="0">
                <a:ln w="11430"/>
                <a:solidFill>
                  <a:srgbClr val="085991"/>
                </a:solidFill>
                <a:effectLst/>
                <a:latin typeface="Microsoft YaHei" panose="020B0503020204020204" pitchFamily="34" charset="-122"/>
                <a:ea typeface="Microsoft YaHei" panose="020B0503020204020204" pitchFamily="34" charset="-122"/>
                <a:cs typeface="+mj-cs"/>
              </a:defRPr>
            </a:lvl1pPr>
          </a:lstStyle>
          <a:p>
            <a:pPr lvl="0"/>
            <a:r>
              <a:rPr lang="en-US" altLang="ko-KR" dirty="0"/>
              <a:t>BASIC LAYOUT</a:t>
            </a:r>
          </a:p>
        </p:txBody>
      </p:sp>
      <p:pic>
        <p:nvPicPr>
          <p:cNvPr id="4" name="圖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3339" y="116633"/>
            <a:ext cx="2245524" cy="622071"/>
          </a:xfrm>
          <a:prstGeom prst="rect">
            <a:avLst/>
          </a:prstGeom>
        </p:spPr>
      </p:pic>
      <p:sp>
        <p:nvSpPr>
          <p:cNvPr id="5" name="矩形 4"/>
          <p:cNvSpPr/>
          <p:nvPr userDrawn="1"/>
        </p:nvSpPr>
        <p:spPr>
          <a:xfrm>
            <a:off x="11616323" y="6505600"/>
            <a:ext cx="396262" cy="307777"/>
          </a:xfrm>
          <a:prstGeom prst="rect">
            <a:avLst/>
          </a:prstGeom>
        </p:spPr>
        <p:txBody>
          <a:bodyPr wrap="none">
            <a:spAutoFit/>
          </a:bodyPr>
          <a:lstStyle/>
          <a:p>
            <a:fld id="{3A8CC481-1BE3-49CE-B9F5-2ACDE6A1EE83}" type="slidenum">
              <a:rPr lang="zh-TW" altLang="en-US" sz="1400" smtClean="0">
                <a:solidFill>
                  <a:prstClr val="black">
                    <a:tint val="75000"/>
                  </a:prstClr>
                </a:solidFill>
                <a:latin typeface="Calibri" panose="020F0502020204030204" pitchFamily="34" charset="0"/>
                <a:cs typeface="Calibri" panose="020F0502020204030204" pitchFamily="34" charset="0"/>
              </a:rPr>
              <a:pPr/>
              <a:t>‹#›</a:t>
            </a:fld>
            <a:endParaRPr lang="zh-TW" alt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651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551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pic>
        <p:nvPicPr>
          <p:cNvPr id="6"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 y="0"/>
            <a:ext cx="10485383" cy="6813376"/>
          </a:xfrm>
          <a:prstGeom prst="rect">
            <a:avLst/>
          </a:prstGeom>
        </p:spPr>
      </p:pic>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1103445" y="260649"/>
            <a:ext cx="10793281" cy="724247"/>
          </a:xfrm>
          <a:prstGeom prst="rect">
            <a:avLst/>
          </a:prstGeom>
        </p:spPr>
        <p:txBody>
          <a:bodyPr anchor="ctr"/>
          <a:lstStyle>
            <a:lvl1pPr marL="0" indent="0" algn="ctr" defTabSz="685800" rtl="0" eaLnBrk="1" latinLnBrk="0" hangingPunct="1">
              <a:lnSpc>
                <a:spcPct val="90000"/>
              </a:lnSpc>
              <a:spcBef>
                <a:spcPct val="0"/>
              </a:spcBef>
              <a:buNone/>
              <a:defRPr lang="en-US" altLang="ko-KR" sz="4000" b="1" kern="1200" cap="none" spc="38" dirty="0">
                <a:ln w="11430"/>
                <a:solidFill>
                  <a:srgbClr val="085991"/>
                </a:solidFill>
                <a:effectLst/>
                <a:latin typeface="Microsoft YaHei" panose="020B0503020204020204" pitchFamily="34" charset="-122"/>
                <a:ea typeface="Microsoft YaHei" panose="020B0503020204020204" pitchFamily="34" charset="-122"/>
                <a:cs typeface="+mj-cs"/>
              </a:defRPr>
            </a:lvl1pPr>
          </a:lstStyle>
          <a:p>
            <a:pPr lvl="0"/>
            <a:r>
              <a:rPr lang="en-US" altLang="ko-KR" dirty="0"/>
              <a:t>Agenda</a:t>
            </a:r>
          </a:p>
        </p:txBody>
      </p:sp>
      <p:sp>
        <p:nvSpPr>
          <p:cNvPr id="5" name="矩形 4"/>
          <p:cNvSpPr/>
          <p:nvPr userDrawn="1"/>
        </p:nvSpPr>
        <p:spPr>
          <a:xfrm>
            <a:off x="11616323" y="6505600"/>
            <a:ext cx="396262" cy="307777"/>
          </a:xfrm>
          <a:prstGeom prst="rect">
            <a:avLst/>
          </a:prstGeom>
        </p:spPr>
        <p:txBody>
          <a:bodyPr wrap="none">
            <a:spAutoFit/>
          </a:bodyPr>
          <a:lstStyle/>
          <a:p>
            <a:fld id="{3A8CC481-1BE3-49CE-B9F5-2ACDE6A1EE83}" type="slidenum">
              <a:rPr lang="zh-TW" altLang="en-US" sz="1400" smtClean="0">
                <a:solidFill>
                  <a:prstClr val="black">
                    <a:tint val="75000"/>
                  </a:prstClr>
                </a:solidFill>
                <a:latin typeface="Calibri" panose="020F0502020204030204" pitchFamily="34" charset="0"/>
                <a:cs typeface="Calibri" panose="020F0502020204030204" pitchFamily="34" charset="0"/>
              </a:rPr>
              <a:pPr/>
              <a:t>‹#›</a:t>
            </a:fld>
            <a:endParaRPr lang="zh-TW" altLang="en-US" sz="1400" dirty="0">
              <a:latin typeface="Calibri" panose="020F0502020204030204" pitchFamily="34" charset="0"/>
              <a:cs typeface="Calibri" panose="020F0502020204030204" pitchFamily="34" charset="0"/>
            </a:endParaRPr>
          </a:p>
        </p:txBody>
      </p:sp>
      <p:pic>
        <p:nvPicPr>
          <p:cNvPr id="7" name="圖片 6"/>
          <p:cNvPicPr>
            <a:picLocks noChangeAspect="1"/>
          </p:cNvPicPr>
          <p:nvPr userDrawn="1"/>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tretch>
            <a:fillRect/>
          </a:stretch>
        </p:blipFill>
        <p:spPr>
          <a:xfrm>
            <a:off x="143339" y="116633"/>
            <a:ext cx="2245524" cy="622071"/>
          </a:xfrm>
          <a:prstGeom prst="rect">
            <a:avLst/>
          </a:prstGeom>
        </p:spPr>
      </p:pic>
      <p:sp>
        <p:nvSpPr>
          <p:cNvPr id="3" name="矩形 2"/>
          <p:cNvSpPr/>
          <p:nvPr userDrawn="1"/>
        </p:nvSpPr>
        <p:spPr>
          <a:xfrm>
            <a:off x="263352" y="188640"/>
            <a:ext cx="2664296"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206892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3" y="94077"/>
            <a:ext cx="1927079" cy="650990"/>
          </a:xfrm>
          <a:prstGeom prst="rect">
            <a:avLst/>
          </a:prstGeom>
        </p:spPr>
      </p:pic>
      <p:sp>
        <p:nvSpPr>
          <p:cNvPr id="11" name="Text Placeholder 2">
            <a:extLst>
              <a:ext uri="{FF2B5EF4-FFF2-40B4-BE49-F238E27FC236}">
                <a16:creationId xmlns:a16="http://schemas.microsoft.com/office/drawing/2014/main" id="{95EDF98A-E8AE-4443-9A8C-CB35DEB2CE60}"/>
              </a:ext>
            </a:extLst>
          </p:cNvPr>
          <p:cNvSpPr>
            <a:spLocks noGrp="1"/>
          </p:cNvSpPr>
          <p:nvPr>
            <p:ph type="body" idx="15" hasCustomPrompt="1"/>
          </p:nvPr>
        </p:nvSpPr>
        <p:spPr>
          <a:xfrm>
            <a:off x="753533" y="1405467"/>
            <a:ext cx="10828867" cy="5012266"/>
          </a:xfrm>
        </p:spPr>
        <p:txBody>
          <a:bodyPr>
            <a:normAutofit/>
          </a:bodyPr>
          <a:lstStyle>
            <a:lvl1pPr marL="257175" indent="-257175">
              <a:buFont typeface="Arial" panose="020B0604020202020204" pitchFamily="34" charset="0"/>
              <a:buChar char="•"/>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dirty="0"/>
              <a:t>按一下新增文字</a:t>
            </a:r>
            <a:endParaRPr lang="en-US" dirty="0"/>
          </a:p>
        </p:txBody>
      </p:sp>
      <p:sp>
        <p:nvSpPr>
          <p:cNvPr id="10" name="文字版面配置區 2"/>
          <p:cNvSpPr>
            <a:spLocks noGrp="1"/>
          </p:cNvSpPr>
          <p:nvPr>
            <p:ph type="body" idx="4294967295" hasCustomPrompt="1"/>
          </p:nvPr>
        </p:nvSpPr>
        <p:spPr>
          <a:xfrm>
            <a:off x="1519602" y="171515"/>
            <a:ext cx="10062799" cy="1003300"/>
          </a:xfrm>
          <a:prstGeom prst="rect">
            <a:avLst/>
          </a:prstGeom>
        </p:spPr>
        <p:txBody>
          <a:bodyPr>
            <a:normAutofit/>
          </a:bodyPr>
          <a:lstStyle>
            <a:lvl1pPr marL="0" indent="0" algn="ctr">
              <a:buNone/>
              <a:defRPr sz="3000" b="1">
                <a:latin typeface="+mj-ea"/>
                <a:ea typeface="+mj-ea"/>
              </a:defRPr>
            </a:lvl1pPr>
          </a:lstStyle>
          <a:p>
            <a:pPr lvl="0"/>
            <a:r>
              <a:rPr lang="zh-TW" altLang="en-US" sz="3000" dirty="0"/>
              <a:t>標題</a:t>
            </a:r>
            <a:endParaRPr lang="en-US" altLang="zh-TW" sz="3000" dirty="0"/>
          </a:p>
          <a:p>
            <a:endParaRPr lang="zh-TW" altLang="en-US" b="1" dirty="0">
              <a:solidFill>
                <a:schemeClr val="tx1"/>
              </a:solidFill>
            </a:endParaRPr>
          </a:p>
        </p:txBody>
      </p:sp>
    </p:spTree>
    <p:extLst>
      <p:ext uri="{BB962C8B-B14F-4D97-AF65-F5344CB8AC3E}">
        <p14:creationId xmlns:p14="http://schemas.microsoft.com/office/powerpoint/2010/main" val="33180386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pic>
        <p:nvPicPr>
          <p:cNvPr id="2" name="Image 0" descr="/mnt/data/twse_ppt/twse_logo.png"/>
          <p:cNvPicPr>
            <a:picLocks noChangeAspect="1"/>
          </p:cNvPicPr>
          <p:nvPr/>
        </p:nvPicPr>
        <p:blipFill>
          <a:blip r:embed="rId2"/>
          <a:stretch>
            <a:fillRect/>
          </a:stretch>
        </p:blipFill>
        <p:spPr>
          <a:xfrm>
            <a:off x="146304" y="118872"/>
            <a:ext cx="1719072" cy="521208"/>
          </a:xfrm>
          <a:prstGeom prst="rect">
            <a:avLst/>
          </a:prstGeom>
        </p:spPr>
      </p:pic>
      <p:sp>
        <p:nvSpPr>
          <p:cNvPr id="3" name="Text 0"/>
          <p:cNvSpPr/>
          <p:nvPr/>
        </p:nvSpPr>
        <p:spPr>
          <a:xfrm>
            <a:off x="64008" y="6684264"/>
            <a:ext cx="3017520" cy="109728"/>
          </a:xfrm>
          <a:prstGeom prst="rect">
            <a:avLst/>
          </a:prstGeom>
          <a:noFill/>
          <a:ln/>
        </p:spPr>
        <p:txBody>
          <a:bodyPr wrap="square" lIns="0" tIns="0" rIns="0" bIns="0" rtlCol="0" anchor="ctr"/>
          <a:lstStyle/>
          <a:p>
            <a:pPr marL="0" indent="0">
              <a:buNone/>
            </a:pPr>
            <a:r>
              <a:rPr lang="en-US" sz="680" b="1" kern="0" spc="110" dirty="0">
                <a:solidFill>
                  <a:srgbClr val="1F1F1F"/>
                </a:solidFill>
                <a:latin typeface="Microsoft JhengHei" pitchFamily="34" charset="0"/>
                <a:ea typeface="Microsoft JhengHei" pitchFamily="34" charset="-122"/>
                <a:cs typeface="Microsoft JhengHei" pitchFamily="34" charset="-120"/>
              </a:rPr>
              <a:t>Taiwan Stock Exchange  @Copyright 2026</a:t>
            </a:r>
            <a:endParaRPr lang="en-US" sz="680" dirty="0"/>
          </a:p>
        </p:txBody>
      </p:sp>
      <p:sp>
        <p:nvSpPr>
          <p:cNvPr id="4" name="Text 1"/>
          <p:cNvSpPr/>
          <p:nvPr/>
        </p:nvSpPr>
        <p:spPr>
          <a:xfrm>
            <a:off x="11960352" y="6647688"/>
            <a:ext cx="164592" cy="137160"/>
          </a:xfrm>
          <a:prstGeom prst="rect">
            <a:avLst/>
          </a:prstGeom>
          <a:noFill/>
          <a:ln/>
        </p:spPr>
        <p:txBody>
          <a:bodyPr wrap="square" lIns="0" tIns="0" rIns="0" bIns="0" rtlCol="0" anchor="ctr"/>
          <a:lstStyle/>
          <a:p>
            <a:pPr marL="0" indent="0" algn="r">
              <a:buNone/>
            </a:pPr>
            <a:r>
              <a:rPr lang="en-US" sz="800" dirty="0">
                <a:solidFill>
                  <a:srgbClr val="222222"/>
                </a:solidFill>
                <a:latin typeface="Arial" pitchFamily="34" charset="0"/>
                <a:ea typeface="Arial" pitchFamily="34" charset="-122"/>
                <a:cs typeface="Arial" pitchFamily="34" charset="-120"/>
              </a:rPr>
              <a:t>6</a:t>
            </a:r>
            <a:endParaRPr lang="en-US" sz="800" dirty="0"/>
          </a:p>
        </p:txBody>
      </p:sp>
      <p:sp>
        <p:nvSpPr>
          <p:cNvPr id="25" name="Slide Number Placeholder 0"/>
          <p:cNvSpPr>
            <a:spLocks noGrp="1"/>
          </p:cNvSpPr>
          <p:nvPr>
            <p:ph type="sldNum" sz="quarter" idx="4294967295"/>
          </p:nvPr>
        </p:nvSpPr>
        <p:spPr>
          <a:xfrm>
            <a:off x="11960352" y="6647688"/>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FFFFFF"/>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127781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BEEAC5-A8AB-4FE8-A270-D70F7DED4A50}"/>
              </a:ext>
            </a:extLst>
          </p:cNvPr>
          <p:cNvSpPr>
            <a:spLocks noGrp="1"/>
          </p:cNvSpPr>
          <p:nvPr>
            <p:ph type="body" idx="1"/>
          </p:nvPr>
        </p:nvSpPr>
        <p:spPr>
          <a:xfrm>
            <a:off x="652371" y="2095500"/>
            <a:ext cx="10620855" cy="3848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E964E14B-0EE8-4015-809C-DD36B5459B82}"/>
              </a:ext>
            </a:extLst>
          </p:cNvPr>
          <p:cNvSpPr>
            <a:spLocks noGrp="1"/>
          </p:cNvSpPr>
          <p:nvPr>
            <p:ph type="sldNum" sz="quarter" idx="4"/>
          </p:nvPr>
        </p:nvSpPr>
        <p:spPr>
          <a:xfrm>
            <a:off x="11716596" y="6586881"/>
            <a:ext cx="539808" cy="365125"/>
          </a:xfrm>
          <a:prstGeom prst="rect">
            <a:avLst/>
          </a:prstGeom>
        </p:spPr>
        <p:txBody>
          <a:bodyPr vert="horz" lIns="91440" tIns="45720" rIns="91440" bIns="45720" rtlCol="0" anchor="ctr"/>
          <a:lstStyle>
            <a:lvl1pPr algn="r">
              <a:defRPr sz="1200" b="0" spc="100" baseline="0">
                <a:solidFill>
                  <a:schemeClr val="tx1"/>
                </a:solidFill>
              </a:defRPr>
            </a:lvl1pPr>
          </a:lstStyle>
          <a:p>
            <a:fld id="{4BA915EE-10CB-4CF1-8569-6154455DA573}" type="slidenum">
              <a:rPr lang="en-US" smtClean="0"/>
              <a:pPr/>
              <a:t>‹#›</a:t>
            </a:fld>
            <a:endParaRPr lang="en-US" dirty="0"/>
          </a:p>
        </p:txBody>
      </p:sp>
      <p:sp>
        <p:nvSpPr>
          <p:cNvPr id="8" name="Footer Placeholder 4">
            <a:extLst>
              <a:ext uri="{FF2B5EF4-FFF2-40B4-BE49-F238E27FC236}">
                <a16:creationId xmlns:a16="http://schemas.microsoft.com/office/drawing/2014/main" id="{4E00BB6D-69DD-694C-F3D0-CD6B39E5E715}"/>
              </a:ext>
            </a:extLst>
          </p:cNvPr>
          <p:cNvSpPr txBox="1">
            <a:spLocks/>
          </p:cNvSpPr>
          <p:nvPr userDrawn="1"/>
        </p:nvSpPr>
        <p:spPr>
          <a:xfrm>
            <a:off x="-129215" y="6586881"/>
            <a:ext cx="2827998" cy="365125"/>
          </a:xfrm>
          <a:prstGeom prst="rect">
            <a:avLst/>
          </a:prstGeom>
        </p:spPr>
        <p:txBody>
          <a:bodyPr vert="horz" lIns="91440" tIns="45720" rIns="91440" bIns="45720" rtlCol="0" anchor="ctr"/>
          <a:lstStyle>
            <a:defPPr>
              <a:defRPr lang="en-TW"/>
            </a:defPPr>
            <a:lvl1pPr marL="0" algn="r" defTabSz="914400" rtl="0" eaLnBrk="1" latinLnBrk="0" hangingPunct="1">
              <a:defRPr sz="900" b="1" kern="1200" spc="10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cs typeface="Calibri" panose="020F0502020204030204" pitchFamily="34" charset="0"/>
              </a:rPr>
              <a:t>Taiwan Stock Exchange @Copyright 2023</a:t>
            </a:r>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14"/>
          <a:stretch>
            <a:fillRect/>
          </a:stretch>
        </p:blipFill>
        <p:spPr>
          <a:xfrm>
            <a:off x="57972" y="94077"/>
            <a:ext cx="1927078" cy="650990"/>
          </a:xfrm>
          <a:prstGeom prst="rect">
            <a:avLst/>
          </a:prstGeom>
        </p:spPr>
      </p:pic>
    </p:spTree>
    <p:extLst>
      <p:ext uri="{BB962C8B-B14F-4D97-AF65-F5344CB8AC3E}">
        <p14:creationId xmlns:p14="http://schemas.microsoft.com/office/powerpoint/2010/main" val="346637535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7" r:id="rId6"/>
    <p:sldLayoutId id="2147483733" r:id="rId7"/>
    <p:sldLayoutId id="2147483734" r:id="rId8"/>
    <p:sldLayoutId id="2147483736" r:id="rId9"/>
    <p:sldLayoutId id="2147483735" r:id="rId10"/>
    <p:sldLayoutId id="2147483739" r:id="rId11"/>
    <p:sldLayoutId id="2147483740" r:id="rId12"/>
  </p:sldLayoutIdLst>
  <p:hf hdr="0" dt="0"/>
  <p:txStyles>
    <p:titleStyle>
      <a:lvl1pPr algn="l" defTabSz="914400" rtl="0" eaLnBrk="1" latinLnBrk="0" hangingPunct="1">
        <a:lnSpc>
          <a:spcPct val="120000"/>
        </a:lnSpc>
        <a:spcBef>
          <a:spcPct val="0"/>
        </a:spcBef>
        <a:buNone/>
        <a:defRPr sz="3600" kern="1200" cap="all" spc="300" baseline="0">
          <a:solidFill>
            <a:srgbClr val="FFFFFF"/>
          </a:solidFill>
          <a:highlight>
            <a:srgbClr val="000000"/>
          </a:highligh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71856389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D2247-967E-31F5-9CEA-356B6A3FEBC0}"/>
            </a:ext>
          </a:extLst>
        </p:cNvPr>
        <p:cNvGrpSpPr/>
        <p:nvPr/>
      </p:nvGrpSpPr>
      <p:grpSpPr>
        <a:xfrm>
          <a:off x="0" y="0"/>
          <a:ext cx="0" cy="0"/>
          <a:chOff x="0" y="0"/>
          <a:chExt cx="0" cy="0"/>
        </a:xfrm>
      </p:grpSpPr>
      <p:sp>
        <p:nvSpPr>
          <p:cNvPr id="23" name="矩形: 圓角 22">
            <a:extLst>
              <a:ext uri="{FF2B5EF4-FFF2-40B4-BE49-F238E27FC236}">
                <a16:creationId xmlns:a16="http://schemas.microsoft.com/office/drawing/2014/main" id="{92239351-63DA-4A82-E2C3-80359A2C4203}"/>
              </a:ext>
            </a:extLst>
          </p:cNvPr>
          <p:cNvSpPr/>
          <p:nvPr/>
        </p:nvSpPr>
        <p:spPr>
          <a:xfrm>
            <a:off x="1600691" y="2197631"/>
            <a:ext cx="9234186" cy="173286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 name="群組 4">
            <a:extLst>
              <a:ext uri="{FF2B5EF4-FFF2-40B4-BE49-F238E27FC236}">
                <a16:creationId xmlns:a16="http://schemas.microsoft.com/office/drawing/2014/main" id="{4CA2A5DB-8E96-71A5-F7C5-46B710F67F6C}"/>
              </a:ext>
            </a:extLst>
          </p:cNvPr>
          <p:cNvGrpSpPr/>
          <p:nvPr/>
        </p:nvGrpSpPr>
        <p:grpSpPr>
          <a:xfrm>
            <a:off x="-842525" y="3714750"/>
            <a:ext cx="3379029" cy="3989004"/>
            <a:chOff x="-842525" y="3714750"/>
            <a:chExt cx="3379029" cy="3989004"/>
          </a:xfrm>
        </p:grpSpPr>
        <p:sp>
          <p:nvSpPr>
            <p:cNvPr id="6" name="手繪多邊形 34">
              <a:extLst>
                <a:ext uri="{FF2B5EF4-FFF2-40B4-BE49-F238E27FC236}">
                  <a16:creationId xmlns:a16="http://schemas.microsoft.com/office/drawing/2014/main" id="{AA8025A1-418C-7B4A-6662-55460895EE96}"/>
                </a:ext>
              </a:extLst>
            </p:cNvPr>
            <p:cNvSpPr/>
            <p:nvPr/>
          </p:nvSpPr>
          <p:spPr>
            <a:xfrm>
              <a:off x="551458" y="3714750"/>
              <a:ext cx="1290725" cy="14787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noFill/>
            <a:ln w="22225">
              <a:solidFill>
                <a:srgbClr val="00206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4240" tIns="434931" rIns="394240" bIns="434931" numCol="1" spcCol="1270" anchor="ctr" anchorCtr="0">
              <a:noAutofit/>
            </a:bodyPr>
            <a:lstStyle/>
            <a:p>
              <a:pPr lvl="0" algn="ctr" defTabSz="1422400">
                <a:lnSpc>
                  <a:spcPct val="90000"/>
                </a:lnSpc>
                <a:spcBef>
                  <a:spcPct val="0"/>
                </a:spcBef>
                <a:spcAft>
                  <a:spcPct val="35000"/>
                </a:spcAft>
              </a:pPr>
              <a:endParaRPr lang="zh-TW" altLang="en-US" sz="3200" kern="1200"/>
            </a:p>
          </p:txBody>
        </p:sp>
        <p:sp>
          <p:nvSpPr>
            <p:cNvPr id="7" name="手繪多邊形 36">
              <a:extLst>
                <a:ext uri="{FF2B5EF4-FFF2-40B4-BE49-F238E27FC236}">
                  <a16:creationId xmlns:a16="http://schemas.microsoft.com/office/drawing/2014/main" id="{1DEDA633-EDC3-3B25-EABC-D5B67D97F30F}"/>
                </a:ext>
              </a:extLst>
            </p:cNvPr>
            <p:cNvSpPr/>
            <p:nvPr/>
          </p:nvSpPr>
          <p:spPr>
            <a:xfrm>
              <a:off x="-842525" y="3714750"/>
              <a:ext cx="1290725" cy="14787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noFill/>
            <a:ln w="22225">
              <a:solidFill>
                <a:srgbClr val="00206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lvl="0" algn="ctr" defTabSz="1600200">
                <a:lnSpc>
                  <a:spcPct val="90000"/>
                </a:lnSpc>
                <a:spcBef>
                  <a:spcPct val="0"/>
                </a:spcBef>
                <a:spcAft>
                  <a:spcPct val="35000"/>
                </a:spcAft>
              </a:pPr>
              <a:endParaRPr lang="zh-TW" altLang="en-US" sz="3600" kern="1200"/>
            </a:p>
          </p:txBody>
        </p:sp>
        <p:sp>
          <p:nvSpPr>
            <p:cNvPr id="8" name="手繪多邊形 37">
              <a:extLst>
                <a:ext uri="{FF2B5EF4-FFF2-40B4-BE49-F238E27FC236}">
                  <a16:creationId xmlns:a16="http://schemas.microsoft.com/office/drawing/2014/main" id="{E688DA1E-4969-5516-7B14-4B2F637F645B}"/>
                </a:ext>
              </a:extLst>
            </p:cNvPr>
            <p:cNvSpPr/>
            <p:nvPr/>
          </p:nvSpPr>
          <p:spPr>
            <a:xfrm>
              <a:off x="-148204" y="4969890"/>
              <a:ext cx="1290725" cy="14787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noFill/>
            <a:ln w="22225">
              <a:solidFill>
                <a:srgbClr val="00206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4240" tIns="434931" rIns="394240" bIns="434931" numCol="1" spcCol="1270" anchor="ctr" anchorCtr="0">
              <a:noAutofit/>
            </a:bodyPr>
            <a:lstStyle/>
            <a:p>
              <a:pPr lvl="0" algn="ctr" defTabSz="1422400">
                <a:lnSpc>
                  <a:spcPct val="90000"/>
                </a:lnSpc>
                <a:spcBef>
                  <a:spcPct val="0"/>
                </a:spcBef>
                <a:spcAft>
                  <a:spcPct val="35000"/>
                </a:spcAft>
              </a:pPr>
              <a:endParaRPr lang="zh-TW" altLang="en-US" sz="3200" kern="1200"/>
            </a:p>
          </p:txBody>
        </p:sp>
        <p:sp>
          <p:nvSpPr>
            <p:cNvPr id="9" name="手繪多邊形 39">
              <a:extLst>
                <a:ext uri="{FF2B5EF4-FFF2-40B4-BE49-F238E27FC236}">
                  <a16:creationId xmlns:a16="http://schemas.microsoft.com/office/drawing/2014/main" id="{AAB37057-7245-BCED-3F8A-52E89A9885D9}"/>
                </a:ext>
              </a:extLst>
            </p:cNvPr>
            <p:cNvSpPr/>
            <p:nvPr/>
          </p:nvSpPr>
          <p:spPr>
            <a:xfrm>
              <a:off x="1245779" y="4969889"/>
              <a:ext cx="1290725" cy="14787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noFill/>
            <a:ln w="22225">
              <a:solidFill>
                <a:srgbClr val="00206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lvl="0" algn="ctr" defTabSz="1600200">
                <a:lnSpc>
                  <a:spcPct val="90000"/>
                </a:lnSpc>
                <a:spcBef>
                  <a:spcPct val="0"/>
                </a:spcBef>
                <a:spcAft>
                  <a:spcPct val="35000"/>
                </a:spcAft>
              </a:pPr>
              <a:endParaRPr lang="zh-TW" altLang="en-US" sz="3600" kern="1200"/>
            </a:p>
          </p:txBody>
        </p:sp>
        <p:sp>
          <p:nvSpPr>
            <p:cNvPr id="10" name="手繪多邊形 40">
              <a:extLst>
                <a:ext uri="{FF2B5EF4-FFF2-40B4-BE49-F238E27FC236}">
                  <a16:creationId xmlns:a16="http://schemas.microsoft.com/office/drawing/2014/main" id="{7D80B0EF-F6FD-A07D-57C4-84E5A1CE1C22}"/>
                </a:ext>
              </a:extLst>
            </p:cNvPr>
            <p:cNvSpPr/>
            <p:nvPr/>
          </p:nvSpPr>
          <p:spPr>
            <a:xfrm>
              <a:off x="551458" y="6225031"/>
              <a:ext cx="1290725" cy="14787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noFill/>
            <a:ln w="22225">
              <a:solidFill>
                <a:srgbClr val="00206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4240" tIns="434931" rIns="394240" bIns="434931" numCol="1" spcCol="1270" anchor="ctr" anchorCtr="0">
              <a:noAutofit/>
            </a:bodyPr>
            <a:lstStyle/>
            <a:p>
              <a:pPr lvl="0" algn="ctr" defTabSz="1422400">
                <a:lnSpc>
                  <a:spcPct val="90000"/>
                </a:lnSpc>
                <a:spcBef>
                  <a:spcPct val="0"/>
                </a:spcBef>
                <a:spcAft>
                  <a:spcPct val="35000"/>
                </a:spcAft>
              </a:pPr>
              <a:endParaRPr lang="zh-TW" altLang="en-US" sz="3200" kern="1200"/>
            </a:p>
          </p:txBody>
        </p:sp>
        <p:sp>
          <p:nvSpPr>
            <p:cNvPr id="11" name="手繪多邊形 42">
              <a:extLst>
                <a:ext uri="{FF2B5EF4-FFF2-40B4-BE49-F238E27FC236}">
                  <a16:creationId xmlns:a16="http://schemas.microsoft.com/office/drawing/2014/main" id="{60E1F4F6-38CE-47B6-4BEE-1074C66BB27A}"/>
                </a:ext>
              </a:extLst>
            </p:cNvPr>
            <p:cNvSpPr/>
            <p:nvPr/>
          </p:nvSpPr>
          <p:spPr>
            <a:xfrm>
              <a:off x="-842525" y="6225030"/>
              <a:ext cx="1290725" cy="14787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noFill/>
            <a:ln w="22225">
              <a:solidFill>
                <a:srgbClr val="00206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2320" tIns="313011" rIns="272320" bIns="313011" numCol="1" spcCol="1270" anchor="ctr" anchorCtr="0">
              <a:noAutofit/>
            </a:bodyPr>
            <a:lstStyle/>
            <a:p>
              <a:pPr lvl="0" algn="ctr" defTabSz="1600200">
                <a:lnSpc>
                  <a:spcPct val="90000"/>
                </a:lnSpc>
                <a:spcBef>
                  <a:spcPct val="0"/>
                </a:spcBef>
                <a:spcAft>
                  <a:spcPct val="35000"/>
                </a:spcAft>
              </a:pPr>
              <a:endParaRPr lang="zh-TW" altLang="en-US" sz="3600" kern="1200"/>
            </a:p>
          </p:txBody>
        </p:sp>
      </p:grpSp>
      <p:sp>
        <p:nvSpPr>
          <p:cNvPr id="22" name="文字方塊 21">
            <a:extLst>
              <a:ext uri="{FF2B5EF4-FFF2-40B4-BE49-F238E27FC236}">
                <a16:creationId xmlns:a16="http://schemas.microsoft.com/office/drawing/2014/main" id="{9857E4BA-543E-6223-AFC0-695FE78912E6}"/>
              </a:ext>
            </a:extLst>
          </p:cNvPr>
          <p:cNvSpPr txBox="1"/>
          <p:nvPr/>
        </p:nvSpPr>
        <p:spPr>
          <a:xfrm>
            <a:off x="3620364" y="2484092"/>
            <a:ext cx="5561736" cy="1230658"/>
          </a:xfrm>
          <a:prstGeom prst="rect">
            <a:avLst/>
          </a:prstGeom>
          <a:noFill/>
        </p:spPr>
        <p:txBody>
          <a:bodyPr wrap="square" rtlCol="0">
            <a:spAutoFit/>
          </a:bodyPr>
          <a:lstStyle/>
          <a:p>
            <a:pPr algn="ctr">
              <a:lnSpc>
                <a:spcPts val="3840"/>
              </a:lnSpc>
              <a:spcBef>
                <a:spcPts val="600"/>
              </a:spcBef>
              <a:spcAft>
                <a:spcPts val="600"/>
              </a:spcAft>
            </a:pPr>
            <a:r>
              <a:rPr lang="zh-TW" altLang="en-US" sz="4000" b="1" dirty="0">
                <a:solidFill>
                  <a:schemeClr val="tx2">
                    <a:lumMod val="75000"/>
                    <a:lumOff val="25000"/>
                  </a:schemeClr>
                </a:solidFill>
                <a:latin typeface="+mn-ea"/>
              </a:rPr>
              <a:t>跨業介接交換授信業務</a:t>
            </a:r>
            <a:endParaRPr lang="en-US" altLang="zh-TW" sz="4000" b="1" dirty="0">
              <a:solidFill>
                <a:schemeClr val="tx2">
                  <a:lumMod val="75000"/>
                  <a:lumOff val="25000"/>
                </a:schemeClr>
              </a:solidFill>
              <a:latin typeface="+mn-ea"/>
            </a:endParaRPr>
          </a:p>
          <a:p>
            <a:pPr algn="ctr">
              <a:lnSpc>
                <a:spcPts val="3840"/>
              </a:lnSpc>
              <a:spcBef>
                <a:spcPts val="600"/>
              </a:spcBef>
              <a:spcAft>
                <a:spcPts val="600"/>
              </a:spcAft>
            </a:pPr>
            <a:r>
              <a:rPr lang="zh-TW" altLang="en-US" sz="4000" b="1" dirty="0">
                <a:solidFill>
                  <a:schemeClr val="tx2">
                    <a:lumMod val="75000"/>
                    <a:lumOff val="25000"/>
                  </a:schemeClr>
                </a:solidFill>
                <a:latin typeface="+mn-ea"/>
              </a:rPr>
              <a:t>信用資料宣導說明會</a:t>
            </a:r>
            <a:endParaRPr lang="en-US" altLang="zh-TW" sz="4000" b="1" dirty="0">
              <a:solidFill>
                <a:schemeClr val="tx2">
                  <a:lumMod val="75000"/>
                  <a:lumOff val="25000"/>
                </a:schemeClr>
              </a:solidFill>
            </a:endParaRPr>
          </a:p>
        </p:txBody>
      </p:sp>
      <p:sp>
        <p:nvSpPr>
          <p:cNvPr id="4" name="TextBox 10">
            <a:extLst>
              <a:ext uri="{FF2B5EF4-FFF2-40B4-BE49-F238E27FC236}">
                <a16:creationId xmlns:a16="http://schemas.microsoft.com/office/drawing/2014/main" id="{455E2904-AB28-C7A6-9FBE-B877CD3E1B8F}"/>
              </a:ext>
            </a:extLst>
          </p:cNvPr>
          <p:cNvSpPr txBox="1"/>
          <p:nvPr/>
        </p:nvSpPr>
        <p:spPr>
          <a:xfrm>
            <a:off x="3949532" y="5403346"/>
            <a:ext cx="4536504" cy="913070"/>
          </a:xfrm>
          <a:prstGeom prst="rect">
            <a:avLst/>
          </a:prstGeom>
          <a:noFill/>
        </p:spPr>
        <p:txBody>
          <a:bodyPr wrap="square" rtlCol="0" anchor="ctr">
            <a:spAutoFit/>
          </a:bodyPr>
          <a:lstStyle/>
          <a:p>
            <a:pPr algn="ctr" defTabSz="685800" fontAlgn="auto">
              <a:lnSpc>
                <a:spcPts val="3200"/>
              </a:lnSpc>
              <a:spcBef>
                <a:spcPts val="0"/>
              </a:spcBef>
              <a:spcAft>
                <a:spcPts val="0"/>
              </a:spcAft>
            </a:pPr>
            <a:r>
              <a:rPr kumimoji="0" lang="zh-TW" altLang="en-US" sz="2400" dirty="0">
                <a:latin typeface="Times New Roman" panose="02020603050405020304" pitchFamily="18" charset="0"/>
                <a:ea typeface="標楷體" panose="03000509000000000000" pitchFamily="65" charset="-120"/>
                <a:cs typeface="Times New Roman" panose="02020603050405020304" pitchFamily="18" charset="0"/>
              </a:rPr>
              <a:t>         </a:t>
            </a:r>
            <a:endParaRPr kumimoji="0" lang="zh-TW" altLang="en-US" sz="2800" dirty="0">
              <a:latin typeface="Calibri" panose="020F0502020204030204" pitchFamily="34" charset="0"/>
              <a:ea typeface="微軟正黑體" panose="020B0604030504040204" pitchFamily="34" charset="-120"/>
              <a:cs typeface="Calibri" panose="020F0502020204030204" pitchFamily="34" charset="0"/>
            </a:endParaRPr>
          </a:p>
          <a:p>
            <a:pPr algn="ctr" defTabSz="685800" fontAlgn="auto">
              <a:lnSpc>
                <a:spcPts val="3200"/>
              </a:lnSpc>
              <a:spcBef>
                <a:spcPts val="0"/>
              </a:spcBef>
              <a:spcAft>
                <a:spcPts val="0"/>
              </a:spcAft>
            </a:pPr>
            <a:r>
              <a:rPr kumimoji="0" lang="zh-TW" altLang="en-US" sz="2800" dirty="0">
                <a:latin typeface="Calibri" panose="020F0502020204030204" pitchFamily="34" charset="0"/>
                <a:ea typeface="微軟正黑體" panose="020B0604030504040204" pitchFamily="34" charset="-120"/>
                <a:cs typeface="Calibri" panose="020F0502020204030204" pitchFamily="34" charset="0"/>
              </a:rPr>
              <a:t>           </a:t>
            </a:r>
            <a:r>
              <a:rPr kumimoji="0" lang="en-US" altLang="zh-TW" sz="2800" dirty="0">
                <a:latin typeface="Calibri" panose="020F0502020204030204" pitchFamily="34" charset="0"/>
                <a:ea typeface="Calibri" panose="020F0502020204030204" pitchFamily="34" charset="0"/>
                <a:cs typeface="Calibri" panose="020F0502020204030204" pitchFamily="34" charset="0"/>
              </a:rPr>
              <a:t>2026</a:t>
            </a:r>
            <a:r>
              <a:rPr kumimoji="0" lang="zh-TW" altLang="en-US" sz="2800" dirty="0">
                <a:latin typeface="Calibri" panose="020F0502020204030204" pitchFamily="34" charset="0"/>
                <a:ea typeface="微軟正黑體" panose="020B0604030504040204" pitchFamily="34" charset="-120"/>
                <a:cs typeface="Calibri" panose="020F0502020204030204" pitchFamily="34" charset="0"/>
              </a:rPr>
              <a:t>年</a:t>
            </a:r>
            <a:r>
              <a:rPr kumimoji="0" lang="en-US" altLang="zh-TW" sz="2800" dirty="0">
                <a:latin typeface="Calibri" panose="020F0502020204030204" pitchFamily="34" charset="0"/>
                <a:ea typeface="Calibri" panose="020F0502020204030204" pitchFamily="34" charset="0"/>
                <a:cs typeface="Calibri" panose="020F0502020204030204" pitchFamily="34" charset="0"/>
              </a:rPr>
              <a:t>10</a:t>
            </a:r>
            <a:r>
              <a:rPr kumimoji="0" lang="zh-TW" altLang="en-US" sz="2800" dirty="0">
                <a:latin typeface="Calibri" panose="020F0502020204030204" pitchFamily="34" charset="0"/>
                <a:ea typeface="微軟正黑體" panose="020B0604030504040204" pitchFamily="34" charset="-120"/>
                <a:cs typeface="Calibri" panose="020F0502020204030204" pitchFamily="34" charset="0"/>
              </a:rPr>
              <a:t>月</a:t>
            </a:r>
            <a:r>
              <a:rPr kumimoji="0" lang="en-US" altLang="zh-TW" sz="2800">
                <a:latin typeface="Calibri" panose="020F0502020204030204" pitchFamily="34" charset="0"/>
                <a:ea typeface="微軟正黑體" panose="020B0604030504040204" pitchFamily="34" charset="-120"/>
                <a:cs typeface="Calibri" panose="020F0502020204030204" pitchFamily="34" charset="0"/>
              </a:rPr>
              <a:t>19</a:t>
            </a:r>
            <a:r>
              <a:rPr kumimoji="0" lang="zh-TW" altLang="en-US" sz="2800">
                <a:latin typeface="Calibri" panose="020F0502020204030204" pitchFamily="34" charset="0"/>
                <a:ea typeface="微軟正黑體" panose="020B0604030504040204" pitchFamily="34" charset="-120"/>
                <a:cs typeface="Calibri" panose="020F0502020204030204" pitchFamily="34" charset="0"/>
              </a:rPr>
              <a:t>日</a:t>
            </a:r>
            <a:endParaRPr kumimoji="0" lang="zh-TW" altLang="en-US" sz="2800" dirty="0">
              <a:latin typeface="Calibri" panose="020F0502020204030204" pitchFamily="34" charset="0"/>
              <a:ea typeface="微軟正黑體" panose="020B0604030504040204" pitchFamily="34" charset="-120"/>
              <a:cs typeface="Calibri" panose="020F0502020204030204" pitchFamily="34" charset="0"/>
            </a:endParaRPr>
          </a:p>
        </p:txBody>
      </p:sp>
      <p:sp>
        <p:nvSpPr>
          <p:cNvPr id="2" name="投影片編號版面配置區 1">
            <a:extLst>
              <a:ext uri="{FF2B5EF4-FFF2-40B4-BE49-F238E27FC236}">
                <a16:creationId xmlns:a16="http://schemas.microsoft.com/office/drawing/2014/main" id="{42BD424D-56F4-763B-8336-BD20B439CA11}"/>
              </a:ext>
            </a:extLst>
          </p:cNvPr>
          <p:cNvSpPr>
            <a:spLocks noGrp="1"/>
          </p:cNvSpPr>
          <p:nvPr>
            <p:ph type="sldNum" sz="quarter" idx="12"/>
          </p:nvPr>
        </p:nvSpPr>
        <p:spPr/>
        <p:txBody>
          <a:bodyPr/>
          <a:lstStyle/>
          <a:p>
            <a:fld id="{4BA915EE-10CB-4CF1-8569-6154455DA573}" type="slidenum">
              <a:rPr lang="en-US" smtClean="0"/>
              <a:pPr/>
              <a:t>1</a:t>
            </a:fld>
            <a:endParaRPr lang="en-US" dirty="0"/>
          </a:p>
        </p:txBody>
      </p:sp>
    </p:spTree>
    <p:extLst>
      <p:ext uri="{BB962C8B-B14F-4D97-AF65-F5344CB8AC3E}">
        <p14:creationId xmlns:p14="http://schemas.microsoft.com/office/powerpoint/2010/main" val="382461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203;p35"/>
          <p:cNvSpPr txBox="1"/>
          <p:nvPr/>
        </p:nvSpPr>
        <p:spPr>
          <a:xfrm>
            <a:off x="2783632" y="1412776"/>
            <a:ext cx="627765" cy="430887"/>
          </a:xfrm>
          <a:prstGeom prst="rect">
            <a:avLst/>
          </a:prstGeom>
          <a:noFill/>
          <a:ln>
            <a:noFill/>
          </a:ln>
        </p:spPr>
        <p:txBody>
          <a:bodyPr spcFirstLastPara="1" wrap="square" lIns="91425" tIns="0" rIns="91425" bIns="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Arial"/>
              </a:rPr>
              <a:t>01</a:t>
            </a:r>
            <a:endParaRPr kumimoji="0"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Google Shape;211;p35"/>
          <p:cNvSpPr txBox="1"/>
          <p:nvPr/>
        </p:nvSpPr>
        <p:spPr>
          <a:xfrm>
            <a:off x="2783632" y="2625531"/>
            <a:ext cx="627765" cy="430887"/>
          </a:xfrm>
          <a:prstGeom prst="rect">
            <a:avLst/>
          </a:prstGeom>
          <a:noFill/>
          <a:ln>
            <a:noFill/>
          </a:ln>
        </p:spPr>
        <p:txBody>
          <a:bodyPr spcFirstLastPara="1" wrap="square" lIns="91425" tIns="0" rIns="91425" bIns="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8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Arial"/>
              </a:rPr>
              <a:t>02</a:t>
            </a:r>
            <a:endParaRPr kumimoji="0"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7" name="群組 16">
            <a:extLst>
              <a:ext uri="{FF2B5EF4-FFF2-40B4-BE49-F238E27FC236}">
                <a16:creationId xmlns:a16="http://schemas.microsoft.com/office/drawing/2014/main" id="{C129110A-BEA4-3E43-3C6F-1D512DC18D08}"/>
              </a:ext>
            </a:extLst>
          </p:cNvPr>
          <p:cNvGrpSpPr/>
          <p:nvPr/>
        </p:nvGrpSpPr>
        <p:grpSpPr>
          <a:xfrm>
            <a:off x="1681014" y="931521"/>
            <a:ext cx="7796041" cy="769441"/>
            <a:chOff x="1395093" y="1217236"/>
            <a:chExt cx="7796041" cy="1079043"/>
          </a:xfrm>
        </p:grpSpPr>
        <p:grpSp>
          <p:nvGrpSpPr>
            <p:cNvPr id="18" name="群組 17">
              <a:extLst>
                <a:ext uri="{FF2B5EF4-FFF2-40B4-BE49-F238E27FC236}">
                  <a16:creationId xmlns:a16="http://schemas.microsoft.com/office/drawing/2014/main" id="{2E00DC12-7A3B-D454-AA5A-08F7464EF8F9}"/>
                </a:ext>
              </a:extLst>
            </p:cNvPr>
            <p:cNvGrpSpPr/>
            <p:nvPr/>
          </p:nvGrpSpPr>
          <p:grpSpPr>
            <a:xfrm>
              <a:off x="1395093" y="1217236"/>
              <a:ext cx="7796041" cy="1079043"/>
              <a:chOff x="1759226" y="1205394"/>
              <a:chExt cx="7796041" cy="1079043"/>
            </a:xfrm>
          </p:grpSpPr>
          <p:sp>
            <p:nvSpPr>
              <p:cNvPr id="24" name="手繪多邊形: 圖案 14">
                <a:extLst>
                  <a:ext uri="{FF2B5EF4-FFF2-40B4-BE49-F238E27FC236}">
                    <a16:creationId xmlns:a16="http://schemas.microsoft.com/office/drawing/2014/main" id="{78AB948E-B61B-6C06-333C-7A9CD78ED024}"/>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rgbClr val="DEEB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28" name="手繪多邊形: 圖案 15">
                <a:extLst>
                  <a:ext uri="{FF2B5EF4-FFF2-40B4-BE49-F238E27FC236}">
                    <a16:creationId xmlns:a16="http://schemas.microsoft.com/office/drawing/2014/main" id="{AA690724-BBA0-98D0-FCA6-23C2CDF14209}"/>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29" name="文字方塊 28">
                <a:extLst>
                  <a:ext uri="{FF2B5EF4-FFF2-40B4-BE49-F238E27FC236}">
                    <a16:creationId xmlns:a16="http://schemas.microsoft.com/office/drawing/2014/main" id="{DE86D492-0185-6E36-CAC2-DBB07F2A80B6}"/>
                  </a:ext>
                </a:extLst>
              </p:cNvPr>
              <p:cNvSpPr txBox="1"/>
              <p:nvPr/>
            </p:nvSpPr>
            <p:spPr>
              <a:xfrm>
                <a:off x="1813439" y="1205394"/>
                <a:ext cx="340358" cy="107904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1</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23" name="文字方塊 22">
              <a:extLst>
                <a:ext uri="{FF2B5EF4-FFF2-40B4-BE49-F238E27FC236}">
                  <a16:creationId xmlns:a16="http://schemas.microsoft.com/office/drawing/2014/main" id="{AEF26A34-3950-9050-CB0A-F5813F3FE034}"/>
                </a:ext>
              </a:extLst>
            </p:cNvPr>
            <p:cNvSpPr txBox="1"/>
            <p:nvPr/>
          </p:nvSpPr>
          <p:spPr>
            <a:xfrm>
              <a:off x="2092460" y="1449373"/>
              <a:ext cx="6630807"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背景與核心變動</a:t>
              </a:r>
            </a:p>
          </p:txBody>
        </p:sp>
      </p:grpSp>
      <p:grpSp>
        <p:nvGrpSpPr>
          <p:cNvPr id="30" name="群組 29">
            <a:extLst>
              <a:ext uri="{FF2B5EF4-FFF2-40B4-BE49-F238E27FC236}">
                <a16:creationId xmlns:a16="http://schemas.microsoft.com/office/drawing/2014/main" id="{14DCE8F8-83BC-115F-D613-B9F2D6BE73B9}"/>
              </a:ext>
            </a:extLst>
          </p:cNvPr>
          <p:cNvGrpSpPr/>
          <p:nvPr/>
        </p:nvGrpSpPr>
        <p:grpSpPr>
          <a:xfrm>
            <a:off x="1660497" y="2660653"/>
            <a:ext cx="9555986" cy="769441"/>
            <a:chOff x="1395093" y="1217235"/>
            <a:chExt cx="9555986" cy="1079042"/>
          </a:xfrm>
        </p:grpSpPr>
        <p:grpSp>
          <p:nvGrpSpPr>
            <p:cNvPr id="31" name="群組 30">
              <a:extLst>
                <a:ext uri="{FF2B5EF4-FFF2-40B4-BE49-F238E27FC236}">
                  <a16:creationId xmlns:a16="http://schemas.microsoft.com/office/drawing/2014/main" id="{2D3B765D-7947-F690-559E-4AFF1CB17A77}"/>
                </a:ext>
              </a:extLst>
            </p:cNvPr>
            <p:cNvGrpSpPr/>
            <p:nvPr/>
          </p:nvGrpSpPr>
          <p:grpSpPr>
            <a:xfrm>
              <a:off x="1395093" y="1217235"/>
              <a:ext cx="7796041" cy="1079042"/>
              <a:chOff x="1759226" y="1205393"/>
              <a:chExt cx="7796041" cy="1079042"/>
            </a:xfrm>
          </p:grpSpPr>
          <p:sp>
            <p:nvSpPr>
              <p:cNvPr id="33" name="手繪多邊形: 圖案 20">
                <a:extLst>
                  <a:ext uri="{FF2B5EF4-FFF2-40B4-BE49-F238E27FC236}">
                    <a16:creationId xmlns:a16="http://schemas.microsoft.com/office/drawing/2014/main" id="{0ABC510F-2776-79CB-3EF0-A5BA69B51FAE}"/>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34" name="手繪多邊形: 圖案 21">
                <a:extLst>
                  <a:ext uri="{FF2B5EF4-FFF2-40B4-BE49-F238E27FC236}">
                    <a16:creationId xmlns:a16="http://schemas.microsoft.com/office/drawing/2014/main" id="{39C67703-889A-7AA9-996F-E5B1C4E9ADD5}"/>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35" name="文字方塊 34">
                <a:extLst>
                  <a:ext uri="{FF2B5EF4-FFF2-40B4-BE49-F238E27FC236}">
                    <a16:creationId xmlns:a16="http://schemas.microsoft.com/office/drawing/2014/main" id="{4293B883-65A3-EF7D-158F-8A6DFB21CC16}"/>
                  </a:ext>
                </a:extLst>
              </p:cNvPr>
              <p:cNvSpPr txBox="1"/>
              <p:nvPr/>
            </p:nvSpPr>
            <p:spPr>
              <a:xfrm>
                <a:off x="1766303" y="1205393"/>
                <a:ext cx="405353" cy="107904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3</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32" name="文字方塊 31">
              <a:extLst>
                <a:ext uri="{FF2B5EF4-FFF2-40B4-BE49-F238E27FC236}">
                  <a16:creationId xmlns:a16="http://schemas.microsoft.com/office/drawing/2014/main" id="{D62B751B-ACA7-8476-EBD3-B46946284748}"/>
                </a:ext>
              </a:extLst>
            </p:cNvPr>
            <p:cNvSpPr txBox="1"/>
            <p:nvPr/>
          </p:nvSpPr>
          <p:spPr>
            <a:xfrm>
              <a:off x="2082121" y="1454297"/>
              <a:ext cx="8868958"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跨業信用資料強化機制</a:t>
              </a:r>
            </a:p>
          </p:txBody>
        </p:sp>
      </p:grpSp>
      <p:grpSp>
        <p:nvGrpSpPr>
          <p:cNvPr id="42" name="群組 41">
            <a:extLst>
              <a:ext uri="{FF2B5EF4-FFF2-40B4-BE49-F238E27FC236}">
                <a16:creationId xmlns:a16="http://schemas.microsoft.com/office/drawing/2014/main" id="{302B1877-AD78-0CD2-E368-4D025304AF61}"/>
              </a:ext>
            </a:extLst>
          </p:cNvPr>
          <p:cNvGrpSpPr/>
          <p:nvPr/>
        </p:nvGrpSpPr>
        <p:grpSpPr>
          <a:xfrm>
            <a:off x="1667336" y="4236627"/>
            <a:ext cx="9700002" cy="769441"/>
            <a:chOff x="1395093" y="1217235"/>
            <a:chExt cx="9700002" cy="1079042"/>
          </a:xfrm>
        </p:grpSpPr>
        <p:grpSp>
          <p:nvGrpSpPr>
            <p:cNvPr id="43" name="群組 42">
              <a:extLst>
                <a:ext uri="{FF2B5EF4-FFF2-40B4-BE49-F238E27FC236}">
                  <a16:creationId xmlns:a16="http://schemas.microsoft.com/office/drawing/2014/main" id="{2C8A2F4F-FA9B-D29A-F30A-9EB8AC09A338}"/>
                </a:ext>
              </a:extLst>
            </p:cNvPr>
            <p:cNvGrpSpPr/>
            <p:nvPr/>
          </p:nvGrpSpPr>
          <p:grpSpPr>
            <a:xfrm>
              <a:off x="1395093" y="1217235"/>
              <a:ext cx="7796041" cy="1079042"/>
              <a:chOff x="1759226" y="1205393"/>
              <a:chExt cx="7796041" cy="1079042"/>
            </a:xfrm>
          </p:grpSpPr>
          <p:sp>
            <p:nvSpPr>
              <p:cNvPr id="45" name="手繪多邊形: 圖案 26">
                <a:extLst>
                  <a:ext uri="{FF2B5EF4-FFF2-40B4-BE49-F238E27FC236}">
                    <a16:creationId xmlns:a16="http://schemas.microsoft.com/office/drawing/2014/main" id="{70AB0D6E-0B42-B665-0E26-689BF7CD2862}"/>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46" name="手繪多邊形: 圖案 27">
                <a:extLst>
                  <a:ext uri="{FF2B5EF4-FFF2-40B4-BE49-F238E27FC236}">
                    <a16:creationId xmlns:a16="http://schemas.microsoft.com/office/drawing/2014/main" id="{2C40EA12-B556-1848-CD1B-38F97C091C9D}"/>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47" name="文字方塊 46">
                <a:extLst>
                  <a:ext uri="{FF2B5EF4-FFF2-40B4-BE49-F238E27FC236}">
                    <a16:creationId xmlns:a16="http://schemas.microsoft.com/office/drawing/2014/main" id="{13FC4C9A-8CDB-21AC-F5C4-C96F7251267B}"/>
                  </a:ext>
                </a:extLst>
              </p:cNvPr>
              <p:cNvSpPr txBox="1"/>
              <p:nvPr/>
            </p:nvSpPr>
            <p:spPr>
              <a:xfrm>
                <a:off x="1766303" y="1205393"/>
                <a:ext cx="405353" cy="107904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5</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44" name="文字方塊 43">
              <a:extLst>
                <a:ext uri="{FF2B5EF4-FFF2-40B4-BE49-F238E27FC236}">
                  <a16:creationId xmlns:a16="http://schemas.microsoft.com/office/drawing/2014/main" id="{63C3DBD5-B11D-503B-5455-560C5C90438E}"/>
                </a:ext>
              </a:extLst>
            </p:cNvPr>
            <p:cNvSpPr txBox="1"/>
            <p:nvPr/>
          </p:nvSpPr>
          <p:spPr>
            <a:xfrm>
              <a:off x="2082121" y="1454577"/>
              <a:ext cx="9012974" cy="82007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證券商查核重點</a:t>
              </a:r>
              <a:endParaRPr kumimoji="1" lang="zh-TW" altLang="en-US" sz="1200" b="0" i="0" u="none" strike="noStrike" kern="1200" cap="small" spc="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57" name="文字版面配置區 2"/>
          <p:cNvSpPr txBox="1">
            <a:spLocks/>
          </p:cNvSpPr>
          <p:nvPr/>
        </p:nvSpPr>
        <p:spPr>
          <a:xfrm>
            <a:off x="2101472" y="249726"/>
            <a:ext cx="8094961" cy="724247"/>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ct val="0"/>
              </a:spcBef>
              <a:buFont typeface="Arial" panose="020B0604020202020204" pitchFamily="34" charset="0"/>
              <a:buNone/>
              <a:defRPr lang="en-US" altLang="ko-KR" sz="4000" b="1" kern="1200" cap="none" spc="38" dirty="0">
                <a:ln w="11430"/>
                <a:solidFill>
                  <a:srgbClr val="085991"/>
                </a:solidFill>
                <a:effectLst/>
                <a:latin typeface="Microsoft YaHei" panose="020B0503020204020204" pitchFamily="34" charset="-122"/>
                <a:ea typeface="Microsoft YaHei" panose="020B0503020204020204" pitchFamily="34" charset="-122"/>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TW" altLang="en-US" sz="4000" b="1" i="0" u="none" strike="noStrike" kern="1200" cap="none" spc="38" normalizeH="0" baseline="0" noProof="0" dirty="0">
                <a:ln w="11430"/>
                <a:solidFill>
                  <a:srgbClr val="0F4372"/>
                </a:solidFill>
                <a:effectLst/>
                <a:uLnTx/>
                <a:uFillTx/>
                <a:latin typeface="Calibri" panose="020F0502020204030204" pitchFamily="34" charset="0"/>
                <a:ea typeface="微軟正黑體" panose="020B0604030504040204" pitchFamily="34" charset="-120"/>
                <a:cs typeface="Calibri" panose="020F0502020204030204" pitchFamily="34" charset="0"/>
              </a:rPr>
              <a:t>目錄</a:t>
            </a:r>
          </a:p>
        </p:txBody>
      </p:sp>
      <p:pic>
        <p:nvPicPr>
          <p:cNvPr id="48" name="Picture 2" descr="T+1 Securities Settlement Industry Implementation Playbook - SIFMA - T+1  Securities Settlement Industry Implementation Playbook - SIFMA">
            <a:extLst>
              <a:ext uri="{FF2B5EF4-FFF2-40B4-BE49-F238E27FC236}">
                <a16:creationId xmlns:a16="http://schemas.microsoft.com/office/drawing/2014/main" id="{5E884D62-B5AE-5682-837E-F67019AD2ED1}"/>
              </a:ext>
            </a:extLst>
          </p:cNvPr>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p:blipFill>
        <p:spPr bwMode="auto">
          <a:xfrm>
            <a:off x="9499749" y="64916"/>
            <a:ext cx="2637148" cy="2511024"/>
          </a:xfrm>
          <a:prstGeom prst="rect">
            <a:avLst/>
          </a:prstGeom>
          <a:noFill/>
          <a:extLst>
            <a:ext uri="{909E8E84-426E-40DD-AFC4-6F175D3DCCD1}">
              <a14:hiddenFill xmlns:a14="http://schemas.microsoft.com/office/drawing/2010/main">
                <a:solidFill>
                  <a:srgbClr val="FFFFFF"/>
                </a:solidFill>
              </a14:hiddenFill>
            </a:ext>
          </a:extLst>
        </p:spPr>
      </p:pic>
      <p:pic>
        <p:nvPicPr>
          <p:cNvPr id="49" name="圖片 48"/>
          <p:cNvPicPr>
            <a:picLocks noChangeAspect="1"/>
          </p:cNvPicPr>
          <p:nvPr/>
        </p:nvPicPr>
        <p:blipFill>
          <a:blip r:embed="rId4"/>
          <a:stretch>
            <a:fillRect/>
          </a:stretch>
        </p:blipFill>
        <p:spPr>
          <a:xfrm>
            <a:off x="201843" y="143000"/>
            <a:ext cx="2438400" cy="742950"/>
          </a:xfrm>
          <a:prstGeom prst="rect">
            <a:avLst/>
          </a:prstGeom>
        </p:spPr>
      </p:pic>
      <p:grpSp>
        <p:nvGrpSpPr>
          <p:cNvPr id="9" name="群組 8">
            <a:extLst>
              <a:ext uri="{FF2B5EF4-FFF2-40B4-BE49-F238E27FC236}">
                <a16:creationId xmlns:a16="http://schemas.microsoft.com/office/drawing/2014/main" id="{7758A58D-20AE-3E2E-8D5A-04DC3635D296}"/>
              </a:ext>
            </a:extLst>
          </p:cNvPr>
          <p:cNvGrpSpPr/>
          <p:nvPr/>
        </p:nvGrpSpPr>
        <p:grpSpPr>
          <a:xfrm>
            <a:off x="1660497" y="1804583"/>
            <a:ext cx="10129409" cy="769441"/>
            <a:chOff x="1720154" y="3690638"/>
            <a:chExt cx="10129409" cy="1079042"/>
          </a:xfrm>
        </p:grpSpPr>
        <p:grpSp>
          <p:nvGrpSpPr>
            <p:cNvPr id="36" name="群組 35">
              <a:extLst>
                <a:ext uri="{FF2B5EF4-FFF2-40B4-BE49-F238E27FC236}">
                  <a16:creationId xmlns:a16="http://schemas.microsoft.com/office/drawing/2014/main" id="{302B1877-AD78-0CD2-E368-4D025304AF61}"/>
                </a:ext>
              </a:extLst>
            </p:cNvPr>
            <p:cNvGrpSpPr/>
            <p:nvPr/>
          </p:nvGrpSpPr>
          <p:grpSpPr>
            <a:xfrm>
              <a:off x="1720154" y="3690638"/>
              <a:ext cx="10129409" cy="1079042"/>
              <a:chOff x="1395093" y="1217235"/>
              <a:chExt cx="9755364" cy="1079042"/>
            </a:xfrm>
          </p:grpSpPr>
          <p:grpSp>
            <p:nvGrpSpPr>
              <p:cNvPr id="37" name="群組 36">
                <a:extLst>
                  <a:ext uri="{FF2B5EF4-FFF2-40B4-BE49-F238E27FC236}">
                    <a16:creationId xmlns:a16="http://schemas.microsoft.com/office/drawing/2014/main" id="{2C8A2F4F-FA9B-D29A-F30A-9EB8AC09A338}"/>
                  </a:ext>
                </a:extLst>
              </p:cNvPr>
              <p:cNvGrpSpPr/>
              <p:nvPr/>
            </p:nvGrpSpPr>
            <p:grpSpPr>
              <a:xfrm>
                <a:off x="1395093" y="1217235"/>
                <a:ext cx="7796041" cy="1079042"/>
                <a:chOff x="1759226" y="1205393"/>
                <a:chExt cx="7796041" cy="1079042"/>
              </a:xfrm>
            </p:grpSpPr>
            <p:sp>
              <p:nvSpPr>
                <p:cNvPr id="39" name="手繪多邊形: 圖案 26">
                  <a:extLst>
                    <a:ext uri="{FF2B5EF4-FFF2-40B4-BE49-F238E27FC236}">
                      <a16:creationId xmlns:a16="http://schemas.microsoft.com/office/drawing/2014/main" id="{70AB0D6E-0B42-B665-0E26-689BF7CD2862}"/>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40" name="手繪多邊形: 圖案 27">
                  <a:extLst>
                    <a:ext uri="{FF2B5EF4-FFF2-40B4-BE49-F238E27FC236}">
                      <a16:creationId xmlns:a16="http://schemas.microsoft.com/office/drawing/2014/main" id="{2C40EA12-B556-1848-CD1B-38F97C091C9D}"/>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41" name="文字方塊 40">
                  <a:extLst>
                    <a:ext uri="{FF2B5EF4-FFF2-40B4-BE49-F238E27FC236}">
                      <a16:creationId xmlns:a16="http://schemas.microsoft.com/office/drawing/2014/main" id="{13FC4C9A-8CDB-21AC-F5C4-C96F7251267B}"/>
                    </a:ext>
                  </a:extLst>
                </p:cNvPr>
                <p:cNvSpPr txBox="1"/>
                <p:nvPr/>
              </p:nvSpPr>
              <p:spPr>
                <a:xfrm>
                  <a:off x="1766303" y="1205393"/>
                  <a:ext cx="405353" cy="107904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38" name="文字方塊 37">
                <a:extLst>
                  <a:ext uri="{FF2B5EF4-FFF2-40B4-BE49-F238E27FC236}">
                    <a16:creationId xmlns:a16="http://schemas.microsoft.com/office/drawing/2014/main" id="{63C3DBD5-B11D-503B-5455-560C5C90438E}"/>
                  </a:ext>
                </a:extLst>
              </p:cNvPr>
              <p:cNvSpPr txBox="1"/>
              <p:nvPr/>
            </p:nvSpPr>
            <p:spPr>
              <a:xfrm>
                <a:off x="2022621" y="1416393"/>
                <a:ext cx="912783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0" i="0" u="none" strike="noStrike" kern="1200" cap="small" spc="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8" name="文字方塊 7">
              <a:extLst>
                <a:ext uri="{FF2B5EF4-FFF2-40B4-BE49-F238E27FC236}">
                  <a16:creationId xmlns:a16="http://schemas.microsoft.com/office/drawing/2014/main" id="{AFBFD082-2406-2ECE-80D5-28029117DFD1}"/>
                </a:ext>
              </a:extLst>
            </p:cNvPr>
            <p:cNvSpPr txBox="1"/>
            <p:nvPr/>
          </p:nvSpPr>
          <p:spPr>
            <a:xfrm>
              <a:off x="2400343" y="3906081"/>
              <a:ext cx="8868958"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管理規範修正重點及同意條款修正</a:t>
              </a:r>
            </a:p>
          </p:txBody>
        </p:sp>
      </p:grpSp>
      <p:grpSp>
        <p:nvGrpSpPr>
          <p:cNvPr id="2" name="群組 1">
            <a:extLst>
              <a:ext uri="{FF2B5EF4-FFF2-40B4-BE49-F238E27FC236}">
                <a16:creationId xmlns:a16="http://schemas.microsoft.com/office/drawing/2014/main" id="{128C714F-6A02-9EF0-68EC-50294B5D9E2A}"/>
              </a:ext>
            </a:extLst>
          </p:cNvPr>
          <p:cNvGrpSpPr/>
          <p:nvPr/>
        </p:nvGrpSpPr>
        <p:grpSpPr>
          <a:xfrm>
            <a:off x="1667336" y="5086961"/>
            <a:ext cx="10755449" cy="769441"/>
            <a:chOff x="1395093" y="1217235"/>
            <a:chExt cx="10755449" cy="1079042"/>
          </a:xfrm>
        </p:grpSpPr>
        <p:grpSp>
          <p:nvGrpSpPr>
            <p:cNvPr id="3" name="群組 2">
              <a:extLst>
                <a:ext uri="{FF2B5EF4-FFF2-40B4-BE49-F238E27FC236}">
                  <a16:creationId xmlns:a16="http://schemas.microsoft.com/office/drawing/2014/main" id="{7CEF6888-ACB1-614D-AACC-DBC42B558B64}"/>
                </a:ext>
              </a:extLst>
            </p:cNvPr>
            <p:cNvGrpSpPr/>
            <p:nvPr/>
          </p:nvGrpSpPr>
          <p:grpSpPr>
            <a:xfrm>
              <a:off x="1395093" y="1217235"/>
              <a:ext cx="7796041" cy="1079042"/>
              <a:chOff x="1759226" y="1205393"/>
              <a:chExt cx="7796041" cy="1079042"/>
            </a:xfrm>
          </p:grpSpPr>
          <p:sp>
            <p:nvSpPr>
              <p:cNvPr id="5" name="手繪多邊形: 圖案 26">
                <a:extLst>
                  <a:ext uri="{FF2B5EF4-FFF2-40B4-BE49-F238E27FC236}">
                    <a16:creationId xmlns:a16="http://schemas.microsoft.com/office/drawing/2014/main" id="{4D110067-BA97-E62A-6B6E-2ECB5D1C4F3A}"/>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6" name="手繪多邊形: 圖案 27">
                <a:extLst>
                  <a:ext uri="{FF2B5EF4-FFF2-40B4-BE49-F238E27FC236}">
                    <a16:creationId xmlns:a16="http://schemas.microsoft.com/office/drawing/2014/main" id="{BEC3FB1D-B844-F85A-B619-962565BD95F8}"/>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7" name="文字方塊 6">
                <a:extLst>
                  <a:ext uri="{FF2B5EF4-FFF2-40B4-BE49-F238E27FC236}">
                    <a16:creationId xmlns:a16="http://schemas.microsoft.com/office/drawing/2014/main" id="{77BBFC13-9A4A-AE28-6EF7-1C620514095E}"/>
                  </a:ext>
                </a:extLst>
              </p:cNvPr>
              <p:cNvSpPr txBox="1"/>
              <p:nvPr/>
            </p:nvSpPr>
            <p:spPr>
              <a:xfrm>
                <a:off x="1766303" y="1205393"/>
                <a:ext cx="405353" cy="107904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6</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4" name="文字方塊 3">
              <a:extLst>
                <a:ext uri="{FF2B5EF4-FFF2-40B4-BE49-F238E27FC236}">
                  <a16:creationId xmlns:a16="http://schemas.microsoft.com/office/drawing/2014/main" id="{E55B7655-832B-28AF-122B-05EF1321C077}"/>
                </a:ext>
              </a:extLst>
            </p:cNvPr>
            <p:cNvSpPr txBox="1"/>
            <p:nvPr/>
          </p:nvSpPr>
          <p:spPr>
            <a:xfrm>
              <a:off x="1989056" y="1430248"/>
              <a:ext cx="10161486" cy="82007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聯徵中心授信業務信用資料查詢電腦作業手冊</a:t>
              </a:r>
            </a:p>
          </p:txBody>
        </p:sp>
      </p:grpSp>
      <p:grpSp>
        <p:nvGrpSpPr>
          <p:cNvPr id="10" name="群組 9">
            <a:extLst>
              <a:ext uri="{FF2B5EF4-FFF2-40B4-BE49-F238E27FC236}">
                <a16:creationId xmlns:a16="http://schemas.microsoft.com/office/drawing/2014/main" id="{AB1C00BF-3435-491E-9BDF-A2F803FB7AF4}"/>
              </a:ext>
            </a:extLst>
          </p:cNvPr>
          <p:cNvGrpSpPr/>
          <p:nvPr/>
        </p:nvGrpSpPr>
        <p:grpSpPr>
          <a:xfrm>
            <a:off x="1667336" y="3411676"/>
            <a:ext cx="10129409" cy="769441"/>
            <a:chOff x="1720154" y="3690638"/>
            <a:chExt cx="10129409" cy="1079042"/>
          </a:xfrm>
        </p:grpSpPr>
        <p:grpSp>
          <p:nvGrpSpPr>
            <p:cNvPr id="11" name="群組 10">
              <a:extLst>
                <a:ext uri="{FF2B5EF4-FFF2-40B4-BE49-F238E27FC236}">
                  <a16:creationId xmlns:a16="http://schemas.microsoft.com/office/drawing/2014/main" id="{4B7812CB-CB13-9193-0167-ABFBFFC94934}"/>
                </a:ext>
              </a:extLst>
            </p:cNvPr>
            <p:cNvGrpSpPr/>
            <p:nvPr/>
          </p:nvGrpSpPr>
          <p:grpSpPr>
            <a:xfrm>
              <a:off x="1720154" y="3690638"/>
              <a:ext cx="10129409" cy="1079042"/>
              <a:chOff x="1395093" y="1217235"/>
              <a:chExt cx="9755364" cy="1079042"/>
            </a:xfrm>
          </p:grpSpPr>
          <p:grpSp>
            <p:nvGrpSpPr>
              <p:cNvPr id="14" name="群組 13">
                <a:extLst>
                  <a:ext uri="{FF2B5EF4-FFF2-40B4-BE49-F238E27FC236}">
                    <a16:creationId xmlns:a16="http://schemas.microsoft.com/office/drawing/2014/main" id="{8BD4DED3-CC26-AA21-FBA7-7C74733A1050}"/>
                  </a:ext>
                </a:extLst>
              </p:cNvPr>
              <p:cNvGrpSpPr/>
              <p:nvPr/>
            </p:nvGrpSpPr>
            <p:grpSpPr>
              <a:xfrm>
                <a:off x="1395093" y="1217235"/>
                <a:ext cx="7796041" cy="1079042"/>
                <a:chOff x="1759226" y="1205393"/>
                <a:chExt cx="7796041" cy="1079042"/>
              </a:xfrm>
            </p:grpSpPr>
            <p:sp>
              <p:nvSpPr>
                <p:cNvPr id="16" name="手繪多邊形: 圖案 26">
                  <a:extLst>
                    <a:ext uri="{FF2B5EF4-FFF2-40B4-BE49-F238E27FC236}">
                      <a16:creationId xmlns:a16="http://schemas.microsoft.com/office/drawing/2014/main" id="{327692D1-73D1-A529-5C36-C30174D216E2}"/>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20" name="手繪多邊形: 圖案 27">
                  <a:extLst>
                    <a:ext uri="{FF2B5EF4-FFF2-40B4-BE49-F238E27FC236}">
                      <a16:creationId xmlns:a16="http://schemas.microsoft.com/office/drawing/2014/main" id="{4B934BB2-C043-8F6F-D67A-F2DC1046AE7C}"/>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21" name="文字方塊 20">
                  <a:extLst>
                    <a:ext uri="{FF2B5EF4-FFF2-40B4-BE49-F238E27FC236}">
                      <a16:creationId xmlns:a16="http://schemas.microsoft.com/office/drawing/2014/main" id="{81084D0A-03FC-2CB0-F62A-FC6DA33FEB49}"/>
                    </a:ext>
                  </a:extLst>
                </p:cNvPr>
                <p:cNvSpPr txBox="1"/>
                <p:nvPr/>
              </p:nvSpPr>
              <p:spPr>
                <a:xfrm>
                  <a:off x="1766303" y="1205393"/>
                  <a:ext cx="405353" cy="107904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4</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15" name="文字方塊 14">
                <a:extLst>
                  <a:ext uri="{FF2B5EF4-FFF2-40B4-BE49-F238E27FC236}">
                    <a16:creationId xmlns:a16="http://schemas.microsoft.com/office/drawing/2014/main" id="{7AAF57E2-7E7A-49A0-8746-690349CD65D4}"/>
                  </a:ext>
                </a:extLst>
              </p:cNvPr>
              <p:cNvSpPr txBox="1"/>
              <p:nvPr/>
            </p:nvSpPr>
            <p:spPr>
              <a:xfrm>
                <a:off x="2022621" y="1416393"/>
                <a:ext cx="912783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1200" b="0" i="0" u="none" strike="noStrike" kern="1200" cap="small" spc="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12" name="文字方塊 11">
              <a:extLst>
                <a:ext uri="{FF2B5EF4-FFF2-40B4-BE49-F238E27FC236}">
                  <a16:creationId xmlns:a16="http://schemas.microsoft.com/office/drawing/2014/main" id="{175E82CF-98DE-B01E-1116-A660C00509EC}"/>
                </a:ext>
              </a:extLst>
            </p:cNvPr>
            <p:cNvSpPr txBox="1"/>
            <p:nvPr/>
          </p:nvSpPr>
          <p:spPr>
            <a:xfrm>
              <a:off x="2400343" y="3906082"/>
              <a:ext cx="8868958" cy="82007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收費程序</a:t>
              </a:r>
            </a:p>
          </p:txBody>
        </p:sp>
      </p:grpSp>
      <p:grpSp>
        <p:nvGrpSpPr>
          <p:cNvPr id="22" name="群組 21">
            <a:extLst>
              <a:ext uri="{FF2B5EF4-FFF2-40B4-BE49-F238E27FC236}">
                <a16:creationId xmlns:a16="http://schemas.microsoft.com/office/drawing/2014/main" id="{0F35744F-BA82-2BBA-5F34-134669E28ABE}"/>
              </a:ext>
            </a:extLst>
          </p:cNvPr>
          <p:cNvGrpSpPr/>
          <p:nvPr/>
        </p:nvGrpSpPr>
        <p:grpSpPr>
          <a:xfrm>
            <a:off x="1674413" y="5950074"/>
            <a:ext cx="9700002" cy="769441"/>
            <a:chOff x="1395093" y="1217235"/>
            <a:chExt cx="9700002" cy="1079042"/>
          </a:xfrm>
        </p:grpSpPr>
        <p:grpSp>
          <p:nvGrpSpPr>
            <p:cNvPr id="25" name="群組 24">
              <a:extLst>
                <a:ext uri="{FF2B5EF4-FFF2-40B4-BE49-F238E27FC236}">
                  <a16:creationId xmlns:a16="http://schemas.microsoft.com/office/drawing/2014/main" id="{1D884849-A33A-416C-EC3C-F0E306CAEB39}"/>
                </a:ext>
              </a:extLst>
            </p:cNvPr>
            <p:cNvGrpSpPr/>
            <p:nvPr/>
          </p:nvGrpSpPr>
          <p:grpSpPr>
            <a:xfrm>
              <a:off x="1395093" y="1217235"/>
              <a:ext cx="7796041" cy="1079042"/>
              <a:chOff x="1759226" y="1205393"/>
              <a:chExt cx="7796041" cy="1079042"/>
            </a:xfrm>
          </p:grpSpPr>
          <p:sp>
            <p:nvSpPr>
              <p:cNvPr id="27" name="手繪多邊形: 圖案 26">
                <a:extLst>
                  <a:ext uri="{FF2B5EF4-FFF2-40B4-BE49-F238E27FC236}">
                    <a16:creationId xmlns:a16="http://schemas.microsoft.com/office/drawing/2014/main" id="{33DBA279-11A8-AD6B-C31D-99F2CBEE8C6D}"/>
                  </a:ext>
                </a:extLst>
              </p:cNvPr>
              <p:cNvSpPr/>
              <p:nvPr/>
            </p:nvSpPr>
            <p:spPr>
              <a:xfrm>
                <a:off x="1759226" y="1314472"/>
                <a:ext cx="1374057" cy="844400"/>
              </a:xfrm>
              <a:custGeom>
                <a:avLst/>
                <a:gdLst>
                  <a:gd name="connsiteX0" fmla="*/ 0 w 1374057"/>
                  <a:gd name="connsiteY0" fmla="*/ 0 h 580592"/>
                  <a:gd name="connsiteX1" fmla="*/ 1374057 w 1374057"/>
                  <a:gd name="connsiteY1" fmla="*/ 0 h 580592"/>
                  <a:gd name="connsiteX2" fmla="*/ 1017893 w 1374057"/>
                  <a:gd name="connsiteY2" fmla="*/ 580592 h 580592"/>
                  <a:gd name="connsiteX3" fmla="*/ 0 w 1374057"/>
                  <a:gd name="connsiteY3" fmla="*/ 580592 h 580592"/>
                </a:gdLst>
                <a:ahLst/>
                <a:cxnLst>
                  <a:cxn ang="0">
                    <a:pos x="connsiteX0" y="connsiteY0"/>
                  </a:cxn>
                  <a:cxn ang="0">
                    <a:pos x="connsiteX1" y="connsiteY1"/>
                  </a:cxn>
                  <a:cxn ang="0">
                    <a:pos x="connsiteX2" y="connsiteY2"/>
                  </a:cxn>
                  <a:cxn ang="0">
                    <a:pos x="connsiteX3" y="connsiteY3"/>
                  </a:cxn>
                </a:cxnLst>
                <a:rect l="l" t="t" r="r" b="b"/>
                <a:pathLst>
                  <a:path w="1374057" h="580592">
                    <a:moveTo>
                      <a:pt x="0" y="0"/>
                    </a:moveTo>
                    <a:lnTo>
                      <a:pt x="1374057" y="0"/>
                    </a:lnTo>
                    <a:lnTo>
                      <a:pt x="1017893" y="580592"/>
                    </a:lnTo>
                    <a:lnTo>
                      <a:pt x="0" y="580592"/>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50" name="手繪多邊形: 圖案 27">
                <a:extLst>
                  <a:ext uri="{FF2B5EF4-FFF2-40B4-BE49-F238E27FC236}">
                    <a16:creationId xmlns:a16="http://schemas.microsoft.com/office/drawing/2014/main" id="{8901AF92-7F5B-D282-D3D7-5045E9D7FC7A}"/>
                  </a:ext>
                </a:extLst>
              </p:cNvPr>
              <p:cNvSpPr/>
              <p:nvPr/>
            </p:nvSpPr>
            <p:spPr>
              <a:xfrm>
                <a:off x="1947836" y="1243389"/>
                <a:ext cx="7607431" cy="915483"/>
              </a:xfrm>
              <a:custGeom>
                <a:avLst/>
                <a:gdLst>
                  <a:gd name="connsiteX0" fmla="*/ 442742 w 5836707"/>
                  <a:gd name="connsiteY0" fmla="*/ 0 h 749179"/>
                  <a:gd name="connsiteX1" fmla="*/ 5836707 w 5836707"/>
                  <a:gd name="connsiteY1" fmla="*/ 0 h 749179"/>
                  <a:gd name="connsiteX2" fmla="*/ 5836707 w 5836707"/>
                  <a:gd name="connsiteY2" fmla="*/ 749179 h 749179"/>
                  <a:gd name="connsiteX3" fmla="*/ 0 w 5836707"/>
                  <a:gd name="connsiteY3" fmla="*/ 749179 h 749179"/>
                </a:gdLst>
                <a:ahLst/>
                <a:cxnLst>
                  <a:cxn ang="0">
                    <a:pos x="connsiteX0" y="connsiteY0"/>
                  </a:cxn>
                  <a:cxn ang="0">
                    <a:pos x="connsiteX1" y="connsiteY1"/>
                  </a:cxn>
                  <a:cxn ang="0">
                    <a:pos x="connsiteX2" y="connsiteY2"/>
                  </a:cxn>
                  <a:cxn ang="0">
                    <a:pos x="connsiteX3" y="connsiteY3"/>
                  </a:cxn>
                </a:cxnLst>
                <a:rect l="l" t="t" r="r" b="b"/>
                <a:pathLst>
                  <a:path w="5836707" h="749179">
                    <a:moveTo>
                      <a:pt x="442742" y="0"/>
                    </a:moveTo>
                    <a:lnTo>
                      <a:pt x="5836707" y="0"/>
                    </a:lnTo>
                    <a:lnTo>
                      <a:pt x="5836707" y="749179"/>
                    </a:lnTo>
                    <a:lnTo>
                      <a:pt x="0" y="749179"/>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51" name="文字方塊 50">
                <a:extLst>
                  <a:ext uri="{FF2B5EF4-FFF2-40B4-BE49-F238E27FC236}">
                    <a16:creationId xmlns:a16="http://schemas.microsoft.com/office/drawing/2014/main" id="{9BE89718-6A01-3061-C127-AFA653064E51}"/>
                  </a:ext>
                </a:extLst>
              </p:cNvPr>
              <p:cNvSpPr txBox="1"/>
              <p:nvPr/>
            </p:nvSpPr>
            <p:spPr>
              <a:xfrm>
                <a:off x="1766303" y="1205393"/>
                <a:ext cx="405353" cy="107904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7</a:t>
                </a:r>
                <a:endParaRPr kumimoji="1" lang="zh-TW" altLang="en-US" sz="44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
          <p:nvSpPr>
            <p:cNvPr id="26" name="文字方塊 25">
              <a:extLst>
                <a:ext uri="{FF2B5EF4-FFF2-40B4-BE49-F238E27FC236}">
                  <a16:creationId xmlns:a16="http://schemas.microsoft.com/office/drawing/2014/main" id="{6B401DF8-6E67-1F04-B320-2F4A7AD69095}"/>
                </a:ext>
              </a:extLst>
            </p:cNvPr>
            <p:cNvSpPr txBox="1"/>
            <p:nvPr/>
          </p:nvSpPr>
          <p:spPr>
            <a:xfrm>
              <a:off x="2082121" y="1454577"/>
              <a:ext cx="9012974" cy="82007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70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rPr>
                <a:t>常見問題</a:t>
              </a:r>
              <a:endParaRPr kumimoji="1" lang="zh-TW" altLang="en-US" sz="1200" b="0" i="0" u="none" strike="noStrike" kern="1200" cap="small" spc="0" normalizeH="0" baseline="0" noProof="0" dirty="0">
                <a:ln>
                  <a:noFill/>
                </a:ln>
                <a:solidFill>
                  <a:srgbClr val="44546A">
                    <a:lumMod val="50000"/>
                  </a:srgb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Tree>
    <p:extLst>
      <p:ext uri="{BB962C8B-B14F-4D97-AF65-F5344CB8AC3E}">
        <p14:creationId xmlns:p14="http://schemas.microsoft.com/office/powerpoint/2010/main" val="2399169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C43C1-EAD2-092B-4340-EFE725114266}"/>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2CC6FCC-4175-EAB3-34C3-B7CF4960D244}"/>
              </a:ext>
            </a:extLst>
          </p:cNvPr>
          <p:cNvSpPr>
            <a:spLocks noGrp="1"/>
          </p:cNvSpPr>
          <p:nvPr>
            <p:ph type="sldNum" sz="quarter" idx="12"/>
          </p:nvPr>
        </p:nvSpPr>
        <p:spPr/>
        <p:txBody>
          <a:bodyPr/>
          <a:lstStyle/>
          <a:p>
            <a:fld id="{4BA915EE-10CB-4CF1-8569-6154455DA573}" type="slidenum">
              <a:rPr lang="en-US" smtClean="0"/>
              <a:t>3</a:t>
            </a:fld>
            <a:endParaRPr lang="en-US"/>
          </a:p>
        </p:txBody>
      </p:sp>
      <p:sp>
        <p:nvSpPr>
          <p:cNvPr id="5" name="橢圓 4">
            <a:extLst>
              <a:ext uri="{FF2B5EF4-FFF2-40B4-BE49-F238E27FC236}">
                <a16:creationId xmlns:a16="http://schemas.microsoft.com/office/drawing/2014/main" id="{F2DCFC03-DB4A-6D9A-624A-758BFF7B453A}"/>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b="1" dirty="0"/>
              <a:t>1</a:t>
            </a:r>
            <a:endParaRPr lang="zh-TW" altLang="en-US" sz="4800" b="1" dirty="0"/>
          </a:p>
        </p:txBody>
      </p:sp>
      <p:sp>
        <p:nvSpPr>
          <p:cNvPr id="6" name="矩形 5">
            <a:extLst>
              <a:ext uri="{FF2B5EF4-FFF2-40B4-BE49-F238E27FC236}">
                <a16:creationId xmlns:a16="http://schemas.microsoft.com/office/drawing/2014/main" id="{E5C1FC8E-7F56-B31B-9CC9-4D5BFA5FE87C}"/>
              </a:ext>
            </a:extLst>
          </p:cNvPr>
          <p:cNvSpPr/>
          <p:nvPr/>
        </p:nvSpPr>
        <p:spPr>
          <a:xfrm>
            <a:off x="2935978" y="2967335"/>
            <a:ext cx="6787245" cy="923330"/>
          </a:xfrm>
          <a:prstGeom prst="rect">
            <a:avLst/>
          </a:prstGeom>
        </p:spPr>
        <p:txBody>
          <a:bodyPr wrap="square">
            <a:spAutoFit/>
          </a:bodyPr>
          <a:lstStyle/>
          <a:p>
            <a:pPr algn="ctr"/>
            <a:r>
              <a:rPr lang="zh-TW" altLang="en-US" sz="5400" b="1" dirty="0">
                <a:solidFill>
                  <a:schemeClr val="tx1">
                    <a:lumMod val="85000"/>
                    <a:lumOff val="15000"/>
                  </a:schemeClr>
                </a:solidFill>
                <a:latin typeface="微軟正黑體" panose="020B0604030504040204" pitchFamily="34" charset="-120"/>
                <a:ea typeface="微軟正黑體" panose="020B0604030504040204" pitchFamily="34" charset="-120"/>
              </a:rPr>
              <a:t>背景與核心變動</a:t>
            </a:r>
          </a:p>
        </p:txBody>
      </p:sp>
      <p:grpSp>
        <p:nvGrpSpPr>
          <p:cNvPr id="32" name="群組 31">
            <a:extLst>
              <a:ext uri="{FF2B5EF4-FFF2-40B4-BE49-F238E27FC236}">
                <a16:creationId xmlns:a16="http://schemas.microsoft.com/office/drawing/2014/main" id="{B4DF3214-1136-E630-7904-F422C6A06BD9}"/>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64BF6A83-825C-4AED-5E69-5B5B3167E4FE}"/>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B783282B-AAC0-3DE2-D4C8-7FAA435FCE5A}"/>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364E7D53-1CD5-D8F1-8404-EFE828F3F5B6}"/>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2" name="群組 11">
              <a:extLst>
                <a:ext uri="{FF2B5EF4-FFF2-40B4-BE49-F238E27FC236}">
                  <a16:creationId xmlns:a16="http://schemas.microsoft.com/office/drawing/2014/main" id="{B87927F9-8299-7EDF-CDC6-07DBB5053F47}"/>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999BCD7F-F30B-9C5E-5804-8FF60045B10C}"/>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矩形 10">
                <a:extLst>
                  <a:ext uri="{FF2B5EF4-FFF2-40B4-BE49-F238E27FC236}">
                    <a16:creationId xmlns:a16="http://schemas.microsoft.com/office/drawing/2014/main" id="{BDB15B18-901D-9090-4B2B-068BE75A9C50}"/>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3" name="群組 12">
              <a:extLst>
                <a:ext uri="{FF2B5EF4-FFF2-40B4-BE49-F238E27FC236}">
                  <a16:creationId xmlns:a16="http://schemas.microsoft.com/office/drawing/2014/main" id="{E813944B-A0AE-A3C5-CAB5-EA5CDE362862}"/>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AC5D22DC-FC98-3275-AD9A-078B6E067B57}"/>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E97B336A-44A4-CF3A-BD79-9B62163860DC}"/>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grpSp>
          <p:nvGrpSpPr>
            <p:cNvPr id="16" name="群組 15">
              <a:extLst>
                <a:ext uri="{FF2B5EF4-FFF2-40B4-BE49-F238E27FC236}">
                  <a16:creationId xmlns:a16="http://schemas.microsoft.com/office/drawing/2014/main" id="{8E4B4E4A-2F85-3300-2F60-C2A4C749C9D3}"/>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AD793E8E-5EFF-00B5-1316-DC52DA21A70F}"/>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矩形 17">
                <a:extLst>
                  <a:ext uri="{FF2B5EF4-FFF2-40B4-BE49-F238E27FC236}">
                    <a16:creationId xmlns:a16="http://schemas.microsoft.com/office/drawing/2014/main" id="{2EDC0D0B-6A28-E8DE-BF6C-52A1509CAB39}"/>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9" name="群組 18">
              <a:extLst>
                <a:ext uri="{FF2B5EF4-FFF2-40B4-BE49-F238E27FC236}">
                  <a16:creationId xmlns:a16="http://schemas.microsoft.com/office/drawing/2014/main" id="{6286688F-0DA8-6059-8CA6-DC5FE67B1490}"/>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542C841E-A7BB-9FC3-9E90-70877A830E3A}"/>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a:extLst>
                  <a:ext uri="{FF2B5EF4-FFF2-40B4-BE49-F238E27FC236}">
                    <a16:creationId xmlns:a16="http://schemas.microsoft.com/office/drawing/2014/main" id="{DCE896BD-CA8D-61F8-99EC-10CCADF91D87}"/>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grpSp>
          <p:nvGrpSpPr>
            <p:cNvPr id="22" name="群組 21">
              <a:extLst>
                <a:ext uri="{FF2B5EF4-FFF2-40B4-BE49-F238E27FC236}">
                  <a16:creationId xmlns:a16="http://schemas.microsoft.com/office/drawing/2014/main" id="{ED7AADF2-9CDA-6351-8167-D73666324A5D}"/>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2FE6458B-A98A-0288-5B91-060CDC40F4D9}"/>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896C81DD-8A12-0173-1F61-5E5F55E378F1}"/>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grpSp>
          <p:nvGrpSpPr>
            <p:cNvPr id="25" name="群組 24">
              <a:extLst>
                <a:ext uri="{FF2B5EF4-FFF2-40B4-BE49-F238E27FC236}">
                  <a16:creationId xmlns:a16="http://schemas.microsoft.com/office/drawing/2014/main" id="{CE6B7B18-6AA7-85F9-BEDA-8BEF0B60E423}"/>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BBB91C20-1D45-52F7-6363-E73A53115C3E}"/>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7" name="矩形 26">
                <a:extLst>
                  <a:ext uri="{FF2B5EF4-FFF2-40B4-BE49-F238E27FC236}">
                    <a16:creationId xmlns:a16="http://schemas.microsoft.com/office/drawing/2014/main" id="{09B09E13-1DC2-71A6-8EF6-68032B52330C}"/>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8" name="群組 27">
              <a:extLst>
                <a:ext uri="{FF2B5EF4-FFF2-40B4-BE49-F238E27FC236}">
                  <a16:creationId xmlns:a16="http://schemas.microsoft.com/office/drawing/2014/main" id="{E644BF68-C650-F075-163E-A2402FB0476B}"/>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CE4FD46A-8065-1300-86E9-DBCDC0B4B2F3}"/>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矩形 29">
                <a:extLst>
                  <a:ext uri="{FF2B5EF4-FFF2-40B4-BE49-F238E27FC236}">
                    <a16:creationId xmlns:a16="http://schemas.microsoft.com/office/drawing/2014/main" id="{2396E6C0-B4F6-EB0D-D210-65C223D73814}"/>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Tree>
    <p:extLst>
      <p:ext uri="{BB962C8B-B14F-4D97-AF65-F5344CB8AC3E}">
        <p14:creationId xmlns:p14="http://schemas.microsoft.com/office/powerpoint/2010/main" val="100082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C00D-28A8-9BE7-2145-4B50FE9CB251}"/>
            </a:ext>
          </a:extLst>
        </p:cNvPr>
        <p:cNvGrpSpPr/>
        <p:nvPr/>
      </p:nvGrpSpPr>
      <p:grpSpPr>
        <a:xfrm>
          <a:off x="0" y="0"/>
          <a:ext cx="0" cy="0"/>
          <a:chOff x="0" y="0"/>
          <a:chExt cx="0" cy="0"/>
        </a:xfrm>
      </p:grpSpPr>
      <p:sp>
        <p:nvSpPr>
          <p:cNvPr id="18" name="文字版面配置區 2">
            <a:extLst>
              <a:ext uri="{FF2B5EF4-FFF2-40B4-BE49-F238E27FC236}">
                <a16:creationId xmlns:a16="http://schemas.microsoft.com/office/drawing/2014/main" id="{58D66155-2002-DCA9-C82C-21FC4EF95576}"/>
              </a:ext>
            </a:extLst>
          </p:cNvPr>
          <p:cNvSpPr txBox="1">
            <a:spLocks/>
          </p:cNvSpPr>
          <p:nvPr/>
        </p:nvSpPr>
        <p:spPr>
          <a:xfrm>
            <a:off x="461852" y="875078"/>
            <a:ext cx="4780585" cy="42763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9600" b="1" dirty="0">
                <a:solidFill>
                  <a:schemeClr val="tx2">
                    <a:lumMod val="90000"/>
                    <a:lumOff val="10000"/>
                  </a:schemeClr>
                </a:solidFill>
              </a:rPr>
              <a:t>衍生自四貸同堂之風險控管議題</a:t>
            </a:r>
            <a:endParaRPr lang="zh-TW" altLang="en-US" sz="9600" b="1" dirty="0">
              <a:solidFill>
                <a:schemeClr val="bg1">
                  <a:lumMod val="50000"/>
                </a:schemeClr>
              </a:solidFill>
            </a:endParaRPr>
          </a:p>
          <a:p>
            <a:pPr marL="0" indent="0">
              <a:buNone/>
            </a:pPr>
            <a:endParaRPr lang="zh-TW" altLang="en-US" sz="9600" b="1" dirty="0">
              <a:solidFill>
                <a:schemeClr val="tx2">
                  <a:lumMod val="90000"/>
                  <a:lumOff val="10000"/>
                </a:schemeClr>
              </a:solidFill>
            </a:endParaRPr>
          </a:p>
          <a:p>
            <a:pPr marL="0" indent="0">
              <a:buNone/>
            </a:pPr>
            <a:r>
              <a:rPr lang="zh-TW" altLang="en-US" sz="9600" b="1" dirty="0">
                <a:solidFill>
                  <a:schemeClr val="tx2">
                    <a:lumMod val="90000"/>
                    <a:lumOff val="10000"/>
                  </a:schemeClr>
                </a:solidFill>
              </a:rPr>
              <a:t>衍生自四貸同堂之風險控管議題</a:t>
            </a:r>
            <a:endParaRPr lang="zh-TW" altLang="en-US" b="1" dirty="0">
              <a:solidFill>
                <a:schemeClr val="bg1">
                  <a:lumMod val="50000"/>
                </a:schemeClr>
              </a:solidFill>
            </a:endParaRPr>
          </a:p>
        </p:txBody>
      </p:sp>
      <p:sp>
        <p:nvSpPr>
          <p:cNvPr id="35" name="文字版面配置區 3">
            <a:extLst>
              <a:ext uri="{FF2B5EF4-FFF2-40B4-BE49-F238E27FC236}">
                <a16:creationId xmlns:a16="http://schemas.microsoft.com/office/drawing/2014/main" id="{DB2CA2E3-F13D-C155-2B68-F230A4371A49}"/>
              </a:ext>
            </a:extLst>
          </p:cNvPr>
          <p:cNvSpPr txBox="1">
            <a:spLocks/>
          </p:cNvSpPr>
          <p:nvPr/>
        </p:nvSpPr>
        <p:spPr>
          <a:xfrm>
            <a:off x="1088572" y="500384"/>
            <a:ext cx="10258425" cy="9151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TW" altLang="en-US" sz="4000" b="1" dirty="0">
              <a:solidFill>
                <a:srgbClr val="002060"/>
              </a:solidFill>
            </a:endParaRPr>
          </a:p>
        </p:txBody>
      </p:sp>
      <p:sp>
        <p:nvSpPr>
          <p:cNvPr id="5" name="文字方塊 4">
            <a:extLst>
              <a:ext uri="{FF2B5EF4-FFF2-40B4-BE49-F238E27FC236}">
                <a16:creationId xmlns:a16="http://schemas.microsoft.com/office/drawing/2014/main" id="{61B0F18B-27DF-B8E1-4C36-77C7576258CA}"/>
              </a:ext>
            </a:extLst>
          </p:cNvPr>
          <p:cNvSpPr txBox="1"/>
          <p:nvPr/>
        </p:nvSpPr>
        <p:spPr>
          <a:xfrm>
            <a:off x="2494056" y="188181"/>
            <a:ext cx="7447455" cy="646303"/>
          </a:xfrm>
          <a:prstGeom prst="rect">
            <a:avLst/>
          </a:prstGeom>
        </p:spPr>
        <p:txBody>
          <a:bodyPr vert="horz" lIns="91440" tIns="45720" rIns="91440" bIns="45720" rtlCol="0">
            <a:normAutofit fontScale="92500" lnSpcReduction="10000"/>
          </a:bodyPr>
          <a:lstStyle>
            <a:defPPr>
              <a:defRPr lang="en-TW"/>
            </a:defPPr>
            <a:lvl1pPr indent="0" algn="ctr">
              <a:lnSpc>
                <a:spcPct val="120000"/>
              </a:lnSpc>
              <a:spcBef>
                <a:spcPts val="1000"/>
              </a:spcBef>
              <a:buClr>
                <a:schemeClr val="tx1"/>
              </a:buClr>
              <a:buSzPct val="75000"/>
              <a:buFont typeface="Arial" panose="020B0604020202020204" pitchFamily="34" charset="0"/>
              <a:buNone/>
              <a:defRPr sz="4000" b="1">
                <a:solidFill>
                  <a:srgbClr val="002060"/>
                </a:solidFill>
              </a:defRPr>
            </a:lvl1pPr>
            <a:lvl2pPr marL="685800" indent="-228600">
              <a:lnSpc>
                <a:spcPct val="120000"/>
              </a:lnSpc>
              <a:spcBef>
                <a:spcPts val="500"/>
              </a:spcBef>
              <a:buClr>
                <a:schemeClr val="tx1"/>
              </a:buClr>
              <a:buSzPct val="75000"/>
              <a:buFont typeface="Arial" panose="020B0604020202020204" pitchFamily="34" charset="0"/>
              <a:buChar char="•"/>
            </a:lvl2pPr>
            <a:lvl3pPr marL="1143000" indent="-228600">
              <a:lnSpc>
                <a:spcPct val="120000"/>
              </a:lnSpc>
              <a:spcBef>
                <a:spcPts val="500"/>
              </a:spcBef>
              <a:buClr>
                <a:schemeClr val="tx1"/>
              </a:buClr>
              <a:buSzPct val="75000"/>
              <a:buFont typeface="Arial" panose="020B0604020202020204" pitchFamily="34" charset="0"/>
              <a:buChar char="•"/>
              <a:defRPr sz="1600"/>
            </a:lvl3pPr>
            <a:lvl4pPr marL="1600200" indent="-228600">
              <a:lnSpc>
                <a:spcPct val="120000"/>
              </a:lnSpc>
              <a:spcBef>
                <a:spcPts val="500"/>
              </a:spcBef>
              <a:buClr>
                <a:schemeClr val="tx1"/>
              </a:buClr>
              <a:buSzPct val="75000"/>
              <a:buFont typeface="Arial" panose="020B0604020202020204" pitchFamily="34" charset="0"/>
              <a:buChar char="•"/>
              <a:defRPr sz="1400"/>
            </a:lvl4pPr>
            <a:lvl5pPr marL="2057400" indent="-228600">
              <a:lnSpc>
                <a:spcPct val="120000"/>
              </a:lnSpc>
              <a:spcBef>
                <a:spcPts val="500"/>
              </a:spcBef>
              <a:buClr>
                <a:schemeClr val="tx1"/>
              </a:buClr>
              <a:buSzPct val="75000"/>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600"/>
              </a:spcBef>
            </a:pPr>
            <a:r>
              <a:rPr lang="zh-TW" altLang="en-US" dirty="0"/>
              <a:t>背景與核心變動</a:t>
            </a:r>
          </a:p>
        </p:txBody>
      </p:sp>
      <p:sp>
        <p:nvSpPr>
          <p:cNvPr id="8" name="文字方塊 7">
            <a:extLst>
              <a:ext uri="{FF2B5EF4-FFF2-40B4-BE49-F238E27FC236}">
                <a16:creationId xmlns:a16="http://schemas.microsoft.com/office/drawing/2014/main" id="{31FB5E26-62F1-A1F1-4785-651C2FDDF12F}"/>
              </a:ext>
            </a:extLst>
          </p:cNvPr>
          <p:cNvSpPr txBox="1"/>
          <p:nvPr/>
        </p:nvSpPr>
        <p:spPr>
          <a:xfrm>
            <a:off x="531007" y="1396193"/>
            <a:ext cx="11129986" cy="915110"/>
          </a:xfrm>
          <a:prstGeom prst="rect">
            <a:avLst/>
          </a:prstGeom>
          <a:solidFill>
            <a:srgbClr val="F7F7F7"/>
          </a:solidFill>
          <a:ln w="381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TW"/>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indent="-285750" algn="l">
              <a:buFont typeface="Wingdings" panose="05000000000000000000" pitchFamily="2" charset="2"/>
              <a:buChar char="n"/>
            </a:pPr>
            <a:r>
              <a:rPr lang="zh-TW" altLang="en-US" sz="2000" dirty="0">
                <a:solidFill>
                  <a:schemeClr val="tx2">
                    <a:lumMod val="75000"/>
                    <a:lumOff val="25000"/>
                  </a:schemeClr>
                </a:solidFill>
                <a:latin typeface="微軟正黑體" panose="020B0604030504040204" pitchFamily="34" charset="-120"/>
                <a:ea typeface="微軟正黑體" panose="020B0604030504040204" pitchFamily="34" charset="-120"/>
              </a:rPr>
              <a:t>為協助業者掌握客戶在銀行業及證券業之</a:t>
            </a:r>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信用資訊及跨業風險</a:t>
            </a:r>
            <a:r>
              <a:rPr lang="zh-TW" altLang="en-US" sz="2000" dirty="0">
                <a:solidFill>
                  <a:schemeClr val="tx2">
                    <a:lumMod val="75000"/>
                    <a:lumOff val="25000"/>
                  </a:schemeClr>
                </a:solidFill>
                <a:latin typeface="微軟正黑體" panose="020B0604030504040204" pitchFamily="34" charset="-120"/>
                <a:ea typeface="微軟正黑體" panose="020B0604030504040204" pitchFamily="34" charset="-120"/>
              </a:rPr>
              <a:t>，</a:t>
            </a:r>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強化現行銀行業與證券業間介接交換授信業務信用資料機制。</a:t>
            </a:r>
          </a:p>
        </p:txBody>
      </p:sp>
      <p:sp>
        <p:nvSpPr>
          <p:cNvPr id="9" name="文字方塊 8">
            <a:extLst>
              <a:ext uri="{FF2B5EF4-FFF2-40B4-BE49-F238E27FC236}">
                <a16:creationId xmlns:a16="http://schemas.microsoft.com/office/drawing/2014/main" id="{81F35C0C-2973-A3A5-8681-562E89732F26}"/>
              </a:ext>
            </a:extLst>
          </p:cNvPr>
          <p:cNvSpPr txBox="1"/>
          <p:nvPr/>
        </p:nvSpPr>
        <p:spPr>
          <a:xfrm>
            <a:off x="392349" y="2547708"/>
            <a:ext cx="6191954" cy="400110"/>
          </a:xfrm>
          <a:prstGeom prst="rect">
            <a:avLst/>
          </a:prstGeom>
          <a:noFill/>
        </p:spPr>
        <p:txBody>
          <a:bodyPr wrap="square">
            <a:spAutoFit/>
          </a:bodyPr>
          <a:lstStyle/>
          <a:p>
            <a:pPr marL="342900" indent="-342900">
              <a:buFont typeface="Wingdings" panose="05000000000000000000" pitchFamily="2" charset="2"/>
              <a:buChar char="u"/>
            </a:pPr>
            <a:r>
              <a:rPr lang="zh-TW" altLang="en-US" sz="2000" b="1" dirty="0">
                <a:solidFill>
                  <a:schemeClr val="tx2">
                    <a:lumMod val="90000"/>
                    <a:lumOff val="10000"/>
                  </a:schemeClr>
                </a:solidFill>
                <a:latin typeface="微軟正黑體" panose="020B0604030504040204" pitchFamily="34" charset="-120"/>
                <a:ea typeface="微軟正黑體" panose="020B0604030504040204" pitchFamily="34" charset="-120"/>
              </a:rPr>
              <a:t>核心變動 跨業資料交換範圍擴大</a:t>
            </a:r>
          </a:p>
        </p:txBody>
      </p:sp>
      <p:grpSp>
        <p:nvGrpSpPr>
          <p:cNvPr id="37" name="群組 36">
            <a:extLst>
              <a:ext uri="{FF2B5EF4-FFF2-40B4-BE49-F238E27FC236}">
                <a16:creationId xmlns:a16="http://schemas.microsoft.com/office/drawing/2014/main" id="{54C563E7-9C7A-3A61-0B6F-7F511B9E4C35}"/>
              </a:ext>
            </a:extLst>
          </p:cNvPr>
          <p:cNvGrpSpPr/>
          <p:nvPr/>
        </p:nvGrpSpPr>
        <p:grpSpPr>
          <a:xfrm>
            <a:off x="308570" y="3240469"/>
            <a:ext cx="2653335" cy="1281090"/>
            <a:chOff x="73576" y="3497590"/>
            <a:chExt cx="2653335" cy="1281090"/>
          </a:xfrm>
        </p:grpSpPr>
        <p:sp>
          <p:nvSpPr>
            <p:cNvPr id="19" name="Shape 6">
              <a:extLst>
                <a:ext uri="{FF2B5EF4-FFF2-40B4-BE49-F238E27FC236}">
                  <a16:creationId xmlns:a16="http://schemas.microsoft.com/office/drawing/2014/main" id="{004AAD8E-2C43-7712-6066-DC4724DD5111}"/>
                </a:ext>
              </a:extLst>
            </p:cNvPr>
            <p:cNvSpPr/>
            <p:nvPr/>
          </p:nvSpPr>
          <p:spPr>
            <a:xfrm>
              <a:off x="427003" y="3497590"/>
              <a:ext cx="2169441" cy="1042416"/>
            </a:xfrm>
            <a:prstGeom prst="roundRect">
              <a:avLst>
                <a:gd name="adj" fmla="val 10526"/>
              </a:avLst>
            </a:prstGeom>
            <a:solidFill>
              <a:srgbClr val="F4F7FA"/>
            </a:solidFill>
            <a:ln w="12700">
              <a:solidFill>
                <a:srgbClr val="D4DCE5"/>
              </a:solidFill>
              <a:prstDash val="solid"/>
            </a:ln>
          </p:spPr>
          <p:txBody>
            <a:bodyPr/>
            <a:lstStyle/>
            <a:p>
              <a:endParaRPr lang="zh-TW" altLang="en-US"/>
            </a:p>
          </p:txBody>
        </p:sp>
        <p:sp>
          <p:nvSpPr>
            <p:cNvPr id="25" name="矩形: 圓角 4">
              <a:extLst>
                <a:ext uri="{FF2B5EF4-FFF2-40B4-BE49-F238E27FC236}">
                  <a16:creationId xmlns:a16="http://schemas.microsoft.com/office/drawing/2014/main" id="{BA04E877-7142-2C78-E036-B52D62E14518}"/>
                </a:ext>
              </a:extLst>
            </p:cNvPr>
            <p:cNvSpPr txBox="1"/>
            <p:nvPr/>
          </p:nvSpPr>
          <p:spPr>
            <a:xfrm>
              <a:off x="73576" y="3886343"/>
              <a:ext cx="2653335" cy="892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365125"/>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「負面信用資料」</a:t>
              </a:r>
              <a:endParaRPr lang="en-US" altLang="zh-TW" sz="2000" b="1" dirty="0">
                <a:solidFill>
                  <a:schemeClr val="tx2">
                    <a:lumMod val="75000"/>
                    <a:lumOff val="25000"/>
                  </a:schemeClr>
                </a:solidFill>
                <a:latin typeface="微軟正黑體" panose="020B0604030504040204" pitchFamily="34" charset="-120"/>
                <a:ea typeface="微軟正黑體" panose="020B0604030504040204" pitchFamily="34" charset="-120"/>
              </a:endParaRPr>
            </a:p>
            <a:p>
              <a:endParaRPr lang="en-US" altLang="zh-TW" b="1" dirty="0">
                <a:solidFill>
                  <a:schemeClr val="tx2">
                    <a:lumMod val="75000"/>
                    <a:lumOff val="25000"/>
                  </a:schemeClr>
                </a:solidFill>
                <a:latin typeface="微軟正黑體" panose="020B0604030504040204" pitchFamily="34" charset="-120"/>
                <a:ea typeface="微軟正黑體" panose="020B0604030504040204" pitchFamily="34" charset="-120"/>
              </a:endParaRPr>
            </a:p>
          </p:txBody>
        </p:sp>
        <p:sp>
          <p:nvSpPr>
            <p:cNvPr id="29" name="文字方塊 28">
              <a:extLst>
                <a:ext uri="{FF2B5EF4-FFF2-40B4-BE49-F238E27FC236}">
                  <a16:creationId xmlns:a16="http://schemas.microsoft.com/office/drawing/2014/main" id="{4E967DB8-EA86-2C34-F9C5-2881733F710D}"/>
                </a:ext>
              </a:extLst>
            </p:cNvPr>
            <p:cNvSpPr txBox="1"/>
            <p:nvPr/>
          </p:nvSpPr>
          <p:spPr>
            <a:xfrm>
              <a:off x="800011" y="3567892"/>
              <a:ext cx="1287187" cy="369332"/>
            </a:xfrm>
            <a:prstGeom prst="rect">
              <a:avLst/>
            </a:prstGeom>
            <a:noFill/>
          </p:spPr>
          <p:txBody>
            <a:bodyPr wrap="square">
              <a:spAutoFit/>
            </a:bodyPr>
            <a:lstStyle/>
            <a:p>
              <a:pPr marL="365125"/>
              <a:r>
                <a:rPr lang="zh-TW" altLang="en-US" b="1" dirty="0">
                  <a:solidFill>
                    <a:schemeClr val="tx2">
                      <a:lumMod val="75000"/>
                      <a:lumOff val="25000"/>
                    </a:schemeClr>
                  </a:solidFill>
                  <a:latin typeface="微軟正黑體" panose="020B0604030504040204" pitchFamily="34" charset="-120"/>
                  <a:ea typeface="微軟正黑體" panose="020B0604030504040204" pitchFamily="34" charset="-120"/>
                </a:rPr>
                <a:t>現行</a:t>
              </a:r>
              <a:endParaRPr lang="en-US" altLang="zh-TW" b="1" dirty="0">
                <a:solidFill>
                  <a:schemeClr val="tx2">
                    <a:lumMod val="75000"/>
                    <a:lumOff val="25000"/>
                  </a:schemeClr>
                </a:solidFill>
                <a:latin typeface="微軟正黑體" panose="020B0604030504040204" pitchFamily="34" charset="-120"/>
                <a:ea typeface="微軟正黑體" panose="020B0604030504040204" pitchFamily="34" charset="-120"/>
              </a:endParaRPr>
            </a:p>
          </p:txBody>
        </p:sp>
      </p:grpSp>
      <p:grpSp>
        <p:nvGrpSpPr>
          <p:cNvPr id="36" name="群組 35">
            <a:extLst>
              <a:ext uri="{FF2B5EF4-FFF2-40B4-BE49-F238E27FC236}">
                <a16:creationId xmlns:a16="http://schemas.microsoft.com/office/drawing/2014/main" id="{AB05BAFA-1555-1126-A961-E44686D99D94}"/>
              </a:ext>
            </a:extLst>
          </p:cNvPr>
          <p:cNvGrpSpPr/>
          <p:nvPr/>
        </p:nvGrpSpPr>
        <p:grpSpPr>
          <a:xfrm>
            <a:off x="5431317" y="3300814"/>
            <a:ext cx="2412548" cy="1156224"/>
            <a:chOff x="4227273" y="3535834"/>
            <a:chExt cx="2412548" cy="1156224"/>
          </a:xfrm>
        </p:grpSpPr>
        <p:sp>
          <p:nvSpPr>
            <p:cNvPr id="22" name="Shape 6">
              <a:extLst>
                <a:ext uri="{FF2B5EF4-FFF2-40B4-BE49-F238E27FC236}">
                  <a16:creationId xmlns:a16="http://schemas.microsoft.com/office/drawing/2014/main" id="{1853D4E6-6D93-8025-B9DE-E7CA6DF77B50}"/>
                </a:ext>
              </a:extLst>
            </p:cNvPr>
            <p:cNvSpPr/>
            <p:nvPr/>
          </p:nvSpPr>
          <p:spPr>
            <a:xfrm>
              <a:off x="4299547" y="3535834"/>
              <a:ext cx="2268000" cy="1042416"/>
            </a:xfrm>
            <a:prstGeom prst="roundRect">
              <a:avLst>
                <a:gd name="adj" fmla="val 10526"/>
              </a:avLst>
            </a:prstGeom>
            <a:solidFill>
              <a:srgbClr val="F4F7FA"/>
            </a:solidFill>
            <a:ln w="12700">
              <a:solidFill>
                <a:srgbClr val="D4DCE5"/>
              </a:solidFill>
              <a:prstDash val="solid"/>
            </a:ln>
          </p:spPr>
          <p:txBody>
            <a:bodyPr/>
            <a:lstStyle/>
            <a:p>
              <a:endParaRPr lang="zh-TW" altLang="en-US"/>
            </a:p>
          </p:txBody>
        </p:sp>
        <p:sp>
          <p:nvSpPr>
            <p:cNvPr id="14" name="矩形: 圓角 4">
              <a:extLst>
                <a:ext uri="{FF2B5EF4-FFF2-40B4-BE49-F238E27FC236}">
                  <a16:creationId xmlns:a16="http://schemas.microsoft.com/office/drawing/2014/main" id="{4E0F328C-6263-FCE6-3CE4-487F6908CB99}"/>
                </a:ext>
              </a:extLst>
            </p:cNvPr>
            <p:cNvSpPr txBox="1"/>
            <p:nvPr/>
          </p:nvSpPr>
          <p:spPr>
            <a:xfrm>
              <a:off x="4227273" y="3799721"/>
              <a:ext cx="2412548" cy="892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365125"/>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「信用資料」</a:t>
              </a:r>
              <a:endParaRPr lang="en-US" altLang="zh-TW" sz="1600" b="1" dirty="0">
                <a:solidFill>
                  <a:schemeClr val="tx2">
                    <a:lumMod val="75000"/>
                    <a:lumOff val="25000"/>
                  </a:schemeClr>
                </a:solidFill>
                <a:latin typeface="微軟正黑體" panose="020B0604030504040204" pitchFamily="34" charset="-120"/>
                <a:ea typeface="微軟正黑體" panose="020B0604030504040204" pitchFamily="34" charset="-120"/>
              </a:endParaRPr>
            </a:p>
          </p:txBody>
        </p:sp>
        <p:sp>
          <p:nvSpPr>
            <p:cNvPr id="32" name="文字方塊 31">
              <a:extLst>
                <a:ext uri="{FF2B5EF4-FFF2-40B4-BE49-F238E27FC236}">
                  <a16:creationId xmlns:a16="http://schemas.microsoft.com/office/drawing/2014/main" id="{A84E5BFC-7521-E694-EFA3-8F1117077F7C}"/>
                </a:ext>
              </a:extLst>
            </p:cNvPr>
            <p:cNvSpPr txBox="1"/>
            <p:nvPr/>
          </p:nvSpPr>
          <p:spPr>
            <a:xfrm>
              <a:off x="4782883" y="3608844"/>
              <a:ext cx="1033644" cy="369332"/>
            </a:xfrm>
            <a:prstGeom prst="rect">
              <a:avLst/>
            </a:prstGeom>
            <a:noFill/>
          </p:spPr>
          <p:txBody>
            <a:bodyPr wrap="square">
              <a:spAutoFit/>
            </a:bodyPr>
            <a:lstStyle/>
            <a:p>
              <a:pPr marL="365125"/>
              <a:r>
                <a:rPr lang="zh-TW" altLang="en-US" b="1" dirty="0">
                  <a:solidFill>
                    <a:schemeClr val="tx2">
                      <a:lumMod val="75000"/>
                      <a:lumOff val="25000"/>
                    </a:schemeClr>
                  </a:solidFill>
                  <a:latin typeface="微軟正黑體" panose="020B0604030504040204" pitchFamily="34" charset="-120"/>
                  <a:ea typeface="微軟正黑體" panose="020B0604030504040204" pitchFamily="34" charset="-120"/>
                </a:rPr>
                <a:t>新制</a:t>
              </a:r>
              <a:endParaRPr lang="en-US" altLang="zh-TW" b="1" dirty="0">
                <a:solidFill>
                  <a:schemeClr val="tx2">
                    <a:lumMod val="75000"/>
                    <a:lumOff val="25000"/>
                  </a:schemeClr>
                </a:solidFill>
                <a:latin typeface="微軟正黑體" panose="020B0604030504040204" pitchFamily="34" charset="-120"/>
                <a:ea typeface="微軟正黑體" panose="020B0604030504040204" pitchFamily="34" charset="-120"/>
              </a:endParaRPr>
            </a:p>
          </p:txBody>
        </p:sp>
      </p:grpSp>
      <p:grpSp>
        <p:nvGrpSpPr>
          <p:cNvPr id="112" name="群組 111">
            <a:extLst>
              <a:ext uri="{FF2B5EF4-FFF2-40B4-BE49-F238E27FC236}">
                <a16:creationId xmlns:a16="http://schemas.microsoft.com/office/drawing/2014/main" id="{9264F77D-71DE-20B6-520A-5EFAE0BEE881}"/>
              </a:ext>
            </a:extLst>
          </p:cNvPr>
          <p:cNvGrpSpPr/>
          <p:nvPr/>
        </p:nvGrpSpPr>
        <p:grpSpPr>
          <a:xfrm>
            <a:off x="3164085" y="3329197"/>
            <a:ext cx="2111941" cy="929150"/>
            <a:chOff x="3335708" y="3507725"/>
            <a:chExt cx="2111941" cy="929150"/>
          </a:xfrm>
        </p:grpSpPr>
        <p:sp>
          <p:nvSpPr>
            <p:cNvPr id="16" name="Shape 9">
              <a:extLst>
                <a:ext uri="{FF2B5EF4-FFF2-40B4-BE49-F238E27FC236}">
                  <a16:creationId xmlns:a16="http://schemas.microsoft.com/office/drawing/2014/main" id="{61F76F7B-959A-2D39-38BB-C59607780B83}"/>
                </a:ext>
              </a:extLst>
            </p:cNvPr>
            <p:cNvSpPr/>
            <p:nvPr/>
          </p:nvSpPr>
          <p:spPr>
            <a:xfrm>
              <a:off x="3335708" y="3544537"/>
              <a:ext cx="1996615" cy="892338"/>
            </a:xfrm>
            <a:prstGeom prst="chevron">
              <a:avLst>
                <a:gd name="adj" fmla="val 42029"/>
              </a:avLst>
            </a:prstGeom>
            <a:solidFill>
              <a:schemeClr val="accent2">
                <a:lumMod val="20000"/>
                <a:lumOff val="80000"/>
              </a:schemeClr>
            </a:solidFill>
            <a:ln w="12700">
              <a:solidFill>
                <a:schemeClr val="accent3">
                  <a:lumMod val="60000"/>
                  <a:lumOff val="40000"/>
                </a:schemeClr>
              </a:solidFill>
              <a:prstDash val="solid"/>
            </a:ln>
          </p:spPr>
          <p:txBody>
            <a:bodyPr/>
            <a:lstStyle/>
            <a:p>
              <a:endParaRPr lang="zh-TW" altLang="en-US" dirty="0"/>
            </a:p>
          </p:txBody>
        </p:sp>
        <p:sp>
          <p:nvSpPr>
            <p:cNvPr id="39" name="Shape 13">
              <a:extLst>
                <a:ext uri="{FF2B5EF4-FFF2-40B4-BE49-F238E27FC236}">
                  <a16:creationId xmlns:a16="http://schemas.microsoft.com/office/drawing/2014/main" id="{E7BD0003-8C92-7B9B-FB9D-2C86BA676BFB}"/>
                </a:ext>
              </a:extLst>
            </p:cNvPr>
            <p:cNvSpPr/>
            <p:nvPr/>
          </p:nvSpPr>
          <p:spPr>
            <a:xfrm>
              <a:off x="3530263" y="3507725"/>
              <a:ext cx="1917386" cy="771574"/>
            </a:xfrm>
            <a:prstGeom prst="roundRect">
              <a:avLst>
                <a:gd name="adj" fmla="val 50000"/>
              </a:avLst>
            </a:prstGeom>
            <a:noFill/>
            <a:ln w="12700">
              <a:noFill/>
              <a:prstDash val="solid"/>
            </a:ln>
          </p:spPr>
          <p:txBody>
            <a:bodyPr/>
            <a:lstStyle/>
            <a:p>
              <a:r>
                <a:rPr lang="zh-TW" altLang="en-US" sz="1600" dirty="0">
                  <a:solidFill>
                    <a:schemeClr val="tx2">
                      <a:lumMod val="75000"/>
                      <a:lumOff val="25000"/>
                    </a:schemeClr>
                  </a:solidFill>
                </a:rPr>
                <a:t>提供授信額度、餘額等信用資訊，</a:t>
              </a:r>
              <a:r>
                <a:rPr lang="zh-TW" altLang="en-US" sz="1600" b="1" dirty="0">
                  <a:solidFill>
                    <a:schemeClr val="tx2">
                      <a:lumMod val="75000"/>
                      <a:lumOff val="25000"/>
                    </a:schemeClr>
                  </a:solidFill>
                </a:rPr>
                <a:t>強化風險評估</a:t>
              </a:r>
            </a:p>
          </p:txBody>
        </p:sp>
      </p:grpSp>
      <p:sp>
        <p:nvSpPr>
          <p:cNvPr id="42" name="Text 14">
            <a:extLst>
              <a:ext uri="{FF2B5EF4-FFF2-40B4-BE49-F238E27FC236}">
                <a16:creationId xmlns:a16="http://schemas.microsoft.com/office/drawing/2014/main" id="{E3DC7107-0C86-9647-514A-6810CDD7B02F}"/>
              </a:ext>
            </a:extLst>
          </p:cNvPr>
          <p:cNvSpPr/>
          <p:nvPr/>
        </p:nvSpPr>
        <p:spPr>
          <a:xfrm>
            <a:off x="887602" y="4458819"/>
            <a:ext cx="7202708" cy="457200"/>
          </a:xfrm>
          <a:prstGeom prst="rect">
            <a:avLst/>
          </a:prstGeom>
          <a:noFill/>
          <a:ln/>
        </p:spPr>
        <p:txBody>
          <a:bodyPr wrap="square" lIns="254" tIns="254" rIns="254" bIns="254" rtlCol="0" anchor="ctr">
            <a:normAutofit/>
          </a:bodyPr>
          <a:lstStyle/>
          <a:p>
            <a:pPr marL="0" indent="0" algn="l">
              <a:buNone/>
            </a:pPr>
            <a:endParaRPr lang="en-US" sz="1410" dirty="0"/>
          </a:p>
        </p:txBody>
      </p:sp>
      <p:sp>
        <p:nvSpPr>
          <p:cNvPr id="45" name="Text 15">
            <a:extLst>
              <a:ext uri="{FF2B5EF4-FFF2-40B4-BE49-F238E27FC236}">
                <a16:creationId xmlns:a16="http://schemas.microsoft.com/office/drawing/2014/main" id="{B14C0219-2F51-A854-AE7E-DB804D5300E3}"/>
              </a:ext>
            </a:extLst>
          </p:cNvPr>
          <p:cNvSpPr/>
          <p:nvPr/>
        </p:nvSpPr>
        <p:spPr>
          <a:xfrm>
            <a:off x="351614" y="5121021"/>
            <a:ext cx="1828800" cy="274320"/>
          </a:xfrm>
          <a:prstGeom prst="rect">
            <a:avLst/>
          </a:prstGeom>
          <a:noFill/>
          <a:ln/>
        </p:spPr>
        <p:txBody>
          <a:bodyPr wrap="square" lIns="254" tIns="254" rIns="254" bIns="254" rtlCol="0" anchor="ctr">
            <a:normAutofit/>
          </a:bodyPr>
          <a:lstStyle/>
          <a:p>
            <a:pPr marL="0" indent="0" algn="l">
              <a:buNone/>
            </a:pPr>
            <a:endParaRPr lang="en-US" sz="1650" dirty="0"/>
          </a:p>
        </p:txBody>
      </p:sp>
      <p:sp>
        <p:nvSpPr>
          <p:cNvPr id="52" name="Text 18">
            <a:extLst>
              <a:ext uri="{FF2B5EF4-FFF2-40B4-BE49-F238E27FC236}">
                <a16:creationId xmlns:a16="http://schemas.microsoft.com/office/drawing/2014/main" id="{CDFCC1A6-89EA-A3AB-BCA6-2EB80CC30BF1}"/>
              </a:ext>
            </a:extLst>
          </p:cNvPr>
          <p:cNvSpPr/>
          <p:nvPr/>
        </p:nvSpPr>
        <p:spPr>
          <a:xfrm>
            <a:off x="479630" y="5825109"/>
            <a:ext cx="2011680" cy="457200"/>
          </a:xfrm>
          <a:prstGeom prst="rect">
            <a:avLst/>
          </a:prstGeom>
          <a:noFill/>
          <a:ln/>
        </p:spPr>
        <p:txBody>
          <a:bodyPr wrap="square" lIns="254" tIns="254" rIns="254" bIns="254" rtlCol="0" anchor="t">
            <a:normAutofit/>
          </a:bodyPr>
          <a:lstStyle/>
          <a:p>
            <a:pPr marL="0" indent="0" algn="l">
              <a:buNone/>
            </a:pPr>
            <a:endParaRPr lang="en-US" sz="1080" dirty="0"/>
          </a:p>
        </p:txBody>
      </p:sp>
      <p:sp>
        <p:nvSpPr>
          <p:cNvPr id="60" name="Shape 22">
            <a:extLst>
              <a:ext uri="{FF2B5EF4-FFF2-40B4-BE49-F238E27FC236}">
                <a16:creationId xmlns:a16="http://schemas.microsoft.com/office/drawing/2014/main" id="{138056F3-E8AE-BDE7-B863-FC408F32DCA2}"/>
              </a:ext>
            </a:extLst>
          </p:cNvPr>
          <p:cNvSpPr/>
          <p:nvPr/>
        </p:nvSpPr>
        <p:spPr>
          <a:xfrm>
            <a:off x="5380814" y="5459349"/>
            <a:ext cx="2304288" cy="987552"/>
          </a:xfrm>
          <a:prstGeom prst="roundRect">
            <a:avLst>
              <a:gd name="adj" fmla="val 11111"/>
            </a:avLst>
          </a:prstGeom>
          <a:noFill/>
          <a:ln/>
        </p:spPr>
        <p:txBody>
          <a:bodyPr wrap="square" lIns="254" tIns="254" rIns="254" bIns="254" rtlCol="0" anchor="ctr">
            <a:noAutofit/>
          </a:bodyPr>
          <a:lstStyle/>
          <a:p>
            <a:endParaRPr lang="zh-TW" altLang="en-US" sz="1600" b="1">
              <a:solidFill>
                <a:srgbClr val="41698E"/>
              </a:solidFill>
              <a:latin typeface="+mj-lt"/>
              <a:ea typeface="+mj-ea"/>
            </a:endParaRPr>
          </a:p>
        </p:txBody>
      </p:sp>
      <p:sp>
        <p:nvSpPr>
          <p:cNvPr id="64" name="Text 24">
            <a:extLst>
              <a:ext uri="{FF2B5EF4-FFF2-40B4-BE49-F238E27FC236}">
                <a16:creationId xmlns:a16="http://schemas.microsoft.com/office/drawing/2014/main" id="{3A615EA6-3CF7-DA8A-0BD3-7C58C0BC8049}"/>
              </a:ext>
            </a:extLst>
          </p:cNvPr>
          <p:cNvSpPr/>
          <p:nvPr/>
        </p:nvSpPr>
        <p:spPr>
          <a:xfrm>
            <a:off x="5571415" y="5920887"/>
            <a:ext cx="2011680" cy="457200"/>
          </a:xfrm>
          <a:prstGeom prst="rect">
            <a:avLst/>
          </a:prstGeom>
          <a:noFill/>
          <a:ln/>
        </p:spPr>
        <p:txBody>
          <a:bodyPr wrap="square" lIns="254" tIns="254" rIns="254" bIns="254" rtlCol="0" anchor="t">
            <a:normAutofit/>
          </a:bodyPr>
          <a:lstStyle/>
          <a:p>
            <a:pPr marL="0" indent="0" algn="l">
              <a:buNone/>
            </a:pPr>
            <a:endParaRPr lang="en-US" sz="1400" dirty="0"/>
          </a:p>
        </p:txBody>
      </p:sp>
      <p:sp>
        <p:nvSpPr>
          <p:cNvPr id="66" name="文字方塊 65">
            <a:extLst>
              <a:ext uri="{FF2B5EF4-FFF2-40B4-BE49-F238E27FC236}">
                <a16:creationId xmlns:a16="http://schemas.microsoft.com/office/drawing/2014/main" id="{7574E081-B6BC-7308-C33A-321605223050}"/>
              </a:ext>
            </a:extLst>
          </p:cNvPr>
          <p:cNvSpPr txBox="1"/>
          <p:nvPr/>
        </p:nvSpPr>
        <p:spPr>
          <a:xfrm>
            <a:off x="381298" y="4571494"/>
            <a:ext cx="1562621" cy="400110"/>
          </a:xfrm>
          <a:prstGeom prst="rect">
            <a:avLst/>
          </a:prstGeom>
          <a:noFill/>
        </p:spPr>
        <p:txBody>
          <a:bodyPr wrap="square">
            <a:spAutoFit/>
          </a:bodyPr>
          <a:lstStyle/>
          <a:p>
            <a:pPr marL="342900" indent="-342900">
              <a:buFont typeface="Wingdings" panose="05000000000000000000" pitchFamily="2" charset="2"/>
              <a:buChar char="u"/>
            </a:pPr>
            <a:r>
              <a:rPr lang="zh-TW" altLang="en-US" sz="2000" b="1" dirty="0">
                <a:solidFill>
                  <a:schemeClr val="tx2">
                    <a:lumMod val="90000"/>
                    <a:lumOff val="10000"/>
                  </a:schemeClr>
                </a:solidFill>
                <a:latin typeface="微軟正黑體" panose="020B0604030504040204" pitchFamily="34" charset="-120"/>
                <a:ea typeface="微軟正黑體" panose="020B0604030504040204" pitchFamily="34" charset="-120"/>
              </a:rPr>
              <a:t>調整內容</a:t>
            </a:r>
          </a:p>
        </p:txBody>
      </p:sp>
      <p:grpSp>
        <p:nvGrpSpPr>
          <p:cNvPr id="111" name="群組 110">
            <a:extLst>
              <a:ext uri="{FF2B5EF4-FFF2-40B4-BE49-F238E27FC236}">
                <a16:creationId xmlns:a16="http://schemas.microsoft.com/office/drawing/2014/main" id="{A1020760-2551-51FC-F5AA-4AC9A587F879}"/>
              </a:ext>
            </a:extLst>
          </p:cNvPr>
          <p:cNvGrpSpPr/>
          <p:nvPr/>
        </p:nvGrpSpPr>
        <p:grpSpPr>
          <a:xfrm>
            <a:off x="425597" y="5039478"/>
            <a:ext cx="2291145" cy="1335910"/>
            <a:chOff x="446120" y="5369482"/>
            <a:chExt cx="2304288" cy="1300338"/>
          </a:xfrm>
        </p:grpSpPr>
        <p:sp>
          <p:nvSpPr>
            <p:cNvPr id="48" name="Shape 16">
              <a:extLst>
                <a:ext uri="{FF2B5EF4-FFF2-40B4-BE49-F238E27FC236}">
                  <a16:creationId xmlns:a16="http://schemas.microsoft.com/office/drawing/2014/main" id="{68E182DE-FA12-EBA7-982A-E283F5565376}"/>
                </a:ext>
              </a:extLst>
            </p:cNvPr>
            <p:cNvSpPr/>
            <p:nvPr/>
          </p:nvSpPr>
          <p:spPr>
            <a:xfrm>
              <a:off x="446120" y="5369482"/>
              <a:ext cx="2304288" cy="1300338"/>
            </a:xfrm>
            <a:prstGeom prst="roundRect">
              <a:avLst>
                <a:gd name="adj" fmla="val 11111"/>
              </a:avLst>
            </a:prstGeom>
            <a:solidFill>
              <a:srgbClr val="F8F9FB"/>
            </a:solidFill>
            <a:ln w="12700">
              <a:solidFill>
                <a:srgbClr val="D4DCE5"/>
              </a:solidFill>
              <a:prstDash val="solid"/>
            </a:ln>
          </p:spPr>
          <p:txBody>
            <a:bodyPr/>
            <a:lstStyle/>
            <a:p>
              <a:endParaRPr lang="zh-TW" altLang="en-US">
                <a:latin typeface="+mj-lt"/>
                <a:ea typeface="+mj-ea"/>
              </a:endParaRPr>
            </a:p>
          </p:txBody>
        </p:sp>
        <p:sp>
          <p:nvSpPr>
            <p:cNvPr id="50" name="Text 17">
              <a:extLst>
                <a:ext uri="{FF2B5EF4-FFF2-40B4-BE49-F238E27FC236}">
                  <a16:creationId xmlns:a16="http://schemas.microsoft.com/office/drawing/2014/main" id="{E53E592F-F46B-66D5-1775-4CB1A6C0CB1E}"/>
                </a:ext>
              </a:extLst>
            </p:cNvPr>
            <p:cNvSpPr/>
            <p:nvPr/>
          </p:nvSpPr>
          <p:spPr>
            <a:xfrm>
              <a:off x="652029" y="5519140"/>
              <a:ext cx="2011680" cy="237744"/>
            </a:xfrm>
            <a:prstGeom prst="rect">
              <a:avLst/>
            </a:prstGeom>
            <a:noFill/>
            <a:ln/>
          </p:spPr>
          <p:txBody>
            <a:bodyPr wrap="square" lIns="254" tIns="254" rIns="254" bIns="254" rtlCol="0" anchor="ctr">
              <a:noAutofit/>
            </a:bodyPr>
            <a:lstStyle/>
            <a:p>
              <a:pPr marL="0" indent="0" algn="l">
                <a:buNone/>
              </a:pPr>
              <a:r>
                <a:rPr lang="en-US" sz="2000" b="1" dirty="0">
                  <a:solidFill>
                    <a:srgbClr val="41698E"/>
                  </a:solidFill>
                  <a:latin typeface="+mj-lt"/>
                  <a:ea typeface="+mj-ea"/>
                  <a:cs typeface="Noto Sans CJK TC" pitchFamily="34" charset="-120"/>
                </a:rPr>
                <a:t>01  </a:t>
              </a:r>
              <a:r>
                <a:rPr lang="en-US" sz="2000" b="1" dirty="0">
                  <a:solidFill>
                    <a:srgbClr val="41698E"/>
                  </a:solidFill>
                  <a:latin typeface="+mj-ea"/>
                  <a:ea typeface="+mj-ea"/>
                  <a:cs typeface="Noto Sans CJK TC" pitchFamily="34" charset="-120"/>
                </a:rPr>
                <a:t>系統調整</a:t>
              </a:r>
              <a:endParaRPr lang="en-US" sz="2000" dirty="0">
                <a:latin typeface="+mj-ea"/>
                <a:ea typeface="+mj-ea"/>
              </a:endParaRPr>
            </a:p>
          </p:txBody>
        </p:sp>
        <p:sp>
          <p:nvSpPr>
            <p:cNvPr id="70" name="文字方塊 69">
              <a:extLst>
                <a:ext uri="{FF2B5EF4-FFF2-40B4-BE49-F238E27FC236}">
                  <a16:creationId xmlns:a16="http://schemas.microsoft.com/office/drawing/2014/main" id="{FCE61197-762A-8DF9-FB34-225102A4E4A4}"/>
                </a:ext>
              </a:extLst>
            </p:cNvPr>
            <p:cNvSpPr txBox="1"/>
            <p:nvPr/>
          </p:nvSpPr>
          <p:spPr>
            <a:xfrm>
              <a:off x="568279" y="5906542"/>
              <a:ext cx="2154384" cy="689037"/>
            </a:xfrm>
            <a:prstGeom prst="rect">
              <a:avLst/>
            </a:prstGeom>
            <a:noFill/>
          </p:spPr>
          <p:txBody>
            <a:bodyPr wrap="square">
              <a:spAutoFit/>
            </a:bodyPr>
            <a:lstStyle/>
            <a:p>
              <a:r>
                <a:rPr lang="zh-TW" altLang="en-US" sz="2000" dirty="0">
                  <a:latin typeface="+mj-lt"/>
                  <a:ea typeface="+mj-ea"/>
                </a:rPr>
                <a:t>新增跨業信用資料查詢欄位。</a:t>
              </a:r>
            </a:p>
          </p:txBody>
        </p:sp>
      </p:grpSp>
      <p:grpSp>
        <p:nvGrpSpPr>
          <p:cNvPr id="109" name="群組 108">
            <a:extLst>
              <a:ext uri="{FF2B5EF4-FFF2-40B4-BE49-F238E27FC236}">
                <a16:creationId xmlns:a16="http://schemas.microsoft.com/office/drawing/2014/main" id="{535EF369-EF5C-E828-7D5D-1A4F8DDF111F}"/>
              </a:ext>
            </a:extLst>
          </p:cNvPr>
          <p:cNvGrpSpPr/>
          <p:nvPr/>
        </p:nvGrpSpPr>
        <p:grpSpPr>
          <a:xfrm>
            <a:off x="2914283" y="5077749"/>
            <a:ext cx="2308007" cy="1300338"/>
            <a:chOff x="2978313" y="5374648"/>
            <a:chExt cx="2308007" cy="1300338"/>
          </a:xfrm>
        </p:grpSpPr>
        <p:sp>
          <p:nvSpPr>
            <p:cNvPr id="54" name="Shape 19">
              <a:extLst>
                <a:ext uri="{FF2B5EF4-FFF2-40B4-BE49-F238E27FC236}">
                  <a16:creationId xmlns:a16="http://schemas.microsoft.com/office/drawing/2014/main" id="{095CAE24-17D9-12D2-DF01-47ED1C2976B8}"/>
                </a:ext>
              </a:extLst>
            </p:cNvPr>
            <p:cNvSpPr/>
            <p:nvPr/>
          </p:nvSpPr>
          <p:spPr>
            <a:xfrm>
              <a:off x="2982032" y="5374648"/>
              <a:ext cx="2304288" cy="1300338"/>
            </a:xfrm>
            <a:prstGeom prst="roundRect">
              <a:avLst>
                <a:gd name="adj" fmla="val 11111"/>
              </a:avLst>
            </a:prstGeom>
            <a:solidFill>
              <a:srgbClr val="F8F9FB"/>
            </a:solidFill>
            <a:ln w="12700">
              <a:solidFill>
                <a:srgbClr val="D4DCE5"/>
              </a:solidFill>
              <a:prstDash val="solid"/>
            </a:ln>
          </p:spPr>
          <p:txBody>
            <a:bodyPr/>
            <a:lstStyle/>
            <a:p>
              <a:endParaRPr lang="zh-TW" altLang="en-US">
                <a:latin typeface="+mj-lt"/>
                <a:ea typeface="+mj-ea"/>
              </a:endParaRPr>
            </a:p>
          </p:txBody>
        </p:sp>
        <p:sp>
          <p:nvSpPr>
            <p:cNvPr id="56" name="Text 20">
              <a:extLst>
                <a:ext uri="{FF2B5EF4-FFF2-40B4-BE49-F238E27FC236}">
                  <a16:creationId xmlns:a16="http://schemas.microsoft.com/office/drawing/2014/main" id="{855B0779-6C69-768D-934A-1092130874B4}"/>
                </a:ext>
              </a:extLst>
            </p:cNvPr>
            <p:cNvSpPr/>
            <p:nvPr/>
          </p:nvSpPr>
          <p:spPr>
            <a:xfrm>
              <a:off x="3205607" y="5484475"/>
              <a:ext cx="2011680" cy="270785"/>
            </a:xfrm>
            <a:prstGeom prst="rect">
              <a:avLst/>
            </a:prstGeom>
            <a:noFill/>
            <a:ln/>
          </p:spPr>
          <p:txBody>
            <a:bodyPr wrap="square" lIns="254" tIns="254" rIns="254" bIns="254" rtlCol="0" anchor="ctr">
              <a:noAutofit/>
            </a:bodyPr>
            <a:lstStyle/>
            <a:p>
              <a:r>
                <a:rPr lang="en-US" sz="2000" b="1" dirty="0">
                  <a:solidFill>
                    <a:srgbClr val="41698E"/>
                  </a:solidFill>
                  <a:latin typeface="+mj-lt"/>
                  <a:ea typeface="+mj-ea"/>
                </a:rPr>
                <a:t>02</a:t>
              </a:r>
              <a:r>
                <a:rPr lang="zh-TW" altLang="en-US" sz="2000" b="1" dirty="0">
                  <a:solidFill>
                    <a:srgbClr val="41698E"/>
                  </a:solidFill>
                  <a:latin typeface="+mj-lt"/>
                  <a:ea typeface="+mj-ea"/>
                </a:rPr>
                <a:t> 法規修正</a:t>
              </a:r>
              <a:endParaRPr lang="en-US" sz="2000" b="1" dirty="0">
                <a:solidFill>
                  <a:srgbClr val="41698E"/>
                </a:solidFill>
                <a:latin typeface="+mj-lt"/>
                <a:ea typeface="+mj-ea"/>
              </a:endParaRPr>
            </a:p>
          </p:txBody>
        </p:sp>
        <p:sp>
          <p:nvSpPr>
            <p:cNvPr id="72" name="文字方塊 71">
              <a:extLst>
                <a:ext uri="{FF2B5EF4-FFF2-40B4-BE49-F238E27FC236}">
                  <a16:creationId xmlns:a16="http://schemas.microsoft.com/office/drawing/2014/main" id="{CCD227D8-93B2-7711-E7AB-922A5E6F6796}"/>
                </a:ext>
              </a:extLst>
            </p:cNvPr>
            <p:cNvSpPr txBox="1"/>
            <p:nvPr/>
          </p:nvSpPr>
          <p:spPr>
            <a:xfrm>
              <a:off x="2978313" y="5837300"/>
              <a:ext cx="2291144" cy="707886"/>
            </a:xfrm>
            <a:prstGeom prst="rect">
              <a:avLst/>
            </a:prstGeom>
            <a:noFill/>
          </p:spPr>
          <p:txBody>
            <a:bodyPr wrap="square">
              <a:spAutoFit/>
            </a:bodyPr>
            <a:lstStyle/>
            <a:p>
              <a:r>
                <a:rPr lang="zh-TW" altLang="en-US" sz="2000" dirty="0">
                  <a:latin typeface="+mj-lt"/>
                  <a:ea typeface="+mj-ea"/>
                </a:rPr>
                <a:t>修正信用資料查詢及使用之相關規範。</a:t>
              </a:r>
            </a:p>
          </p:txBody>
        </p:sp>
      </p:grpSp>
      <p:grpSp>
        <p:nvGrpSpPr>
          <p:cNvPr id="110" name="群組 109">
            <a:extLst>
              <a:ext uri="{FF2B5EF4-FFF2-40B4-BE49-F238E27FC236}">
                <a16:creationId xmlns:a16="http://schemas.microsoft.com/office/drawing/2014/main" id="{9B4049F9-01C7-49F8-C4F4-06CBE5CF2F72}"/>
              </a:ext>
            </a:extLst>
          </p:cNvPr>
          <p:cNvGrpSpPr/>
          <p:nvPr/>
        </p:nvGrpSpPr>
        <p:grpSpPr>
          <a:xfrm>
            <a:off x="5441285" y="5061116"/>
            <a:ext cx="2288830" cy="1299600"/>
            <a:chOff x="5441389" y="5367552"/>
            <a:chExt cx="2327312" cy="1299600"/>
          </a:xfrm>
        </p:grpSpPr>
        <p:sp>
          <p:nvSpPr>
            <p:cNvPr id="74" name="Shape 19">
              <a:extLst>
                <a:ext uri="{FF2B5EF4-FFF2-40B4-BE49-F238E27FC236}">
                  <a16:creationId xmlns:a16="http://schemas.microsoft.com/office/drawing/2014/main" id="{2BF5E159-6C07-D7D4-5492-F3E9A96F5776}"/>
                </a:ext>
              </a:extLst>
            </p:cNvPr>
            <p:cNvSpPr/>
            <p:nvPr/>
          </p:nvSpPr>
          <p:spPr>
            <a:xfrm>
              <a:off x="5441389" y="5367552"/>
              <a:ext cx="2304288" cy="1299600"/>
            </a:xfrm>
            <a:prstGeom prst="roundRect">
              <a:avLst>
                <a:gd name="adj" fmla="val 11111"/>
              </a:avLst>
            </a:prstGeom>
            <a:solidFill>
              <a:srgbClr val="F8F9FB"/>
            </a:solidFill>
            <a:ln w="12700">
              <a:solidFill>
                <a:srgbClr val="D4DCE5"/>
              </a:solidFill>
              <a:prstDash val="solid"/>
            </a:ln>
          </p:spPr>
          <p:txBody>
            <a:bodyPr/>
            <a:lstStyle/>
            <a:p>
              <a:endParaRPr lang="zh-TW" altLang="en-US">
                <a:latin typeface="+mj-lt"/>
                <a:ea typeface="+mj-ea"/>
              </a:endParaRPr>
            </a:p>
          </p:txBody>
        </p:sp>
        <p:sp>
          <p:nvSpPr>
            <p:cNvPr id="62" name="Text 23">
              <a:extLst>
                <a:ext uri="{FF2B5EF4-FFF2-40B4-BE49-F238E27FC236}">
                  <a16:creationId xmlns:a16="http://schemas.microsoft.com/office/drawing/2014/main" id="{6777ACFC-894F-C64A-3578-56C8FD0F1811}"/>
                </a:ext>
              </a:extLst>
            </p:cNvPr>
            <p:cNvSpPr/>
            <p:nvPr/>
          </p:nvSpPr>
          <p:spPr>
            <a:xfrm>
              <a:off x="5640799" y="5502918"/>
              <a:ext cx="2011680" cy="237744"/>
            </a:xfrm>
            <a:prstGeom prst="rect">
              <a:avLst/>
            </a:prstGeom>
            <a:noFill/>
            <a:ln/>
          </p:spPr>
          <p:txBody>
            <a:bodyPr wrap="square" lIns="254" tIns="254" rIns="254" bIns="254" rtlCol="0" anchor="ctr">
              <a:noAutofit/>
            </a:bodyPr>
            <a:lstStyle/>
            <a:p>
              <a:pPr indent="0">
                <a:buNone/>
              </a:pPr>
              <a:r>
                <a:rPr lang="en-US" sz="2000" b="1" dirty="0">
                  <a:solidFill>
                    <a:srgbClr val="41698E"/>
                  </a:solidFill>
                  <a:latin typeface="+mj-lt"/>
                  <a:ea typeface="+mj-ea"/>
                </a:rPr>
                <a:t>03  </a:t>
              </a:r>
              <a:r>
                <a:rPr lang="en-US" sz="2000" b="1" dirty="0" err="1">
                  <a:solidFill>
                    <a:srgbClr val="41698E"/>
                  </a:solidFill>
                  <a:latin typeface="+mj-lt"/>
                  <a:ea typeface="+mj-ea"/>
                </a:rPr>
                <a:t>同意書調整</a:t>
              </a:r>
              <a:endParaRPr lang="en-US" sz="2000" b="1" dirty="0">
                <a:solidFill>
                  <a:srgbClr val="41698E"/>
                </a:solidFill>
                <a:latin typeface="+mj-lt"/>
                <a:ea typeface="+mj-ea"/>
              </a:endParaRPr>
            </a:p>
          </p:txBody>
        </p:sp>
        <p:sp>
          <p:nvSpPr>
            <p:cNvPr id="76" name="文字方塊 75">
              <a:extLst>
                <a:ext uri="{FF2B5EF4-FFF2-40B4-BE49-F238E27FC236}">
                  <a16:creationId xmlns:a16="http://schemas.microsoft.com/office/drawing/2014/main" id="{5F893AA7-4F53-D1C3-A3AB-66477F725F5E}"/>
                </a:ext>
              </a:extLst>
            </p:cNvPr>
            <p:cNvSpPr txBox="1"/>
            <p:nvPr/>
          </p:nvSpPr>
          <p:spPr>
            <a:xfrm>
              <a:off x="5501424" y="5846837"/>
              <a:ext cx="2267277" cy="707886"/>
            </a:xfrm>
            <a:prstGeom prst="rect">
              <a:avLst/>
            </a:prstGeom>
            <a:noFill/>
          </p:spPr>
          <p:txBody>
            <a:bodyPr wrap="square">
              <a:spAutoFit/>
            </a:bodyPr>
            <a:lstStyle/>
            <a:p>
              <a:r>
                <a:rPr lang="zh-TW" altLang="en-US" sz="2000" dirty="0">
                  <a:latin typeface="+mj-lt"/>
                  <a:ea typeface="+mj-ea"/>
                </a:rPr>
                <a:t>修正揭露資料查詢及交換範圍。</a:t>
              </a:r>
            </a:p>
          </p:txBody>
        </p:sp>
      </p:grpSp>
      <p:grpSp>
        <p:nvGrpSpPr>
          <p:cNvPr id="7" name="群組 6">
            <a:extLst>
              <a:ext uri="{FF2B5EF4-FFF2-40B4-BE49-F238E27FC236}">
                <a16:creationId xmlns:a16="http://schemas.microsoft.com/office/drawing/2014/main" id="{CEF6EEF2-A95B-BE98-6195-FBFC8C849563}"/>
              </a:ext>
            </a:extLst>
          </p:cNvPr>
          <p:cNvGrpSpPr/>
          <p:nvPr/>
        </p:nvGrpSpPr>
        <p:grpSpPr>
          <a:xfrm>
            <a:off x="8085099" y="2417986"/>
            <a:ext cx="3869515" cy="4327435"/>
            <a:chOff x="8121764" y="2557316"/>
            <a:chExt cx="3869515" cy="4454419"/>
          </a:xfrm>
        </p:grpSpPr>
        <p:sp>
          <p:nvSpPr>
            <p:cNvPr id="4" name="矩形 3">
              <a:extLst>
                <a:ext uri="{FF2B5EF4-FFF2-40B4-BE49-F238E27FC236}">
                  <a16:creationId xmlns:a16="http://schemas.microsoft.com/office/drawing/2014/main" id="{63C3C694-F936-7108-0335-737B188CBFD7}"/>
                </a:ext>
              </a:extLst>
            </p:cNvPr>
            <p:cNvSpPr/>
            <p:nvPr/>
          </p:nvSpPr>
          <p:spPr>
            <a:xfrm>
              <a:off x="8121764" y="2557316"/>
              <a:ext cx="3869515" cy="4450388"/>
            </a:xfrm>
            <a:prstGeom prst="rect">
              <a:avLst/>
            </a:prstGeom>
            <a:solidFill>
              <a:srgbClr val="F1EBE6"/>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TW" sz="1400" b="1" dirty="0">
                <a:solidFill>
                  <a:schemeClr val="tx2">
                    <a:lumMod val="75000"/>
                    <a:lumOff val="25000"/>
                  </a:schemeClr>
                </a:solidFill>
                <a:latin typeface="微軟正黑體" panose="020B0604030504040204" pitchFamily="34" charset="-120"/>
                <a:ea typeface="微軟正黑體" panose="020B0604030504040204" pitchFamily="34" charset="-120"/>
              </a:endParaRPr>
            </a:p>
            <a:p>
              <a:pPr algn="ctr"/>
              <a:endParaRPr lang="zh-TW" altLang="en-US" sz="1600" b="1" dirty="0">
                <a:solidFill>
                  <a:schemeClr val="tx2">
                    <a:lumMod val="75000"/>
                    <a:lumOff val="25000"/>
                  </a:schemeClr>
                </a:solidFill>
                <a:latin typeface="微軟正黑體" panose="020B0604030504040204" pitchFamily="34" charset="-120"/>
                <a:ea typeface="微軟正黑體" panose="020B0604030504040204" pitchFamily="34" charset="-120"/>
              </a:endParaRPr>
            </a:p>
            <a:p>
              <a:pPr algn="ctr"/>
              <a:endParaRPr lang="en-US" altLang="zh-TW" sz="1400" b="1" dirty="0">
                <a:solidFill>
                  <a:schemeClr val="tx2">
                    <a:lumMod val="75000"/>
                    <a:lumOff val="25000"/>
                  </a:schemeClr>
                </a:solidFill>
                <a:latin typeface="微軟正黑體" panose="020B0604030504040204" pitchFamily="34" charset="-120"/>
                <a:ea typeface="微軟正黑體" panose="020B0604030504040204" pitchFamily="34" charset="-120"/>
              </a:endParaRPr>
            </a:p>
            <a:p>
              <a:pPr algn="ctr"/>
              <a:endParaRPr lang="zh-TW" altLang="en-US" sz="1400" dirty="0">
                <a:solidFill>
                  <a:schemeClr val="accent4">
                    <a:lumMod val="20000"/>
                    <a:lumOff val="80000"/>
                  </a:schemeClr>
                </a:solidFill>
              </a:endParaRPr>
            </a:p>
          </p:txBody>
        </p:sp>
        <p:sp>
          <p:nvSpPr>
            <p:cNvPr id="78" name="Text 26">
              <a:extLst>
                <a:ext uri="{FF2B5EF4-FFF2-40B4-BE49-F238E27FC236}">
                  <a16:creationId xmlns:a16="http://schemas.microsoft.com/office/drawing/2014/main" id="{40FF3824-5A73-E6F6-7468-D93FFA7059C9}"/>
                </a:ext>
              </a:extLst>
            </p:cNvPr>
            <p:cNvSpPr/>
            <p:nvPr/>
          </p:nvSpPr>
          <p:spPr>
            <a:xfrm>
              <a:off x="8783137" y="2582872"/>
              <a:ext cx="2651760" cy="329184"/>
            </a:xfrm>
            <a:prstGeom prst="rect">
              <a:avLst/>
            </a:prstGeom>
            <a:noFill/>
            <a:ln/>
          </p:spPr>
          <p:txBody>
            <a:bodyPr wrap="square" lIns="254" tIns="254" rIns="254" bIns="254" rtlCol="0" anchor="ctr">
              <a:normAutofit/>
            </a:bodyPr>
            <a:lstStyle/>
            <a:p>
              <a:pPr marL="0" indent="0" algn="ctr">
                <a:buNone/>
              </a:pPr>
              <a:r>
                <a:rPr lang="en-US" sz="1800" b="1" dirty="0">
                  <a:solidFill>
                    <a:schemeClr val="accent3">
                      <a:lumMod val="50000"/>
                    </a:schemeClr>
                  </a:solidFill>
                  <a:ea typeface="+mj-ea"/>
                  <a:cs typeface="Noto Sans CJK TC" pitchFamily="34" charset="-120"/>
                </a:rPr>
                <a:t>上線與收費</a:t>
              </a:r>
              <a:endParaRPr lang="en-US" sz="1800" dirty="0">
                <a:solidFill>
                  <a:schemeClr val="accent3">
                    <a:lumMod val="50000"/>
                  </a:schemeClr>
                </a:solidFill>
                <a:ea typeface="+mj-ea"/>
              </a:endParaRPr>
            </a:p>
          </p:txBody>
        </p:sp>
        <p:sp>
          <p:nvSpPr>
            <p:cNvPr id="88" name="Text 37">
              <a:extLst>
                <a:ext uri="{FF2B5EF4-FFF2-40B4-BE49-F238E27FC236}">
                  <a16:creationId xmlns:a16="http://schemas.microsoft.com/office/drawing/2014/main" id="{CCC88656-3549-35DD-68FC-E3ACE30D0C28}"/>
                </a:ext>
              </a:extLst>
            </p:cNvPr>
            <p:cNvSpPr/>
            <p:nvPr/>
          </p:nvSpPr>
          <p:spPr>
            <a:xfrm>
              <a:off x="8651490" y="6102387"/>
              <a:ext cx="3339789" cy="103679"/>
            </a:xfrm>
            <a:prstGeom prst="rect">
              <a:avLst/>
            </a:prstGeom>
            <a:noFill/>
            <a:ln/>
          </p:spPr>
          <p:txBody>
            <a:bodyPr wrap="square" lIns="254" tIns="254" rIns="254" bIns="254" rtlCol="0" anchor="ctr">
              <a:noAutofit/>
            </a:bodyPr>
            <a:lstStyle/>
            <a:p>
              <a:pPr marL="0" indent="0" algn="ctr">
                <a:buNone/>
              </a:pPr>
              <a:endParaRPr lang="en-US" sz="1400" dirty="0">
                <a:latin typeface="+mj-ea"/>
                <a:ea typeface="+mj-ea"/>
              </a:endParaRPr>
            </a:p>
          </p:txBody>
        </p:sp>
        <p:sp>
          <p:nvSpPr>
            <p:cNvPr id="92" name="文字方塊 91">
              <a:extLst>
                <a:ext uri="{FF2B5EF4-FFF2-40B4-BE49-F238E27FC236}">
                  <a16:creationId xmlns:a16="http://schemas.microsoft.com/office/drawing/2014/main" id="{D34F73C4-E4DB-0B8B-9932-8523AD09AC17}"/>
                </a:ext>
              </a:extLst>
            </p:cNvPr>
            <p:cNvSpPr txBox="1"/>
            <p:nvPr/>
          </p:nvSpPr>
          <p:spPr>
            <a:xfrm>
              <a:off x="9231393" y="2956806"/>
              <a:ext cx="2651759" cy="380170"/>
            </a:xfrm>
            <a:prstGeom prst="rect">
              <a:avLst/>
            </a:prstGeom>
            <a:noFill/>
          </p:spPr>
          <p:txBody>
            <a:bodyPr wrap="square">
              <a:spAutoFit/>
            </a:bodyPr>
            <a:lstStyle/>
            <a:p>
              <a:r>
                <a:rPr lang="zh-TW" altLang="en-US" b="1" dirty="0">
                  <a:solidFill>
                    <a:srgbClr val="002A63"/>
                  </a:solidFill>
                  <a:ea typeface="+mj-ea"/>
                </a:rPr>
                <a:t>法規</a:t>
              </a:r>
              <a:r>
                <a:rPr lang="en-US" altLang="zh-TW" b="1" dirty="0">
                  <a:solidFill>
                    <a:srgbClr val="002A63"/>
                  </a:solidFill>
                  <a:ea typeface="+mj-ea"/>
                </a:rPr>
                <a:t>10/6</a:t>
              </a:r>
              <a:r>
                <a:rPr lang="zh-TW" altLang="en-US" b="1" dirty="0">
                  <a:solidFill>
                    <a:srgbClr val="002A63"/>
                  </a:solidFill>
                  <a:ea typeface="+mj-ea"/>
                </a:rPr>
                <a:t>主管機關核定</a:t>
              </a:r>
            </a:p>
          </p:txBody>
        </p:sp>
        <p:sp>
          <p:nvSpPr>
            <p:cNvPr id="95" name="文字方塊 94">
              <a:extLst>
                <a:ext uri="{FF2B5EF4-FFF2-40B4-BE49-F238E27FC236}">
                  <a16:creationId xmlns:a16="http://schemas.microsoft.com/office/drawing/2014/main" id="{84AB511A-0715-50D5-3E45-3E1B0417FEB6}"/>
                </a:ext>
              </a:extLst>
            </p:cNvPr>
            <p:cNvSpPr txBox="1"/>
            <p:nvPr/>
          </p:nvSpPr>
          <p:spPr>
            <a:xfrm>
              <a:off x="9231394" y="3249940"/>
              <a:ext cx="2688700" cy="665297"/>
            </a:xfrm>
            <a:prstGeom prst="rect">
              <a:avLst/>
            </a:prstGeom>
            <a:noFill/>
          </p:spPr>
          <p:txBody>
            <a:bodyPr wrap="square">
              <a:spAutoFit/>
            </a:bodyPr>
            <a:lstStyle/>
            <a:p>
              <a:r>
                <a:rPr lang="zh-TW" altLang="en-US" dirty="0">
                  <a:solidFill>
                    <a:schemeClr val="tx2">
                      <a:lumMod val="75000"/>
                      <a:lumOff val="25000"/>
                    </a:schemeClr>
                  </a:solidFill>
                  <a:ea typeface="+mj-ea"/>
                </a:rPr>
                <a:t>跨業信用資料查詢機制</a:t>
              </a:r>
              <a:endParaRPr lang="en-US" altLang="zh-TW" dirty="0">
                <a:solidFill>
                  <a:schemeClr val="tx2">
                    <a:lumMod val="75000"/>
                    <a:lumOff val="25000"/>
                  </a:schemeClr>
                </a:solidFill>
                <a:ea typeface="+mj-ea"/>
              </a:endParaRPr>
            </a:p>
            <a:p>
              <a:r>
                <a:rPr lang="en-US" altLang="zh-TW" dirty="0">
                  <a:solidFill>
                    <a:schemeClr val="tx2">
                      <a:lumMod val="75000"/>
                      <a:lumOff val="25000"/>
                    </a:schemeClr>
                  </a:solidFill>
                  <a:ea typeface="+mj-ea"/>
                </a:rPr>
                <a:t>10</a:t>
              </a:r>
              <a:r>
                <a:rPr lang="zh-TW" altLang="en-US" dirty="0">
                  <a:solidFill>
                    <a:schemeClr val="tx2">
                      <a:lumMod val="75000"/>
                      <a:lumOff val="25000"/>
                    </a:schemeClr>
                  </a:solidFill>
                  <a:ea typeface="+mj-ea"/>
                </a:rPr>
                <a:t>月底完成系統上線</a:t>
              </a:r>
            </a:p>
          </p:txBody>
        </p:sp>
        <p:grpSp>
          <p:nvGrpSpPr>
            <p:cNvPr id="106" name="群組 105">
              <a:extLst>
                <a:ext uri="{FF2B5EF4-FFF2-40B4-BE49-F238E27FC236}">
                  <a16:creationId xmlns:a16="http://schemas.microsoft.com/office/drawing/2014/main" id="{5C84A5BC-DFEB-3646-B06C-FDD5F3BF7F32}"/>
                </a:ext>
              </a:extLst>
            </p:cNvPr>
            <p:cNvGrpSpPr/>
            <p:nvPr/>
          </p:nvGrpSpPr>
          <p:grpSpPr>
            <a:xfrm>
              <a:off x="8321659" y="3124622"/>
              <a:ext cx="1085653" cy="2019506"/>
              <a:chOff x="8879479" y="3465356"/>
              <a:chExt cx="1085653" cy="2019506"/>
            </a:xfrm>
          </p:grpSpPr>
          <p:grpSp>
            <p:nvGrpSpPr>
              <p:cNvPr id="93" name="群組 92">
                <a:extLst>
                  <a:ext uri="{FF2B5EF4-FFF2-40B4-BE49-F238E27FC236}">
                    <a16:creationId xmlns:a16="http://schemas.microsoft.com/office/drawing/2014/main" id="{4A422C1A-FCEA-05C1-0E44-99561BB1DA23}"/>
                  </a:ext>
                </a:extLst>
              </p:cNvPr>
              <p:cNvGrpSpPr/>
              <p:nvPr/>
            </p:nvGrpSpPr>
            <p:grpSpPr>
              <a:xfrm>
                <a:off x="8879479" y="3465356"/>
                <a:ext cx="182880" cy="1124712"/>
                <a:chOff x="9213882" y="3549207"/>
                <a:chExt cx="182880" cy="1124712"/>
              </a:xfrm>
            </p:grpSpPr>
            <p:sp>
              <p:nvSpPr>
                <p:cNvPr id="80" name="Shape 28">
                  <a:extLst>
                    <a:ext uri="{FF2B5EF4-FFF2-40B4-BE49-F238E27FC236}">
                      <a16:creationId xmlns:a16="http://schemas.microsoft.com/office/drawing/2014/main" id="{9E800A02-E661-E5CD-8A63-39A33F4F3E31}"/>
                    </a:ext>
                  </a:extLst>
                </p:cNvPr>
                <p:cNvSpPr/>
                <p:nvPr/>
              </p:nvSpPr>
              <p:spPr>
                <a:xfrm>
                  <a:off x="9213882" y="3549207"/>
                  <a:ext cx="182880" cy="182880"/>
                </a:xfrm>
                <a:prstGeom prst="ellipse">
                  <a:avLst/>
                </a:prstGeom>
                <a:solidFill>
                  <a:srgbClr val="C9A983"/>
                </a:solidFill>
                <a:ln w="12700">
                  <a:solidFill>
                    <a:srgbClr val="C9A983"/>
                  </a:solidFill>
                  <a:prstDash val="solid"/>
                </a:ln>
              </p:spPr>
              <p:txBody>
                <a:bodyPr/>
                <a:lstStyle/>
                <a:p>
                  <a:endParaRPr lang="zh-TW" altLang="en-US"/>
                </a:p>
              </p:txBody>
            </p:sp>
            <p:sp>
              <p:nvSpPr>
                <p:cNvPr id="82" name="Shape 29">
                  <a:extLst>
                    <a:ext uri="{FF2B5EF4-FFF2-40B4-BE49-F238E27FC236}">
                      <a16:creationId xmlns:a16="http://schemas.microsoft.com/office/drawing/2014/main" id="{020CD50B-718B-B992-A163-637D4EEF3050}"/>
                    </a:ext>
                  </a:extLst>
                </p:cNvPr>
                <p:cNvSpPr/>
                <p:nvPr/>
              </p:nvSpPr>
              <p:spPr>
                <a:xfrm>
                  <a:off x="9213882" y="4491039"/>
                  <a:ext cx="182880" cy="182880"/>
                </a:xfrm>
                <a:prstGeom prst="ellipse">
                  <a:avLst/>
                </a:prstGeom>
                <a:solidFill>
                  <a:srgbClr val="C9A983"/>
                </a:solidFill>
                <a:ln w="12700">
                  <a:solidFill>
                    <a:srgbClr val="C9A983"/>
                  </a:solidFill>
                  <a:prstDash val="solid"/>
                </a:ln>
              </p:spPr>
              <p:txBody>
                <a:bodyPr/>
                <a:lstStyle/>
                <a:p>
                  <a:endParaRPr lang="zh-TW" altLang="en-US"/>
                </a:p>
              </p:txBody>
            </p:sp>
            <p:sp>
              <p:nvSpPr>
                <p:cNvPr id="86" name="Shape 27">
                  <a:extLst>
                    <a:ext uri="{FF2B5EF4-FFF2-40B4-BE49-F238E27FC236}">
                      <a16:creationId xmlns:a16="http://schemas.microsoft.com/office/drawing/2014/main" id="{DEA26056-68AD-B515-E596-AC7BBF9C0070}"/>
                    </a:ext>
                  </a:extLst>
                </p:cNvPr>
                <p:cNvSpPr/>
                <p:nvPr/>
              </p:nvSpPr>
              <p:spPr>
                <a:xfrm>
                  <a:off x="9304194" y="3671945"/>
                  <a:ext cx="0" cy="914400"/>
                </a:xfrm>
                <a:prstGeom prst="line">
                  <a:avLst/>
                </a:prstGeom>
                <a:noFill/>
                <a:ln w="28575">
                  <a:solidFill>
                    <a:srgbClr val="C9A983"/>
                  </a:solidFill>
                  <a:prstDash val="solid"/>
                </a:ln>
              </p:spPr>
              <p:txBody>
                <a:bodyPr/>
                <a:lstStyle/>
                <a:p>
                  <a:endParaRPr lang="zh-TW" altLang="en-US"/>
                </a:p>
              </p:txBody>
            </p:sp>
          </p:grpSp>
          <p:sp>
            <p:nvSpPr>
              <p:cNvPr id="97" name="Text 31">
                <a:extLst>
                  <a:ext uri="{FF2B5EF4-FFF2-40B4-BE49-F238E27FC236}">
                    <a16:creationId xmlns:a16="http://schemas.microsoft.com/office/drawing/2014/main" id="{3D4AC44D-ABC0-E3F9-18E4-F2C0B3C3032D}"/>
                  </a:ext>
                </a:extLst>
              </p:cNvPr>
              <p:cNvSpPr/>
              <p:nvPr/>
            </p:nvSpPr>
            <p:spPr>
              <a:xfrm>
                <a:off x="9109974" y="3471295"/>
                <a:ext cx="841248" cy="228600"/>
              </a:xfrm>
              <a:prstGeom prst="rect">
                <a:avLst/>
              </a:prstGeom>
              <a:noFill/>
              <a:ln/>
            </p:spPr>
            <p:txBody>
              <a:bodyPr wrap="square" lIns="254" tIns="254" rIns="254" bIns="254" rtlCol="0" anchor="ctr">
                <a:noAutofit/>
              </a:bodyPr>
              <a:lstStyle/>
              <a:p>
                <a:pPr marL="0" indent="0" algn="l">
                  <a:buNone/>
                </a:pPr>
                <a:r>
                  <a:rPr lang="en-US" b="1" dirty="0">
                    <a:solidFill>
                      <a:srgbClr val="5B6773"/>
                    </a:solidFill>
                    <a:latin typeface="+mj-lt"/>
                    <a:ea typeface="+mj-ea"/>
                    <a:cs typeface="Noto Sans CJK TC" pitchFamily="34" charset="-120"/>
                  </a:rPr>
                  <a:t>10月底</a:t>
                </a:r>
                <a:endParaRPr lang="en-US" dirty="0">
                  <a:latin typeface="+mj-lt"/>
                  <a:ea typeface="+mj-ea"/>
                </a:endParaRPr>
              </a:p>
            </p:txBody>
          </p:sp>
          <p:sp>
            <p:nvSpPr>
              <p:cNvPr id="99" name="Text 33">
                <a:extLst>
                  <a:ext uri="{FF2B5EF4-FFF2-40B4-BE49-F238E27FC236}">
                    <a16:creationId xmlns:a16="http://schemas.microsoft.com/office/drawing/2014/main" id="{FF6CF6C9-0863-AD0F-1CC5-5C4C2EBD5437}"/>
                  </a:ext>
                </a:extLst>
              </p:cNvPr>
              <p:cNvSpPr/>
              <p:nvPr/>
            </p:nvSpPr>
            <p:spPr>
              <a:xfrm>
                <a:off x="9124575" y="4113564"/>
                <a:ext cx="826646" cy="931564"/>
              </a:xfrm>
              <a:prstGeom prst="rect">
                <a:avLst/>
              </a:prstGeom>
              <a:noFill/>
              <a:ln/>
            </p:spPr>
            <p:txBody>
              <a:bodyPr wrap="square" lIns="254" tIns="254" rIns="254" bIns="254" rtlCol="0" anchor="ctr">
                <a:noAutofit/>
              </a:bodyPr>
              <a:lstStyle/>
              <a:p>
                <a:pPr marL="0" indent="0" algn="l">
                  <a:buNone/>
                </a:pPr>
                <a:r>
                  <a:rPr lang="en-US" b="1" dirty="0">
                    <a:solidFill>
                      <a:srgbClr val="5B6773"/>
                    </a:solidFill>
                    <a:latin typeface="+mj-lt"/>
                    <a:ea typeface="+mj-ea"/>
                    <a:cs typeface="Noto Sans CJK TC" pitchFamily="34" charset="-120"/>
                  </a:rPr>
                  <a:t>10/31</a:t>
                </a:r>
              </a:p>
              <a:p>
                <a:pPr marL="0" indent="0" algn="l">
                  <a:buNone/>
                </a:pPr>
                <a:endParaRPr lang="en-US" b="1" dirty="0">
                  <a:solidFill>
                    <a:srgbClr val="5B6773"/>
                  </a:solidFill>
                  <a:latin typeface="+mj-lt"/>
                  <a:ea typeface="+mj-ea"/>
                  <a:cs typeface="Noto Sans CJK TC" pitchFamily="34" charset="-120"/>
                </a:endParaRPr>
              </a:p>
              <a:p>
                <a:pPr marL="0" indent="0" algn="l">
                  <a:buNone/>
                </a:pPr>
                <a:r>
                  <a:rPr lang="en-US" b="1" dirty="0">
                    <a:solidFill>
                      <a:srgbClr val="5B6773"/>
                    </a:solidFill>
                    <a:latin typeface="+mj-lt"/>
                    <a:ea typeface="+mj-ea"/>
                    <a:cs typeface="Noto Sans CJK TC" pitchFamily="34" charset="-120"/>
                  </a:rPr>
                  <a:t>11/30</a:t>
                </a:r>
                <a:endParaRPr lang="en-US" dirty="0">
                  <a:latin typeface="+mj-lt"/>
                  <a:ea typeface="+mj-ea"/>
                </a:endParaRPr>
              </a:p>
            </p:txBody>
          </p:sp>
          <p:sp>
            <p:nvSpPr>
              <p:cNvPr id="101" name="Text 35">
                <a:extLst>
                  <a:ext uri="{FF2B5EF4-FFF2-40B4-BE49-F238E27FC236}">
                    <a16:creationId xmlns:a16="http://schemas.microsoft.com/office/drawing/2014/main" id="{C4D2F510-4126-FD3F-E426-995509920168}"/>
                  </a:ext>
                </a:extLst>
              </p:cNvPr>
              <p:cNvSpPr/>
              <p:nvPr/>
            </p:nvSpPr>
            <p:spPr>
              <a:xfrm>
                <a:off x="9123884" y="5256262"/>
                <a:ext cx="841248" cy="228600"/>
              </a:xfrm>
              <a:prstGeom prst="rect">
                <a:avLst/>
              </a:prstGeom>
              <a:noFill/>
              <a:ln/>
            </p:spPr>
            <p:txBody>
              <a:bodyPr wrap="square" lIns="254" tIns="254" rIns="254" bIns="254" rtlCol="0" anchor="ctr">
                <a:noAutofit/>
              </a:bodyPr>
              <a:lstStyle/>
              <a:p>
                <a:pPr marL="0" indent="0" algn="l">
                  <a:buNone/>
                </a:pPr>
                <a:r>
                  <a:rPr lang="en-US" b="1" dirty="0">
                    <a:solidFill>
                      <a:srgbClr val="5B6773"/>
                    </a:solidFill>
                    <a:latin typeface="+mj-lt"/>
                    <a:ea typeface="+mj-ea"/>
                    <a:cs typeface="Noto Sans CJK TC" pitchFamily="34" charset="-120"/>
                  </a:rPr>
                  <a:t>12/1起</a:t>
                </a:r>
                <a:endParaRPr lang="en-US" dirty="0">
                  <a:latin typeface="+mj-lt"/>
                  <a:ea typeface="+mj-ea"/>
                </a:endParaRPr>
              </a:p>
            </p:txBody>
          </p:sp>
          <p:sp>
            <p:nvSpPr>
              <p:cNvPr id="84" name="Shape 30">
                <a:extLst>
                  <a:ext uri="{FF2B5EF4-FFF2-40B4-BE49-F238E27FC236}">
                    <a16:creationId xmlns:a16="http://schemas.microsoft.com/office/drawing/2014/main" id="{9999FC43-A68C-E2C8-5C7C-472CE22BC756}"/>
                  </a:ext>
                </a:extLst>
              </p:cNvPr>
              <p:cNvSpPr/>
              <p:nvPr/>
            </p:nvSpPr>
            <p:spPr>
              <a:xfrm>
                <a:off x="8880244" y="5261541"/>
                <a:ext cx="182880" cy="182880"/>
              </a:xfrm>
              <a:prstGeom prst="ellipse">
                <a:avLst/>
              </a:prstGeom>
              <a:solidFill>
                <a:srgbClr val="C9A983"/>
              </a:solidFill>
              <a:ln w="12700">
                <a:solidFill>
                  <a:srgbClr val="C9A983"/>
                </a:solidFill>
                <a:prstDash val="solid"/>
              </a:ln>
            </p:spPr>
            <p:txBody>
              <a:bodyPr/>
              <a:lstStyle/>
              <a:p>
                <a:endParaRPr lang="zh-TW" altLang="en-US"/>
              </a:p>
            </p:txBody>
          </p:sp>
        </p:grpSp>
        <p:sp>
          <p:nvSpPr>
            <p:cNvPr id="103" name="文字方塊 102">
              <a:extLst>
                <a:ext uri="{FF2B5EF4-FFF2-40B4-BE49-F238E27FC236}">
                  <a16:creationId xmlns:a16="http://schemas.microsoft.com/office/drawing/2014/main" id="{50A855A9-48F3-8E8B-AD41-230AF22F2E4C}"/>
                </a:ext>
              </a:extLst>
            </p:cNvPr>
            <p:cNvSpPr txBox="1"/>
            <p:nvPr/>
          </p:nvSpPr>
          <p:spPr>
            <a:xfrm>
              <a:off x="9272360" y="4029561"/>
              <a:ext cx="1832585" cy="646331"/>
            </a:xfrm>
            <a:prstGeom prst="rect">
              <a:avLst/>
            </a:prstGeom>
            <a:noFill/>
          </p:spPr>
          <p:txBody>
            <a:bodyPr wrap="square">
              <a:spAutoFit/>
            </a:bodyPr>
            <a:lstStyle/>
            <a:p>
              <a:r>
                <a:rPr lang="zh-TW" altLang="en-US" dirty="0">
                  <a:solidFill>
                    <a:schemeClr val="tx2">
                      <a:lumMod val="75000"/>
                      <a:lumOff val="25000"/>
                    </a:schemeClr>
                  </a:solidFill>
                  <a:ea typeface="+mj-ea"/>
                </a:rPr>
                <a:t>系統上線</a:t>
              </a:r>
              <a:r>
                <a:rPr lang="zh-TW" altLang="en-US" b="1" dirty="0">
                  <a:solidFill>
                    <a:schemeClr val="tx2">
                      <a:lumMod val="75000"/>
                      <a:lumOff val="25000"/>
                    </a:schemeClr>
                  </a:solidFill>
                  <a:ea typeface="+mj-ea"/>
                </a:rPr>
                <a:t>首月免收查詢費用</a:t>
              </a:r>
            </a:p>
          </p:txBody>
        </p:sp>
        <p:cxnSp>
          <p:nvCxnSpPr>
            <p:cNvPr id="114" name="直線單箭頭接點 113">
              <a:extLst>
                <a:ext uri="{FF2B5EF4-FFF2-40B4-BE49-F238E27FC236}">
                  <a16:creationId xmlns:a16="http://schemas.microsoft.com/office/drawing/2014/main" id="{3FCD8F37-E43C-E90E-B5D7-B5613BA3F9BA}"/>
                </a:ext>
              </a:extLst>
            </p:cNvPr>
            <p:cNvCxnSpPr>
              <a:cxnSpLocks/>
            </p:cNvCxnSpPr>
            <p:nvPr/>
          </p:nvCxnSpPr>
          <p:spPr>
            <a:xfrm>
              <a:off x="8412636" y="5111749"/>
              <a:ext cx="0" cy="576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5" name="文字方塊 104">
              <a:extLst>
                <a:ext uri="{FF2B5EF4-FFF2-40B4-BE49-F238E27FC236}">
                  <a16:creationId xmlns:a16="http://schemas.microsoft.com/office/drawing/2014/main" id="{AD9CA62F-1EA1-15A4-BB0F-288E77B227D6}"/>
                </a:ext>
              </a:extLst>
            </p:cNvPr>
            <p:cNvSpPr txBox="1"/>
            <p:nvPr/>
          </p:nvSpPr>
          <p:spPr>
            <a:xfrm>
              <a:off x="9297146" y="4896102"/>
              <a:ext cx="2024729" cy="646331"/>
            </a:xfrm>
            <a:prstGeom prst="rect">
              <a:avLst/>
            </a:prstGeom>
            <a:noFill/>
          </p:spPr>
          <p:txBody>
            <a:bodyPr wrap="square">
              <a:spAutoFit/>
            </a:bodyPr>
            <a:lstStyle/>
            <a:p>
              <a:r>
                <a:rPr lang="zh-TW" altLang="en-US" dirty="0">
                  <a:solidFill>
                    <a:schemeClr val="tx2">
                      <a:lumMod val="75000"/>
                      <a:lumOff val="25000"/>
                    </a:schemeClr>
                  </a:solidFill>
                  <a:ea typeface="+mj-ea"/>
                </a:rPr>
                <a:t>每筆</a:t>
              </a:r>
              <a:r>
                <a:rPr lang="zh-TW" altLang="en-US" b="1" dirty="0">
                  <a:solidFill>
                    <a:schemeClr val="tx2">
                      <a:lumMod val="75000"/>
                      <a:lumOff val="25000"/>
                    </a:schemeClr>
                  </a:solidFill>
                  <a:ea typeface="+mj-ea"/>
                </a:rPr>
                <a:t>查詢費</a:t>
              </a:r>
              <a:r>
                <a:rPr lang="zh-TW" altLang="en-US" dirty="0">
                  <a:solidFill>
                    <a:schemeClr val="tx2">
                      <a:lumMod val="75000"/>
                      <a:lumOff val="25000"/>
                    </a:schemeClr>
                  </a:solidFill>
                  <a:ea typeface="+mj-ea"/>
                </a:rPr>
                <a:t>由 </a:t>
              </a:r>
              <a:r>
                <a:rPr lang="en-US" altLang="zh-TW" dirty="0">
                  <a:solidFill>
                    <a:schemeClr val="tx2">
                      <a:lumMod val="75000"/>
                      <a:lumOff val="25000"/>
                    </a:schemeClr>
                  </a:solidFill>
                  <a:ea typeface="+mj-ea"/>
                </a:rPr>
                <a:t>20 </a:t>
              </a:r>
              <a:r>
                <a:rPr lang="zh-TW" altLang="en-US" dirty="0">
                  <a:solidFill>
                    <a:schemeClr val="tx2">
                      <a:lumMod val="75000"/>
                      <a:lumOff val="25000"/>
                    </a:schemeClr>
                  </a:solidFill>
                  <a:ea typeface="+mj-ea"/>
                </a:rPr>
                <a:t>元調降為 </a:t>
              </a:r>
              <a:r>
                <a:rPr lang="en-US" altLang="zh-TW" b="1" dirty="0">
                  <a:solidFill>
                    <a:schemeClr val="tx2">
                      <a:lumMod val="75000"/>
                      <a:lumOff val="25000"/>
                    </a:schemeClr>
                  </a:solidFill>
                  <a:ea typeface="+mj-ea"/>
                </a:rPr>
                <a:t>15 </a:t>
              </a:r>
              <a:r>
                <a:rPr lang="zh-TW" altLang="en-US" b="1" dirty="0">
                  <a:solidFill>
                    <a:schemeClr val="tx2">
                      <a:lumMod val="75000"/>
                      <a:lumOff val="25000"/>
                    </a:schemeClr>
                  </a:solidFill>
                  <a:ea typeface="+mj-ea"/>
                </a:rPr>
                <a:t>元</a:t>
              </a:r>
            </a:p>
          </p:txBody>
        </p:sp>
        <p:sp>
          <p:nvSpPr>
            <p:cNvPr id="6" name="文字方塊 5">
              <a:extLst>
                <a:ext uri="{FF2B5EF4-FFF2-40B4-BE49-F238E27FC236}">
                  <a16:creationId xmlns:a16="http://schemas.microsoft.com/office/drawing/2014/main" id="{DFDB0A07-20BD-CBB7-7997-DEC0939E7638}"/>
                </a:ext>
              </a:extLst>
            </p:cNvPr>
            <p:cNvSpPr txBox="1"/>
            <p:nvPr/>
          </p:nvSpPr>
          <p:spPr>
            <a:xfrm>
              <a:off x="8166777" y="5776184"/>
              <a:ext cx="3816391" cy="1235551"/>
            </a:xfrm>
            <a:prstGeom prst="rect">
              <a:avLst/>
            </a:prstGeom>
            <a:noFill/>
          </p:spPr>
          <p:txBody>
            <a:bodyPr wrap="square">
              <a:spAutoFit/>
            </a:bodyPr>
            <a:lstStyle/>
            <a:p>
              <a:pPr marL="285750" indent="-285750" algn="just">
                <a:buFont typeface="Wingdings" panose="05000000000000000000" pitchFamily="2" charset="2"/>
                <a:buChar char="u"/>
              </a:pPr>
              <a:r>
                <a:rPr lang="zh-TW" altLang="en-US" dirty="0">
                  <a:solidFill>
                    <a:schemeClr val="tx2">
                      <a:lumMod val="75000"/>
                      <a:lumOff val="25000"/>
                    </a:schemeClr>
                  </a:solidFill>
                  <a:ea typeface="+mj-ea"/>
                </a:rPr>
                <a:t>證券商相關系統建置或調整</a:t>
              </a:r>
              <a:r>
                <a:rPr lang="zh-TW" altLang="en-US" b="1" dirty="0">
                  <a:solidFill>
                    <a:schemeClr val="accent3">
                      <a:lumMod val="75000"/>
                    </a:schemeClr>
                  </a:solidFill>
                </a:rPr>
                <a:t>應於</a:t>
              </a:r>
              <a:r>
                <a:rPr lang="en-US" altLang="zh-TW" b="1" dirty="0">
                  <a:solidFill>
                    <a:schemeClr val="accent3">
                      <a:lumMod val="75000"/>
                    </a:schemeClr>
                  </a:solidFill>
                </a:rPr>
                <a:t>116</a:t>
              </a:r>
              <a:r>
                <a:rPr lang="zh-TW" altLang="en-US" b="1" dirty="0">
                  <a:solidFill>
                    <a:schemeClr val="accent3">
                      <a:lumMod val="75000"/>
                    </a:schemeClr>
                  </a:solidFill>
                </a:rPr>
                <a:t>年</a:t>
              </a:r>
              <a:r>
                <a:rPr lang="en-US" altLang="zh-TW" b="1" dirty="0">
                  <a:solidFill>
                    <a:schemeClr val="accent3">
                      <a:lumMod val="75000"/>
                    </a:schemeClr>
                  </a:solidFill>
                </a:rPr>
                <a:t>3</a:t>
              </a:r>
              <a:r>
                <a:rPr lang="zh-TW" altLang="en-US" b="1" dirty="0">
                  <a:solidFill>
                    <a:schemeClr val="accent3">
                      <a:lumMod val="75000"/>
                    </a:schemeClr>
                  </a:solidFill>
                </a:rPr>
                <a:t>月</a:t>
              </a:r>
              <a:r>
                <a:rPr lang="en-US" altLang="zh-TW" b="1" dirty="0">
                  <a:solidFill>
                    <a:schemeClr val="accent3">
                      <a:lumMod val="75000"/>
                    </a:schemeClr>
                  </a:solidFill>
                </a:rPr>
                <a:t>31</a:t>
              </a:r>
              <a:r>
                <a:rPr lang="zh-TW" altLang="en-US" b="1" dirty="0">
                  <a:solidFill>
                    <a:schemeClr val="accent3">
                      <a:lumMod val="75000"/>
                    </a:schemeClr>
                  </a:solidFill>
                </a:rPr>
                <a:t>日前完成</a:t>
              </a:r>
              <a:endParaRPr lang="en-US" altLang="zh-TW" dirty="0">
                <a:solidFill>
                  <a:schemeClr val="accent3">
                    <a:lumMod val="75000"/>
                  </a:schemeClr>
                </a:solidFill>
              </a:endParaRPr>
            </a:p>
            <a:p>
              <a:pPr marL="285750" indent="-285750" algn="just">
                <a:buFont typeface="Wingdings" panose="05000000000000000000" pitchFamily="2" charset="2"/>
                <a:buChar char="u"/>
              </a:pPr>
              <a:r>
                <a:rPr lang="zh-TW" altLang="en-US" dirty="0">
                  <a:solidFill>
                    <a:schemeClr val="tx2">
                      <a:lumMod val="75000"/>
                      <a:lumOff val="25000"/>
                    </a:schemeClr>
                  </a:solidFill>
                  <a:ea typeface="+mj-ea"/>
                </a:rPr>
                <a:t>如未於該期限完成，應以人工方式或適當替代措施辦理。</a:t>
              </a:r>
            </a:p>
          </p:txBody>
        </p:sp>
      </p:grpSp>
      <p:sp>
        <p:nvSpPr>
          <p:cNvPr id="10" name="文字方塊 9">
            <a:extLst>
              <a:ext uri="{FF2B5EF4-FFF2-40B4-BE49-F238E27FC236}">
                <a16:creationId xmlns:a16="http://schemas.microsoft.com/office/drawing/2014/main" id="{92541F85-1138-0D74-958E-A40A3446679D}"/>
              </a:ext>
            </a:extLst>
          </p:cNvPr>
          <p:cNvSpPr txBox="1"/>
          <p:nvPr/>
        </p:nvSpPr>
        <p:spPr>
          <a:xfrm rot="16200000">
            <a:off x="8777024" y="3877035"/>
            <a:ext cx="211582" cy="334100"/>
          </a:xfrm>
          <a:prstGeom prst="rect">
            <a:avLst/>
          </a:prstGeom>
          <a:noFill/>
          <a:ln/>
        </p:spPr>
        <p:txBody>
          <a:bodyPr wrap="square" lIns="254" tIns="254" rIns="254" bIns="254" rtlCol="0" anchor="ctr">
            <a:noAutofit/>
          </a:bodyPr>
          <a:lstStyle>
            <a:defPPr>
              <a:defRPr lang="en-TW"/>
            </a:defPPr>
            <a:lvl1pPr indent="0">
              <a:buNone/>
              <a:defRPr b="1">
                <a:solidFill>
                  <a:srgbClr val="5B6773"/>
                </a:solidFill>
                <a:latin typeface="+mj-lt"/>
                <a:ea typeface="+mj-ea"/>
                <a:cs typeface="Noto Sans CJK TC" pitchFamily="34" charset="-120"/>
              </a:defRPr>
            </a:lvl1pPr>
          </a:lstStyle>
          <a:p>
            <a:r>
              <a:rPr lang="en-US" altLang="zh-TW" sz="2000" dirty="0"/>
              <a:t>~</a:t>
            </a:r>
            <a:endParaRPr lang="zh-TW" altLang="en-US" sz="2000" dirty="0"/>
          </a:p>
        </p:txBody>
      </p:sp>
      <p:sp>
        <p:nvSpPr>
          <p:cNvPr id="2" name="文字方塊 1">
            <a:extLst>
              <a:ext uri="{FF2B5EF4-FFF2-40B4-BE49-F238E27FC236}">
                <a16:creationId xmlns:a16="http://schemas.microsoft.com/office/drawing/2014/main" id="{479DD020-59EF-2CB8-BFEE-5C15B54524ED}"/>
              </a:ext>
            </a:extLst>
          </p:cNvPr>
          <p:cNvSpPr txBox="1"/>
          <p:nvPr/>
        </p:nvSpPr>
        <p:spPr>
          <a:xfrm>
            <a:off x="11968873" y="6648195"/>
            <a:ext cx="250390" cy="246221"/>
          </a:xfrm>
          <a:prstGeom prst="rect">
            <a:avLst/>
          </a:prstGeom>
          <a:noFill/>
        </p:spPr>
        <p:txBody>
          <a:bodyPr wrap="none" rtlCol="0">
            <a:spAutoFit/>
          </a:bodyPr>
          <a:lstStyle/>
          <a:p>
            <a:r>
              <a:rPr lang="en-US" altLang="zh-TW" sz="1000" dirty="0"/>
              <a:t>3</a:t>
            </a:r>
            <a:endParaRPr lang="zh-TW" altLang="en-US" sz="1000" dirty="0"/>
          </a:p>
        </p:txBody>
      </p:sp>
      <p:sp>
        <p:nvSpPr>
          <p:cNvPr id="3" name="投影片編號版面配置區 2">
            <a:extLst>
              <a:ext uri="{FF2B5EF4-FFF2-40B4-BE49-F238E27FC236}">
                <a16:creationId xmlns:a16="http://schemas.microsoft.com/office/drawing/2014/main" id="{A6AF9110-FEF6-E3DE-06AD-93BDF3FE9E32}"/>
              </a:ext>
            </a:extLst>
          </p:cNvPr>
          <p:cNvSpPr>
            <a:spLocks noGrp="1"/>
          </p:cNvSpPr>
          <p:nvPr>
            <p:ph type="sldNum" sz="quarter" idx="12"/>
          </p:nvPr>
        </p:nvSpPr>
        <p:spPr>
          <a:xfrm>
            <a:off x="12006156" y="6557486"/>
            <a:ext cx="250391" cy="427638"/>
          </a:xfrm>
          <a:solidFill>
            <a:schemeClr val="bg1"/>
          </a:solidFill>
        </p:spPr>
        <p:txBody>
          <a:bodyPr/>
          <a:lstStyle/>
          <a:p>
            <a:fld id="{4BA915EE-10CB-4CF1-8569-6154455DA573}" type="slidenum">
              <a:rPr lang="en-US" smtClean="0"/>
              <a:pPr/>
              <a:t>4</a:t>
            </a:fld>
            <a:endParaRPr lang="en-US" dirty="0"/>
          </a:p>
        </p:txBody>
      </p:sp>
    </p:spTree>
    <p:extLst>
      <p:ext uri="{BB962C8B-B14F-4D97-AF65-F5344CB8AC3E}">
        <p14:creationId xmlns:p14="http://schemas.microsoft.com/office/powerpoint/2010/main" val="1299640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0850E-01F0-7B34-3BD9-0B95075E7D07}"/>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761A292-8EB9-35C1-35DD-5F47A9A7F6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橢圓 4">
            <a:extLst>
              <a:ext uri="{FF2B5EF4-FFF2-40B4-BE49-F238E27FC236}">
                <a16:creationId xmlns:a16="http://schemas.microsoft.com/office/drawing/2014/main" id="{61535F4C-A4E7-9699-C144-07717F78C0D5}"/>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a:t>
            </a:r>
            <a:endParaRPr kumimoji="0" lang="zh-TW" altLang="en-US"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a:extLst>
              <a:ext uri="{FF2B5EF4-FFF2-40B4-BE49-F238E27FC236}">
                <a16:creationId xmlns:a16="http://schemas.microsoft.com/office/drawing/2014/main" id="{35E792C3-24AA-5C10-FED6-60ADFFF28514}"/>
              </a:ext>
            </a:extLst>
          </p:cNvPr>
          <p:cNvSpPr/>
          <p:nvPr/>
        </p:nvSpPr>
        <p:spPr>
          <a:xfrm>
            <a:off x="3406515" y="2779445"/>
            <a:ext cx="7176343"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管理規範修正重點及</a:t>
            </a:r>
            <a:endParaRPr kumimoji="0" lang="en-US" altLang="zh-TW"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同意條款修正</a:t>
            </a:r>
          </a:p>
        </p:txBody>
      </p:sp>
      <p:grpSp>
        <p:nvGrpSpPr>
          <p:cNvPr id="32" name="群組 31">
            <a:extLst>
              <a:ext uri="{FF2B5EF4-FFF2-40B4-BE49-F238E27FC236}">
                <a16:creationId xmlns:a16="http://schemas.microsoft.com/office/drawing/2014/main" id="{AF02FD6F-3A20-E598-A689-9A9F493B6312}"/>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5B975A5D-9C47-AA59-7DB4-8DB1ED79B4EA}"/>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69EB3932-20E3-F444-A083-B00F1BAA635E}"/>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EEC2A9CC-A637-7155-FCFB-8D1DA1B77A52}"/>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 name="群組 11">
              <a:extLst>
                <a:ext uri="{FF2B5EF4-FFF2-40B4-BE49-F238E27FC236}">
                  <a16:creationId xmlns:a16="http://schemas.microsoft.com/office/drawing/2014/main" id="{9D7DDB1D-3DAB-0332-72ED-80AF252AC6DE}"/>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4B478C18-2D2A-83D4-FEC9-AE37DEB91E7C}"/>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24E637C0-9708-54D0-25C2-FDBEDA8AB936}"/>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3" name="群組 12">
              <a:extLst>
                <a:ext uri="{FF2B5EF4-FFF2-40B4-BE49-F238E27FC236}">
                  <a16:creationId xmlns:a16="http://schemas.microsoft.com/office/drawing/2014/main" id="{4A0245B4-E429-E5B7-CAFE-ED5BB97BF0CF}"/>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FDF8D47C-7DAF-A629-D61E-CA4AC9764FF1}"/>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51334B2E-6860-1671-FEDD-94033D99D134}"/>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6" name="群組 15">
              <a:extLst>
                <a:ext uri="{FF2B5EF4-FFF2-40B4-BE49-F238E27FC236}">
                  <a16:creationId xmlns:a16="http://schemas.microsoft.com/office/drawing/2014/main" id="{25F47E10-EF54-FF26-E1EE-370373B9AC48}"/>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8072E0F9-C0F1-FAFE-96AD-36C74994D392}"/>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14416971-2645-9756-8FC4-4A0F2FA681A8}"/>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9" name="群組 18">
              <a:extLst>
                <a:ext uri="{FF2B5EF4-FFF2-40B4-BE49-F238E27FC236}">
                  <a16:creationId xmlns:a16="http://schemas.microsoft.com/office/drawing/2014/main" id="{59746E72-3941-B0E4-8969-66379952F874}"/>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5AB3EDB4-F0E7-A6A0-CDBC-79E79B80AC5D}"/>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id="{8960E5A9-0A18-2277-E169-785B97D2CC31}"/>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2" name="群組 21">
              <a:extLst>
                <a:ext uri="{FF2B5EF4-FFF2-40B4-BE49-F238E27FC236}">
                  <a16:creationId xmlns:a16="http://schemas.microsoft.com/office/drawing/2014/main" id="{E28F510B-34CA-952E-ACC4-51BE74910DF2}"/>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E5C038E8-0E7C-7E9E-3CF4-284957777B83}"/>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3BC220E9-0E88-6112-ADE6-2659496045A5}"/>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5" name="群組 24">
              <a:extLst>
                <a:ext uri="{FF2B5EF4-FFF2-40B4-BE49-F238E27FC236}">
                  <a16:creationId xmlns:a16="http://schemas.microsoft.com/office/drawing/2014/main" id="{BE0C1788-4FC8-BC57-912F-7796B4923144}"/>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95AA415B-DEE3-1A0D-A415-7DDDDD955D86}"/>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D4612AAB-2C99-C9FE-CAEC-6CF49DBCF978}"/>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8" name="群組 27">
              <a:extLst>
                <a:ext uri="{FF2B5EF4-FFF2-40B4-BE49-F238E27FC236}">
                  <a16:creationId xmlns:a16="http://schemas.microsoft.com/office/drawing/2014/main" id="{EA2FD03B-FA12-57ED-BDF4-F0420D019BF7}"/>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4380A44E-F70F-6DEA-7DA3-53BC94D79A04}"/>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矩形 29">
                <a:extLst>
                  <a:ext uri="{FF2B5EF4-FFF2-40B4-BE49-F238E27FC236}">
                    <a16:creationId xmlns:a16="http://schemas.microsoft.com/office/drawing/2014/main" id="{94C21B54-E443-F26F-0031-959A87C16BF7}"/>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spTree>
    <p:extLst>
      <p:ext uri="{BB962C8B-B14F-4D97-AF65-F5344CB8AC3E}">
        <p14:creationId xmlns:p14="http://schemas.microsoft.com/office/powerpoint/2010/main" val="321020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C8788-DC3A-A2D8-13A5-A099C57D97E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5109A8E-DD4A-6984-6E93-D066B1FB8112}"/>
              </a:ext>
            </a:extLst>
          </p:cNvPr>
          <p:cNvSpPr/>
          <p:nvPr/>
        </p:nvSpPr>
        <p:spPr>
          <a:xfrm>
            <a:off x="1745967" y="678822"/>
            <a:ext cx="10307794" cy="475488"/>
          </a:xfrm>
          <a:prstGeom prst="rect">
            <a:avLst/>
          </a:prstGeom>
          <a:noFill/>
          <a:ln/>
        </p:spPr>
        <p:txBody>
          <a:bodyPr wrap="square" lIns="0" tIns="0" rIns="0" bIns="0" rtlCol="0" anchor="ctr"/>
          <a:lstStyle/>
          <a:p>
            <a:pPr algn="ctr"/>
            <a:r>
              <a:rPr lang="zh-TW" altLang="en-US" sz="4000" b="1" dirty="0">
                <a:solidFill>
                  <a:srgbClr val="002060"/>
                </a:solidFill>
                <a:latin typeface="Calibri" panose="020F0502020204030204" pitchFamily="34" charset="0"/>
                <a:ea typeface="微軟正黑體" panose="020B0604030504040204" pitchFamily="34" charset="-120"/>
                <a:cs typeface="Calibri" panose="020F0502020204030204" pitchFamily="34" charset="0"/>
              </a:rPr>
              <a:t>「</a:t>
            </a:r>
            <a:r>
              <a:rPr lang="zh-TW" altLang="en-US" sz="3600" b="1" dirty="0">
                <a:solidFill>
                  <a:srgbClr val="002060"/>
                </a:solidFill>
                <a:latin typeface="Calibri" panose="020F0502020204030204" pitchFamily="34" charset="0"/>
                <a:ea typeface="微軟正黑體" panose="020B0604030504040204" pitchFamily="34" charset="-120"/>
                <a:cs typeface="Calibri" panose="020F0502020204030204" pitchFamily="34" charset="0"/>
              </a:rPr>
              <a:t>金融機構透過財團法人金融聯合徵信中心及</a:t>
            </a:r>
            <a:endParaRPr lang="en-US" altLang="zh-TW" sz="3600" b="1" dirty="0">
              <a:solidFill>
                <a:srgbClr val="002060"/>
              </a:solidFill>
              <a:latin typeface="Calibri" panose="020F0502020204030204" pitchFamily="34" charset="0"/>
              <a:ea typeface="微軟正黑體" panose="020B0604030504040204" pitchFamily="34" charset="-120"/>
              <a:cs typeface="Calibri" panose="020F0502020204030204" pitchFamily="34" charset="0"/>
            </a:endParaRPr>
          </a:p>
          <a:p>
            <a:pPr algn="ctr"/>
            <a:r>
              <a:rPr lang="zh-TW" altLang="en-US" sz="3600" b="1" dirty="0">
                <a:solidFill>
                  <a:srgbClr val="002060"/>
                </a:solidFill>
                <a:latin typeface="Calibri" panose="020F0502020204030204" pitchFamily="34" charset="0"/>
                <a:ea typeface="微軟正黑體" panose="020B0604030504040204" pitchFamily="34" charset="-120"/>
                <a:cs typeface="Calibri" panose="020F0502020204030204" pitchFamily="34" charset="0"/>
              </a:rPr>
              <a:t>證券商透過臺灣證券交易所股份有限公司</a:t>
            </a:r>
            <a:endParaRPr lang="en-US" altLang="zh-TW" sz="3600" b="1" dirty="0">
              <a:solidFill>
                <a:srgbClr val="002060"/>
              </a:solidFill>
              <a:latin typeface="Calibri" panose="020F0502020204030204" pitchFamily="34" charset="0"/>
              <a:ea typeface="微軟正黑體" panose="020B0604030504040204" pitchFamily="34" charset="-120"/>
              <a:cs typeface="Calibri" panose="020F0502020204030204" pitchFamily="34" charset="0"/>
            </a:endParaRPr>
          </a:p>
          <a:p>
            <a:pPr algn="ctr"/>
            <a:r>
              <a:rPr lang="zh-TW" altLang="en-US" sz="3600" b="1" dirty="0">
                <a:solidFill>
                  <a:srgbClr val="002060"/>
                </a:solidFill>
                <a:latin typeface="Calibri" panose="020F0502020204030204" pitchFamily="34" charset="0"/>
                <a:ea typeface="微軟正黑體" panose="020B0604030504040204" pitchFamily="34" charset="-120"/>
                <a:cs typeface="Calibri" panose="020F0502020204030204" pitchFamily="34" charset="0"/>
              </a:rPr>
              <a:t>介接交換授信業務信用資料管理規範」</a:t>
            </a:r>
            <a:endParaRPr lang="en-US" sz="4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31" name="圖片 30">
            <a:extLst>
              <a:ext uri="{FF2B5EF4-FFF2-40B4-BE49-F238E27FC236}">
                <a16:creationId xmlns:a16="http://schemas.microsoft.com/office/drawing/2014/main" id="{C1159425-418D-E2BC-3EF0-FD79F3EEA47C}"/>
              </a:ext>
            </a:extLst>
          </p:cNvPr>
          <p:cNvPicPr>
            <a:picLocks noChangeAspect="1"/>
          </p:cNvPicPr>
          <p:nvPr/>
        </p:nvPicPr>
        <p:blipFill>
          <a:blip r:embed="rId3"/>
          <a:stretch>
            <a:fillRect/>
          </a:stretch>
        </p:blipFill>
        <p:spPr>
          <a:xfrm>
            <a:off x="138239" y="104916"/>
            <a:ext cx="1826641" cy="573906"/>
          </a:xfrm>
          <a:prstGeom prst="rect">
            <a:avLst/>
          </a:prstGeom>
        </p:spPr>
      </p:pic>
      <p:pic>
        <p:nvPicPr>
          <p:cNvPr id="54" name="圖片 53">
            <a:extLst>
              <a:ext uri="{FF2B5EF4-FFF2-40B4-BE49-F238E27FC236}">
                <a16:creationId xmlns:a16="http://schemas.microsoft.com/office/drawing/2014/main" id="{0DC8243D-637D-B109-BEEF-B1202750F5BC}"/>
              </a:ext>
            </a:extLst>
          </p:cNvPr>
          <p:cNvPicPr>
            <a:picLocks noChangeAspect="1"/>
          </p:cNvPicPr>
          <p:nvPr/>
        </p:nvPicPr>
        <p:blipFill>
          <a:blip r:embed="rId4"/>
          <a:stretch>
            <a:fillRect/>
          </a:stretch>
        </p:blipFill>
        <p:spPr>
          <a:xfrm>
            <a:off x="52264" y="6672140"/>
            <a:ext cx="2488676" cy="177310"/>
          </a:xfrm>
          <a:prstGeom prst="rect">
            <a:avLst/>
          </a:prstGeom>
        </p:spPr>
      </p:pic>
      <p:sp>
        <p:nvSpPr>
          <p:cNvPr id="20" name="文字方塊 19">
            <a:extLst>
              <a:ext uri="{FF2B5EF4-FFF2-40B4-BE49-F238E27FC236}">
                <a16:creationId xmlns:a16="http://schemas.microsoft.com/office/drawing/2014/main" id="{D4E1E59B-0B82-CC4B-58AE-60192FDA9A49}"/>
              </a:ext>
            </a:extLst>
          </p:cNvPr>
          <p:cNvSpPr txBox="1"/>
          <p:nvPr/>
        </p:nvSpPr>
        <p:spPr>
          <a:xfrm>
            <a:off x="1858532" y="1813630"/>
            <a:ext cx="9425931" cy="4858510"/>
          </a:xfrm>
          <a:prstGeom prst="rect">
            <a:avLst/>
          </a:prstGeom>
          <a:noFill/>
        </p:spPr>
        <p:txBody>
          <a:bodyPr wrap="square">
            <a:spAutoFit/>
          </a:bodyPr>
          <a:lstStyle/>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本規範之目的、相關單位。</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第一點至第二點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介接交換信用資料之</a:t>
            </a:r>
            <a:r>
              <a:rPr lang="zh-TW" altLang="en-US" sz="2400" dirty="0">
                <a:solidFill>
                  <a:schemeClr val="accent1">
                    <a:lumMod val="75000"/>
                  </a:schemeClr>
                </a:solidFill>
                <a:latin typeface="Calibri" panose="020F0502020204030204" pitchFamily="34" charset="0"/>
                <a:ea typeface="微軟正黑體" panose="020B0604030504040204" pitchFamily="34" charset="-120"/>
                <a:cs typeface="Calibri" panose="020F0502020204030204" pitchFamily="34" charset="0"/>
              </a:rPr>
              <a:t>業務範圍</a:t>
            </a:r>
            <a:r>
              <a:rPr lang="zh-TW" altLang="en-US" sz="2400" dirty="0">
                <a:latin typeface="Calibri" panose="020F0502020204030204" pitchFamily="34" charset="0"/>
                <a:ea typeface="微軟正黑體" panose="020B0604030504040204" pitchFamily="34" charset="-120"/>
                <a:cs typeface="Calibri" panose="020F0502020204030204" pitchFamily="34" charset="0"/>
              </a:rPr>
              <a:t>、</a:t>
            </a:r>
            <a:r>
              <a:rPr lang="zh-TW" altLang="en-US" sz="2400" dirty="0">
                <a:solidFill>
                  <a:schemeClr val="accent1">
                    <a:lumMod val="75000"/>
                  </a:schemeClr>
                </a:solidFill>
                <a:latin typeface="Calibri" panose="020F0502020204030204" pitchFamily="34" charset="0"/>
                <a:ea typeface="微軟正黑體" panose="020B0604030504040204" pitchFamily="34" charset="-120"/>
                <a:cs typeface="Calibri" panose="020F0502020204030204" pitchFamily="34" charset="0"/>
              </a:rPr>
              <a:t>內容</a:t>
            </a:r>
            <a:r>
              <a:rPr lang="zh-TW" altLang="en-US" sz="2400" dirty="0">
                <a:latin typeface="Calibri" panose="020F0502020204030204" pitchFamily="34" charset="0"/>
                <a:ea typeface="微軟正黑體" panose="020B0604030504040204" pitchFamily="34" charset="-120"/>
                <a:cs typeface="Calibri" panose="020F0502020204030204" pitchFamily="34" charset="0"/>
              </a:rPr>
              <a:t>與揭露期限。</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第三點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介接交換信用資料之</a:t>
            </a:r>
            <a:r>
              <a:rPr lang="zh-TW" altLang="en-US" sz="2400" dirty="0">
                <a:solidFill>
                  <a:schemeClr val="accent1">
                    <a:lumMod val="75000"/>
                  </a:schemeClr>
                </a:solidFill>
                <a:latin typeface="Calibri" panose="020F0502020204030204" pitchFamily="34" charset="0"/>
                <a:ea typeface="微軟正黑體" panose="020B0604030504040204" pitchFamily="34" charset="-120"/>
                <a:cs typeface="Calibri" panose="020F0502020204030204" pitchFamily="34" charset="0"/>
              </a:rPr>
              <a:t>查詢要件</a:t>
            </a:r>
            <a:r>
              <a:rPr lang="zh-TW" altLang="en-US" sz="2400" dirty="0">
                <a:latin typeface="Calibri" panose="020F0502020204030204" pitchFamily="34" charset="0"/>
                <a:ea typeface="微軟正黑體" panose="020B0604030504040204" pitchFamily="34" charset="-120"/>
                <a:cs typeface="Calibri" panose="020F0502020204030204" pitchFamily="34" charset="0"/>
              </a:rPr>
              <a:t>。</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第四點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信用資料之查詢及交換方式。</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第五點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信用資料之資料更正程序。</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第六點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查調單位授信評估之自主性。</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第七點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信用資料之收費機制。</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第八點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資料之保密、保護義務。</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第九點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違規及資料洩漏之處置。</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第十點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安全控管、查核與稽核。</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第十一點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ts val="3400"/>
              </a:lnSpc>
              <a:buFont typeface="Wingdings" panose="05000000000000000000" pitchFamily="2" charset="2"/>
              <a:buChar char="u"/>
            </a:pPr>
            <a:r>
              <a:rPr lang="zh-TW" altLang="en-US" sz="2400" dirty="0">
                <a:latin typeface="Calibri" panose="020F0502020204030204" pitchFamily="34" charset="0"/>
                <a:ea typeface="微軟正黑體" panose="020B0604030504040204" pitchFamily="34" charset="-120"/>
                <a:cs typeface="Calibri" panose="020F0502020204030204" pitchFamily="34" charset="0"/>
              </a:rPr>
              <a:t>生效程序。</a:t>
            </a:r>
            <a:r>
              <a:rPr lang="en-US" altLang="zh-TW" sz="2400" dirty="0">
                <a:latin typeface="Calibri" panose="020F0502020204030204" pitchFamily="34" charset="0"/>
                <a:ea typeface="Calibri" panose="020F0502020204030204" pitchFamily="34" charset="0"/>
                <a:cs typeface="Calibri" panose="020F0502020204030204" pitchFamily="34" charset="0"/>
              </a:rPr>
              <a:t>(</a:t>
            </a:r>
            <a:r>
              <a:rPr lang="zh-TW" altLang="en-US" sz="2400" dirty="0">
                <a:latin typeface="Calibri" panose="020F0502020204030204" pitchFamily="34" charset="0"/>
                <a:ea typeface="微軟正黑體" panose="020B0604030504040204" pitchFamily="34" charset="-120"/>
                <a:cs typeface="Calibri" panose="020F0502020204030204" pitchFamily="34" charset="0"/>
              </a:rPr>
              <a:t>第十二點</a:t>
            </a:r>
            <a:r>
              <a:rPr lang="en-US" altLang="zh-TW" sz="24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46092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3209544" y="228600"/>
            <a:ext cx="5577840" cy="475488"/>
          </a:xfrm>
          <a:prstGeom prst="rect">
            <a:avLst/>
          </a:prstGeom>
          <a:noFill/>
          <a:ln/>
        </p:spPr>
        <p:txBody>
          <a:bodyPr wrap="square" lIns="0" tIns="0" rIns="0" bIns="0" rtlCol="0" anchor="ctr"/>
          <a:lstStyle/>
          <a:p>
            <a:pPr algn="ctr"/>
            <a:r>
              <a:rPr lang="zh-TW" altLang="en-US" sz="4000" b="1" dirty="0">
                <a:solidFill>
                  <a:srgbClr val="002060"/>
                </a:solidFill>
              </a:rPr>
              <a:t>管理規範修正重點</a:t>
            </a:r>
            <a:endParaRPr lang="en-US" sz="4000" b="1" dirty="0">
              <a:solidFill>
                <a:srgbClr val="002060"/>
              </a:solidFill>
            </a:endParaRPr>
          </a:p>
        </p:txBody>
      </p:sp>
      <p:grpSp>
        <p:nvGrpSpPr>
          <p:cNvPr id="55" name="群組 54">
            <a:extLst>
              <a:ext uri="{FF2B5EF4-FFF2-40B4-BE49-F238E27FC236}">
                <a16:creationId xmlns:a16="http://schemas.microsoft.com/office/drawing/2014/main" id="{951451E4-C3A6-9B14-4683-6005D4583697}"/>
              </a:ext>
            </a:extLst>
          </p:cNvPr>
          <p:cNvGrpSpPr/>
          <p:nvPr/>
        </p:nvGrpSpPr>
        <p:grpSpPr>
          <a:xfrm>
            <a:off x="739902" y="903963"/>
            <a:ext cx="11155680" cy="1597907"/>
            <a:chOff x="537144" y="951190"/>
            <a:chExt cx="11155680" cy="1235880"/>
          </a:xfrm>
        </p:grpSpPr>
        <p:sp>
          <p:nvSpPr>
            <p:cNvPr id="4" name="Shape 2"/>
            <p:cNvSpPr/>
            <p:nvPr/>
          </p:nvSpPr>
          <p:spPr>
            <a:xfrm>
              <a:off x="537144" y="951190"/>
              <a:ext cx="11155680" cy="1235880"/>
            </a:xfrm>
            <a:prstGeom prst="roundRect">
              <a:avLst>
                <a:gd name="adj" fmla="val 12121"/>
              </a:avLst>
            </a:prstGeom>
            <a:solidFill>
              <a:srgbClr val="F7F8FA"/>
            </a:solidFill>
            <a:ln w="15240">
              <a:solidFill>
                <a:srgbClr val="7A7A7A"/>
              </a:solidFill>
              <a:prstDash val="solid"/>
            </a:ln>
          </p:spPr>
          <p:txBody>
            <a:bodyPr/>
            <a:lstStyle/>
            <a:p>
              <a:endParaRPr lang="zh-TW" altLang="en-US"/>
            </a:p>
          </p:txBody>
        </p:sp>
        <p:sp>
          <p:nvSpPr>
            <p:cNvPr id="5" name="Text 3"/>
            <p:cNvSpPr/>
            <p:nvPr/>
          </p:nvSpPr>
          <p:spPr>
            <a:xfrm>
              <a:off x="717042" y="1047386"/>
              <a:ext cx="10744200" cy="1088543"/>
            </a:xfrm>
            <a:prstGeom prst="rect">
              <a:avLst/>
            </a:prstGeom>
            <a:noFill/>
            <a:ln/>
          </p:spPr>
          <p:txBody>
            <a:bodyPr wrap="square" lIns="254" tIns="254" rIns="254" bIns="254" rtlCol="0" anchor="ctr"/>
            <a:lstStyle/>
            <a:p>
              <a:pPr marL="285750" indent="-285750">
                <a:buFont typeface="Wingdings" panose="05000000000000000000" pitchFamily="2" charset="2"/>
                <a:buChar char="u"/>
              </a:pPr>
              <a:r>
                <a:rPr lang="zh-TW" altLang="en-US" sz="2000" dirty="0">
                  <a:solidFill>
                    <a:schemeClr val="tx2">
                      <a:lumMod val="90000"/>
                      <a:lumOff val="10000"/>
                    </a:schemeClr>
                  </a:solidFill>
                  <a:latin typeface="+mn-ea"/>
                  <a:cs typeface="Microsoft JhengHei" pitchFamily="34" charset="-120"/>
                </a:rPr>
                <a:t>修正「</a:t>
              </a:r>
              <a:r>
                <a:rPr lang="zh-TW" altLang="zh-TW" sz="2000" dirty="0">
                  <a:solidFill>
                    <a:schemeClr val="tx2">
                      <a:lumMod val="90000"/>
                      <a:lumOff val="10000"/>
                    </a:schemeClr>
                  </a:solidFill>
                  <a:latin typeface="+mn-ea"/>
                </a:rPr>
                <a:t>金融機構透過財團法人金融聯合徵信中心及證券商透過臺灣證券交易所股份有限公司介接交換授信業務信用資料管理規範</a:t>
              </a:r>
              <a:r>
                <a:rPr lang="zh-TW" altLang="en-US" sz="2000" dirty="0">
                  <a:solidFill>
                    <a:schemeClr val="tx2">
                      <a:lumMod val="90000"/>
                      <a:lumOff val="10000"/>
                    </a:schemeClr>
                  </a:solidFill>
                  <a:latin typeface="+mn-ea"/>
                </a:rPr>
                <a:t>」</a:t>
              </a:r>
              <a:endParaRPr lang="en-US" altLang="zh-TW" sz="2000" dirty="0">
                <a:solidFill>
                  <a:schemeClr val="tx2">
                    <a:lumMod val="90000"/>
                    <a:lumOff val="10000"/>
                  </a:schemeClr>
                </a:solidFill>
                <a:latin typeface="+mn-ea"/>
              </a:endParaRPr>
            </a:p>
            <a:p>
              <a:pPr marL="285750" indent="-285750">
                <a:buFont typeface="Wingdings" panose="05000000000000000000" pitchFamily="2" charset="2"/>
                <a:buChar char="u"/>
              </a:pPr>
              <a:r>
                <a:rPr lang="zh-TW" altLang="en-US" sz="2000" dirty="0">
                  <a:solidFill>
                    <a:schemeClr val="tx2">
                      <a:lumMod val="90000"/>
                      <a:lumOff val="10000"/>
                    </a:schemeClr>
                  </a:solidFill>
                  <a:latin typeface="+mn-ea"/>
                </a:rPr>
                <a:t>配合跨業信用資料交換範圍由「負面信用資料」擴大至「強化風險評估之信用資料」，調整證券商授信業務範圍及查調資料內容。</a:t>
              </a:r>
            </a:p>
          </p:txBody>
        </p:sp>
      </p:grpSp>
      <p:pic>
        <p:nvPicPr>
          <p:cNvPr id="31" name="圖片 30">
            <a:extLst>
              <a:ext uri="{FF2B5EF4-FFF2-40B4-BE49-F238E27FC236}">
                <a16:creationId xmlns:a16="http://schemas.microsoft.com/office/drawing/2014/main" id="{925350D6-BFCD-2D61-0D7E-A7DE2AB35082}"/>
              </a:ext>
            </a:extLst>
          </p:cNvPr>
          <p:cNvPicPr>
            <a:picLocks noChangeAspect="1"/>
          </p:cNvPicPr>
          <p:nvPr/>
        </p:nvPicPr>
        <p:blipFill>
          <a:blip r:embed="rId3"/>
          <a:stretch>
            <a:fillRect/>
          </a:stretch>
        </p:blipFill>
        <p:spPr>
          <a:xfrm>
            <a:off x="138239" y="104916"/>
            <a:ext cx="1826641" cy="573906"/>
          </a:xfrm>
          <a:prstGeom prst="rect">
            <a:avLst/>
          </a:prstGeom>
        </p:spPr>
      </p:pic>
      <p:grpSp>
        <p:nvGrpSpPr>
          <p:cNvPr id="52" name="群組 51">
            <a:extLst>
              <a:ext uri="{FF2B5EF4-FFF2-40B4-BE49-F238E27FC236}">
                <a16:creationId xmlns:a16="http://schemas.microsoft.com/office/drawing/2014/main" id="{67C38917-F92E-6F3B-1019-B73DBB84920F}"/>
              </a:ext>
            </a:extLst>
          </p:cNvPr>
          <p:cNvGrpSpPr/>
          <p:nvPr/>
        </p:nvGrpSpPr>
        <p:grpSpPr>
          <a:xfrm>
            <a:off x="487986" y="2573991"/>
            <a:ext cx="12406244" cy="4087932"/>
            <a:chOff x="381612" y="2178845"/>
            <a:chExt cx="12406244" cy="4087932"/>
          </a:xfrm>
        </p:grpSpPr>
        <p:sp>
          <p:nvSpPr>
            <p:cNvPr id="6" name="Shape 4"/>
            <p:cNvSpPr/>
            <p:nvPr/>
          </p:nvSpPr>
          <p:spPr>
            <a:xfrm>
              <a:off x="404928" y="2316822"/>
              <a:ext cx="457200" cy="457200"/>
            </a:xfrm>
            <a:prstGeom prst="ellipse">
              <a:avLst/>
            </a:prstGeom>
            <a:solidFill>
              <a:srgbClr val="486B90"/>
            </a:solidFill>
            <a:ln w="10160">
              <a:solidFill>
                <a:srgbClr val="486B90"/>
              </a:solidFill>
              <a:prstDash val="solid"/>
            </a:ln>
          </p:spPr>
          <p:txBody>
            <a:bodyPr/>
            <a:lstStyle/>
            <a:p>
              <a:endParaRPr lang="zh-TW" altLang="en-US"/>
            </a:p>
          </p:txBody>
        </p:sp>
        <p:sp>
          <p:nvSpPr>
            <p:cNvPr id="7" name="Text 5"/>
            <p:cNvSpPr/>
            <p:nvPr/>
          </p:nvSpPr>
          <p:spPr>
            <a:xfrm>
              <a:off x="419846" y="2401015"/>
              <a:ext cx="457200" cy="256032"/>
            </a:xfrm>
            <a:prstGeom prst="rect">
              <a:avLst/>
            </a:prstGeom>
            <a:noFill/>
            <a:ln/>
          </p:spPr>
          <p:txBody>
            <a:bodyPr wrap="square" lIns="0" tIns="0" rIns="0" bIns="0" rtlCol="0" anchor="ctr"/>
            <a:lstStyle/>
            <a:p>
              <a:pPr marL="0" indent="0" algn="ctr">
                <a:buNone/>
              </a:pPr>
              <a:r>
                <a:rPr lang="en-US" b="1" dirty="0">
                  <a:solidFill>
                    <a:srgbClr val="FFFFFF"/>
                  </a:solidFill>
                </a:rPr>
                <a:t>1</a:t>
              </a:r>
              <a:endParaRPr lang="en-US" dirty="0"/>
            </a:p>
          </p:txBody>
        </p:sp>
        <p:sp>
          <p:nvSpPr>
            <p:cNvPr id="8" name="Shape 6"/>
            <p:cNvSpPr/>
            <p:nvPr/>
          </p:nvSpPr>
          <p:spPr>
            <a:xfrm>
              <a:off x="381612" y="3796640"/>
              <a:ext cx="457200" cy="457200"/>
            </a:xfrm>
            <a:prstGeom prst="ellipse">
              <a:avLst/>
            </a:prstGeom>
            <a:solidFill>
              <a:srgbClr val="C7A889"/>
            </a:solidFill>
            <a:ln w="10160">
              <a:solidFill>
                <a:srgbClr val="C7A889"/>
              </a:solidFill>
              <a:prstDash val="solid"/>
            </a:ln>
          </p:spPr>
          <p:txBody>
            <a:bodyPr/>
            <a:lstStyle/>
            <a:p>
              <a:endParaRPr lang="zh-TW" altLang="en-US"/>
            </a:p>
          </p:txBody>
        </p:sp>
        <p:sp>
          <p:nvSpPr>
            <p:cNvPr id="9" name="Text 7"/>
            <p:cNvSpPr/>
            <p:nvPr/>
          </p:nvSpPr>
          <p:spPr>
            <a:xfrm>
              <a:off x="381612" y="3896074"/>
              <a:ext cx="457200" cy="256032"/>
            </a:xfrm>
            <a:prstGeom prst="rect">
              <a:avLst/>
            </a:prstGeom>
            <a:noFill/>
            <a:ln/>
          </p:spPr>
          <p:txBody>
            <a:bodyPr wrap="square" lIns="0" tIns="0" rIns="0" bIns="0" rtlCol="0" anchor="ctr"/>
            <a:lstStyle/>
            <a:p>
              <a:pPr marL="0" indent="0" algn="ctr">
                <a:buNone/>
              </a:pPr>
              <a:r>
                <a:rPr lang="en-US" b="1" dirty="0">
                  <a:solidFill>
                    <a:srgbClr val="FFFFFF"/>
                  </a:solidFill>
                </a:rPr>
                <a:t>2</a:t>
              </a:r>
              <a:endParaRPr lang="en-US" dirty="0"/>
            </a:p>
          </p:txBody>
        </p:sp>
        <p:sp>
          <p:nvSpPr>
            <p:cNvPr id="10" name="Shape 8"/>
            <p:cNvSpPr/>
            <p:nvPr/>
          </p:nvSpPr>
          <p:spPr>
            <a:xfrm>
              <a:off x="419846" y="5596128"/>
              <a:ext cx="457200" cy="457200"/>
            </a:xfrm>
            <a:prstGeom prst="ellipse">
              <a:avLst/>
            </a:prstGeom>
            <a:solidFill>
              <a:srgbClr val="8A5C7B"/>
            </a:solidFill>
            <a:ln w="10160">
              <a:solidFill>
                <a:srgbClr val="8A5C7B"/>
              </a:solidFill>
              <a:prstDash val="solid"/>
            </a:ln>
          </p:spPr>
          <p:txBody>
            <a:bodyPr/>
            <a:lstStyle/>
            <a:p>
              <a:endParaRPr lang="zh-TW" altLang="en-US"/>
            </a:p>
          </p:txBody>
        </p:sp>
        <p:sp>
          <p:nvSpPr>
            <p:cNvPr id="11" name="Text 9"/>
            <p:cNvSpPr/>
            <p:nvPr/>
          </p:nvSpPr>
          <p:spPr>
            <a:xfrm>
              <a:off x="419846" y="5720680"/>
              <a:ext cx="457200" cy="256032"/>
            </a:xfrm>
            <a:prstGeom prst="rect">
              <a:avLst/>
            </a:prstGeom>
            <a:noFill/>
            <a:ln/>
          </p:spPr>
          <p:txBody>
            <a:bodyPr wrap="square" lIns="0" tIns="0" rIns="0" bIns="0" rtlCol="0" anchor="ctr"/>
            <a:lstStyle/>
            <a:p>
              <a:pPr marL="0" indent="0" algn="ctr">
                <a:buNone/>
              </a:pPr>
              <a:r>
                <a:rPr lang="en-US" b="1" dirty="0">
                  <a:solidFill>
                    <a:srgbClr val="FFFFFF"/>
                  </a:solidFill>
                </a:rPr>
                <a:t>3</a:t>
              </a:r>
              <a:endParaRPr lang="en-US" dirty="0"/>
            </a:p>
          </p:txBody>
        </p:sp>
        <p:sp>
          <p:nvSpPr>
            <p:cNvPr id="12" name="Shape 10"/>
            <p:cNvSpPr/>
            <p:nvPr/>
          </p:nvSpPr>
          <p:spPr>
            <a:xfrm>
              <a:off x="1051560" y="2178845"/>
              <a:ext cx="10588752" cy="713232"/>
            </a:xfrm>
            <a:prstGeom prst="roundRect">
              <a:avLst>
                <a:gd name="adj" fmla="val 7692"/>
              </a:avLst>
            </a:prstGeom>
            <a:solidFill>
              <a:srgbClr val="F3F7FB"/>
            </a:solidFill>
            <a:ln w="10160">
              <a:solidFill>
                <a:srgbClr val="D8E1EA"/>
              </a:solidFill>
              <a:prstDash val="solid"/>
            </a:ln>
          </p:spPr>
          <p:txBody>
            <a:bodyPr/>
            <a:lstStyle/>
            <a:p>
              <a:endParaRPr lang="zh-TW" altLang="en-US" dirty="0"/>
            </a:p>
          </p:txBody>
        </p:sp>
        <p:sp>
          <p:nvSpPr>
            <p:cNvPr id="13" name="Text 11"/>
            <p:cNvSpPr/>
            <p:nvPr/>
          </p:nvSpPr>
          <p:spPr>
            <a:xfrm>
              <a:off x="1289304" y="2426380"/>
              <a:ext cx="2331720" cy="246888"/>
            </a:xfrm>
            <a:prstGeom prst="rect">
              <a:avLst/>
            </a:prstGeom>
            <a:noFill/>
            <a:ln/>
          </p:spPr>
          <p:txBody>
            <a:bodyPr wrap="square" lIns="0" tIns="0" rIns="0" bIns="0" rtlCol="0" anchor="ctr"/>
            <a:lstStyle/>
            <a:p>
              <a:pPr marL="0" indent="0">
                <a:buNone/>
              </a:pPr>
              <a:r>
                <a:rPr lang="en-US" sz="2000" b="1" dirty="0">
                  <a:solidFill>
                    <a:srgbClr val="486B90"/>
                  </a:solidFill>
                  <a:latin typeface="+mn-ea"/>
                  <a:cs typeface="Microsoft JhengHei" pitchFamily="34" charset="-120"/>
                </a:rPr>
                <a:t>規範名稱與用語調整</a:t>
              </a:r>
              <a:endParaRPr lang="en-US" sz="2000" dirty="0">
                <a:latin typeface="+mn-ea"/>
              </a:endParaRPr>
            </a:p>
          </p:txBody>
        </p:sp>
        <p:sp>
          <p:nvSpPr>
            <p:cNvPr id="14" name="Text 12"/>
            <p:cNvSpPr/>
            <p:nvPr/>
          </p:nvSpPr>
          <p:spPr>
            <a:xfrm>
              <a:off x="3785616" y="2267712"/>
              <a:ext cx="7635240" cy="301752"/>
            </a:xfrm>
            <a:prstGeom prst="rect">
              <a:avLst/>
            </a:prstGeom>
            <a:noFill/>
            <a:ln/>
          </p:spPr>
          <p:txBody>
            <a:bodyPr wrap="square" lIns="0" tIns="0" rIns="0" bIns="0" rtlCol="0" anchor="ctr"/>
            <a:lstStyle/>
            <a:p>
              <a:pPr marL="0" indent="0">
                <a:buNone/>
              </a:pPr>
              <a:endParaRPr lang="en-US" dirty="0"/>
            </a:p>
          </p:txBody>
        </p:sp>
        <p:sp>
          <p:nvSpPr>
            <p:cNvPr id="15" name="Shape 13"/>
            <p:cNvSpPr/>
            <p:nvPr/>
          </p:nvSpPr>
          <p:spPr>
            <a:xfrm>
              <a:off x="1051560" y="3007952"/>
              <a:ext cx="10588752" cy="2368720"/>
            </a:xfrm>
            <a:prstGeom prst="roundRect">
              <a:avLst>
                <a:gd name="adj" fmla="val 2158"/>
              </a:avLst>
            </a:prstGeom>
            <a:solidFill>
              <a:srgbClr val="FFFFFF"/>
            </a:solidFill>
            <a:ln w="12700">
              <a:solidFill>
                <a:srgbClr val="D3D8DE"/>
              </a:solidFill>
              <a:prstDash val="solid"/>
            </a:ln>
          </p:spPr>
          <p:txBody>
            <a:bodyPr/>
            <a:lstStyle/>
            <a:p>
              <a:endParaRPr lang="zh-TW" altLang="en-US"/>
            </a:p>
          </p:txBody>
        </p:sp>
        <p:sp>
          <p:nvSpPr>
            <p:cNvPr id="16" name="Text 14"/>
            <p:cNvSpPr/>
            <p:nvPr/>
          </p:nvSpPr>
          <p:spPr>
            <a:xfrm>
              <a:off x="1213103" y="3115403"/>
              <a:ext cx="4426229" cy="268624"/>
            </a:xfrm>
            <a:prstGeom prst="rect">
              <a:avLst/>
            </a:prstGeom>
            <a:noFill/>
            <a:ln/>
          </p:spPr>
          <p:txBody>
            <a:bodyPr wrap="square" lIns="0" tIns="0" rIns="0" bIns="0" rtlCol="0" anchor="ctr"/>
            <a:lstStyle/>
            <a:p>
              <a:pPr marL="0" indent="0">
                <a:buNone/>
              </a:pPr>
              <a:r>
                <a:rPr lang="zh-TW" altLang="en-US" sz="2000" b="1" dirty="0">
                  <a:solidFill>
                    <a:srgbClr val="34495E"/>
                  </a:solidFill>
                  <a:latin typeface="+mn-ea"/>
                  <a:cs typeface="Microsoft JhengHei" pitchFamily="34" charset="-120"/>
                </a:rPr>
                <a:t>資料</a:t>
              </a:r>
              <a:r>
                <a:rPr lang="en-US" sz="2000" b="1" dirty="0" err="1">
                  <a:solidFill>
                    <a:srgbClr val="34495E"/>
                  </a:solidFill>
                  <a:latin typeface="+mn-ea"/>
                  <a:cs typeface="Microsoft JhengHei" pitchFamily="34" charset="-120"/>
                </a:rPr>
                <a:t>查詢業務範圍調整</a:t>
              </a:r>
              <a:endParaRPr lang="en-US" sz="2000" dirty="0">
                <a:latin typeface="+mn-ea"/>
              </a:endParaRPr>
            </a:p>
          </p:txBody>
        </p:sp>
        <p:sp>
          <p:nvSpPr>
            <p:cNvPr id="17" name="Text 15"/>
            <p:cNvSpPr/>
            <p:nvPr/>
          </p:nvSpPr>
          <p:spPr>
            <a:xfrm>
              <a:off x="4198620" y="3028880"/>
              <a:ext cx="7269480" cy="265176"/>
            </a:xfrm>
            <a:prstGeom prst="rect">
              <a:avLst/>
            </a:prstGeom>
            <a:noFill/>
            <a:ln/>
          </p:spPr>
          <p:txBody>
            <a:bodyPr wrap="square" lIns="0" tIns="0" rIns="0" bIns="0" rtlCol="0" anchor="ctr"/>
            <a:lstStyle/>
            <a:p>
              <a:pPr marL="0" indent="0">
                <a:buNone/>
              </a:pPr>
              <a:endParaRPr lang="en-US" dirty="0"/>
            </a:p>
          </p:txBody>
        </p:sp>
        <p:sp>
          <p:nvSpPr>
            <p:cNvPr id="18" name="Shape 16"/>
            <p:cNvSpPr/>
            <p:nvPr/>
          </p:nvSpPr>
          <p:spPr>
            <a:xfrm>
              <a:off x="1186665" y="3510322"/>
              <a:ext cx="4846320" cy="1773936"/>
            </a:xfrm>
            <a:prstGeom prst="roundRect">
              <a:avLst>
                <a:gd name="adj" fmla="val 2874"/>
              </a:avLst>
            </a:prstGeom>
            <a:solidFill>
              <a:srgbClr val="EAF0F6"/>
            </a:solidFill>
            <a:ln w="8890">
              <a:solidFill>
                <a:srgbClr val="C7D4E1"/>
              </a:solidFill>
              <a:prstDash val="solid"/>
            </a:ln>
          </p:spPr>
          <p:txBody>
            <a:bodyPr/>
            <a:lstStyle/>
            <a:p>
              <a:endParaRPr lang="zh-TW" altLang="en-US"/>
            </a:p>
          </p:txBody>
        </p:sp>
        <p:sp>
          <p:nvSpPr>
            <p:cNvPr id="19" name="Text 17"/>
            <p:cNvSpPr/>
            <p:nvPr/>
          </p:nvSpPr>
          <p:spPr>
            <a:xfrm>
              <a:off x="1600200" y="3794336"/>
              <a:ext cx="2582096" cy="82720"/>
            </a:xfrm>
            <a:prstGeom prst="rect">
              <a:avLst/>
            </a:prstGeom>
            <a:noFill/>
            <a:ln/>
          </p:spPr>
          <p:txBody>
            <a:bodyPr wrap="square" lIns="0" tIns="0" rIns="0" bIns="0" rtlCol="0" anchor="ctr"/>
            <a:lstStyle/>
            <a:p>
              <a:pPr marL="0" indent="0">
                <a:buNone/>
              </a:pPr>
              <a:endParaRPr lang="en-US" dirty="0"/>
            </a:p>
          </p:txBody>
        </p:sp>
        <p:sp>
          <p:nvSpPr>
            <p:cNvPr id="21" name="Shape 19"/>
            <p:cNvSpPr/>
            <p:nvPr/>
          </p:nvSpPr>
          <p:spPr>
            <a:xfrm>
              <a:off x="6168091" y="3521163"/>
              <a:ext cx="5389536" cy="1773935"/>
            </a:xfrm>
            <a:prstGeom prst="roundRect">
              <a:avLst>
                <a:gd name="adj" fmla="val 2874"/>
              </a:avLst>
            </a:prstGeom>
            <a:solidFill>
              <a:srgbClr val="F1ECF5"/>
            </a:solidFill>
            <a:ln w="8890">
              <a:solidFill>
                <a:srgbClr val="D9CAD8"/>
              </a:solidFill>
              <a:prstDash val="solid"/>
            </a:ln>
          </p:spPr>
          <p:txBody>
            <a:bodyPr/>
            <a:lstStyle/>
            <a:p>
              <a:endParaRPr lang="zh-TW" altLang="en-US"/>
            </a:p>
          </p:txBody>
        </p:sp>
        <p:sp>
          <p:nvSpPr>
            <p:cNvPr id="22" name="Text 20"/>
            <p:cNvSpPr/>
            <p:nvPr/>
          </p:nvSpPr>
          <p:spPr>
            <a:xfrm>
              <a:off x="6339922" y="3563889"/>
              <a:ext cx="5280660" cy="440562"/>
            </a:xfrm>
            <a:prstGeom prst="rect">
              <a:avLst/>
            </a:prstGeom>
            <a:noFill/>
            <a:ln/>
          </p:spPr>
          <p:txBody>
            <a:bodyPr wrap="square" lIns="0" tIns="0" rIns="0" bIns="0" rtlCol="0" anchor="ctr"/>
            <a:lstStyle/>
            <a:p>
              <a:r>
                <a:rPr lang="zh-TW" altLang="en-US" b="1" dirty="0">
                  <a:solidFill>
                    <a:srgbClr val="8A5C7B"/>
                  </a:solidFill>
                  <a:cs typeface="Microsoft JhengHei" pitchFamily="34" charset="-120"/>
                </a:rPr>
                <a:t> </a:t>
              </a:r>
              <a:r>
                <a:rPr lang="en-US" altLang="zh-TW" sz="2000" b="1" dirty="0" err="1">
                  <a:solidFill>
                    <a:srgbClr val="8A5C7B"/>
                  </a:solidFill>
                  <a:cs typeface="Microsoft JhengHei" pitchFamily="34" charset="-120"/>
                </a:rPr>
                <a:t>證券商</a:t>
              </a:r>
              <a:r>
                <a:rPr lang="zh-TW" altLang="en-US" sz="2000" b="1" dirty="0">
                  <a:solidFill>
                    <a:srgbClr val="8A5C7B"/>
                  </a:solidFill>
                  <a:cs typeface="Microsoft JhengHei" pitchFamily="34" charset="-120"/>
                </a:rPr>
                <a:t>資料範圍新增券項業務</a:t>
              </a:r>
              <a:endParaRPr lang="en-US" dirty="0"/>
            </a:p>
          </p:txBody>
        </p:sp>
        <p:sp>
          <p:nvSpPr>
            <p:cNvPr id="23" name="Text 21"/>
            <p:cNvSpPr/>
            <p:nvPr/>
          </p:nvSpPr>
          <p:spPr>
            <a:xfrm>
              <a:off x="6684264" y="3990356"/>
              <a:ext cx="4206240" cy="947404"/>
            </a:xfrm>
            <a:prstGeom prst="rect">
              <a:avLst/>
            </a:prstGeom>
            <a:noFill/>
            <a:ln/>
          </p:spPr>
          <p:txBody>
            <a:bodyPr wrap="square" lIns="381" tIns="381" rIns="381" bIns="381" rtlCol="0" anchor="ctr"/>
            <a:lstStyle/>
            <a:p>
              <a:endParaRPr lang="en-US" dirty="0"/>
            </a:p>
          </p:txBody>
        </p:sp>
        <p:sp>
          <p:nvSpPr>
            <p:cNvPr id="24" name="Shape 22"/>
            <p:cNvSpPr/>
            <p:nvPr/>
          </p:nvSpPr>
          <p:spPr>
            <a:xfrm>
              <a:off x="1051560" y="5532120"/>
              <a:ext cx="10588752" cy="676656"/>
            </a:xfrm>
            <a:prstGeom prst="roundRect">
              <a:avLst>
                <a:gd name="adj" fmla="val 8108"/>
              </a:avLst>
            </a:prstGeom>
            <a:solidFill>
              <a:srgbClr val="F7F3F7"/>
            </a:solidFill>
            <a:ln w="10160">
              <a:solidFill>
                <a:srgbClr val="DED3DE"/>
              </a:solidFill>
              <a:prstDash val="solid"/>
            </a:ln>
          </p:spPr>
          <p:txBody>
            <a:bodyPr/>
            <a:lstStyle/>
            <a:p>
              <a:endParaRPr lang="zh-TW" altLang="en-US"/>
            </a:p>
          </p:txBody>
        </p:sp>
        <p:sp>
          <p:nvSpPr>
            <p:cNvPr id="25" name="Text 23"/>
            <p:cNvSpPr/>
            <p:nvPr/>
          </p:nvSpPr>
          <p:spPr>
            <a:xfrm>
              <a:off x="1289304" y="5750160"/>
              <a:ext cx="2487168" cy="256032"/>
            </a:xfrm>
            <a:prstGeom prst="rect">
              <a:avLst/>
            </a:prstGeom>
            <a:noFill/>
            <a:ln/>
          </p:spPr>
          <p:txBody>
            <a:bodyPr wrap="square" lIns="0" tIns="0" rIns="0" bIns="0" rtlCol="0" anchor="ctr"/>
            <a:lstStyle/>
            <a:p>
              <a:endParaRPr lang="en-US" altLang="zh-TW" sz="2000" dirty="0">
                <a:latin typeface="+mn-ea"/>
              </a:endParaRPr>
            </a:p>
          </p:txBody>
        </p:sp>
        <p:sp>
          <p:nvSpPr>
            <p:cNvPr id="26" name="Text 24"/>
            <p:cNvSpPr/>
            <p:nvPr/>
          </p:nvSpPr>
          <p:spPr>
            <a:xfrm>
              <a:off x="3899916" y="5781526"/>
              <a:ext cx="7406640" cy="274320"/>
            </a:xfrm>
            <a:prstGeom prst="rect">
              <a:avLst/>
            </a:prstGeom>
            <a:noFill/>
            <a:ln/>
          </p:spPr>
          <p:txBody>
            <a:bodyPr wrap="square" lIns="0" tIns="0" rIns="0" bIns="0" rtlCol="0" anchor="ctr"/>
            <a:lstStyle/>
            <a:p>
              <a:pPr marL="0" indent="0">
                <a:buNone/>
              </a:pPr>
              <a:endParaRPr lang="en-US" dirty="0"/>
            </a:p>
          </p:txBody>
        </p:sp>
        <p:sp>
          <p:nvSpPr>
            <p:cNvPr id="37" name="文字方塊 36">
              <a:extLst>
                <a:ext uri="{FF2B5EF4-FFF2-40B4-BE49-F238E27FC236}">
                  <a16:creationId xmlns:a16="http://schemas.microsoft.com/office/drawing/2014/main" id="{F5353E7D-B1BE-08D7-4E43-095F9616BBE8}"/>
                </a:ext>
              </a:extLst>
            </p:cNvPr>
            <p:cNvSpPr txBox="1"/>
            <p:nvPr/>
          </p:nvSpPr>
          <p:spPr>
            <a:xfrm>
              <a:off x="4553490" y="2395869"/>
              <a:ext cx="7101474" cy="400110"/>
            </a:xfrm>
            <a:prstGeom prst="rect">
              <a:avLst/>
            </a:prstGeom>
            <a:noFill/>
          </p:spPr>
          <p:txBody>
            <a:bodyPr wrap="square">
              <a:spAutoFit/>
            </a:bodyPr>
            <a:lstStyle/>
            <a:p>
              <a:r>
                <a:rPr lang="zh-TW" altLang="en-US" sz="2000" dirty="0"/>
                <a:t>配合資料交換範圍擴大，修正規範名稱，並刪除「負面」文字</a:t>
              </a:r>
            </a:p>
          </p:txBody>
        </p:sp>
        <p:sp>
          <p:nvSpPr>
            <p:cNvPr id="39" name="文字方塊 38">
              <a:extLst>
                <a:ext uri="{FF2B5EF4-FFF2-40B4-BE49-F238E27FC236}">
                  <a16:creationId xmlns:a16="http://schemas.microsoft.com/office/drawing/2014/main" id="{300B37A5-983C-6A29-4E2E-938126705F1A}"/>
                </a:ext>
              </a:extLst>
            </p:cNvPr>
            <p:cNvSpPr txBox="1"/>
            <p:nvPr/>
          </p:nvSpPr>
          <p:spPr>
            <a:xfrm>
              <a:off x="6339922" y="3110212"/>
              <a:ext cx="6447934" cy="400110"/>
            </a:xfrm>
            <a:prstGeom prst="rect">
              <a:avLst/>
            </a:prstGeom>
            <a:noFill/>
          </p:spPr>
          <p:txBody>
            <a:bodyPr wrap="square">
              <a:spAutoFit/>
            </a:bodyPr>
            <a:lstStyle/>
            <a:p>
              <a:r>
                <a:rPr lang="zh-TW" altLang="en-US" sz="2000" dirty="0"/>
                <a:t>配合新制，調整可查詢之業務範圍、查詢內容</a:t>
              </a:r>
            </a:p>
          </p:txBody>
        </p:sp>
        <p:sp>
          <p:nvSpPr>
            <p:cNvPr id="41" name="文字方塊 40">
              <a:extLst>
                <a:ext uri="{FF2B5EF4-FFF2-40B4-BE49-F238E27FC236}">
                  <a16:creationId xmlns:a16="http://schemas.microsoft.com/office/drawing/2014/main" id="{B457B0AD-F27D-CE91-3470-17F1D00BF271}"/>
                </a:ext>
              </a:extLst>
            </p:cNvPr>
            <p:cNvSpPr txBox="1"/>
            <p:nvPr/>
          </p:nvSpPr>
          <p:spPr>
            <a:xfrm>
              <a:off x="1126471" y="3600127"/>
              <a:ext cx="4906514" cy="400110"/>
            </a:xfrm>
            <a:prstGeom prst="rect">
              <a:avLst/>
            </a:prstGeom>
            <a:noFill/>
          </p:spPr>
          <p:txBody>
            <a:bodyPr wrap="square">
              <a:spAutoFit/>
            </a:bodyPr>
            <a:lstStyle/>
            <a:p>
              <a:r>
                <a:rPr lang="zh-TW" altLang="en-US" sz="2000" b="1">
                  <a:solidFill>
                    <a:srgbClr val="2D3E51"/>
                  </a:solidFill>
                </a:rPr>
                <a:t>金融機構資料</a:t>
              </a:r>
              <a:r>
                <a:rPr lang="zh-TW" altLang="en-US" sz="2000" b="1" dirty="0">
                  <a:solidFill>
                    <a:srgbClr val="2D3E51"/>
                  </a:solidFill>
                </a:rPr>
                <a:t>範圍未變動</a:t>
              </a:r>
              <a:endParaRPr lang="en-US" altLang="zh-TW" sz="2000" b="1" dirty="0">
                <a:solidFill>
                  <a:srgbClr val="2D3E51"/>
                </a:solidFill>
              </a:endParaRPr>
            </a:p>
          </p:txBody>
        </p:sp>
        <p:sp>
          <p:nvSpPr>
            <p:cNvPr id="43" name="文字方塊 42">
              <a:extLst>
                <a:ext uri="{FF2B5EF4-FFF2-40B4-BE49-F238E27FC236}">
                  <a16:creationId xmlns:a16="http://schemas.microsoft.com/office/drawing/2014/main" id="{054A8008-9ECF-0155-AA80-E61FBAB6DD3E}"/>
                </a:ext>
              </a:extLst>
            </p:cNvPr>
            <p:cNvSpPr txBox="1"/>
            <p:nvPr/>
          </p:nvSpPr>
          <p:spPr>
            <a:xfrm>
              <a:off x="1213103" y="4168373"/>
              <a:ext cx="4443984" cy="1015663"/>
            </a:xfrm>
            <a:prstGeom prst="rect">
              <a:avLst/>
            </a:prstGeom>
            <a:noFill/>
          </p:spPr>
          <p:txBody>
            <a:bodyPr wrap="square">
              <a:spAutoFit/>
            </a:bodyPr>
            <a:lstStyle/>
            <a:p>
              <a:r>
                <a:rPr lang="zh-TW" altLang="en-US" sz="2000" dirty="0"/>
                <a:t>放款、透支、貼現、保證、承兌等授信業務</a:t>
              </a:r>
              <a:r>
                <a:rPr lang="en-US" altLang="zh-TW" sz="2000" dirty="0"/>
                <a:t>(</a:t>
              </a:r>
              <a:r>
                <a:rPr lang="zh-TW" altLang="en-US" sz="2000" dirty="0"/>
                <a:t>不包含信用卡及無追索權應收帳款承購</a:t>
              </a:r>
              <a:r>
                <a:rPr lang="en-US" altLang="zh-TW" sz="2000" dirty="0"/>
                <a:t>)</a:t>
              </a:r>
              <a:endParaRPr lang="zh-TW" altLang="en-US" sz="2000" dirty="0"/>
            </a:p>
          </p:txBody>
        </p:sp>
        <p:sp>
          <p:nvSpPr>
            <p:cNvPr id="45" name="文字方塊 44">
              <a:extLst>
                <a:ext uri="{FF2B5EF4-FFF2-40B4-BE49-F238E27FC236}">
                  <a16:creationId xmlns:a16="http://schemas.microsoft.com/office/drawing/2014/main" id="{88F592DF-9F21-FF7B-DCC5-37BD61857431}"/>
                </a:ext>
              </a:extLst>
            </p:cNvPr>
            <p:cNvSpPr txBox="1"/>
            <p:nvPr/>
          </p:nvSpPr>
          <p:spPr>
            <a:xfrm>
              <a:off x="6229978" y="3953648"/>
              <a:ext cx="5280660" cy="1323439"/>
            </a:xfrm>
            <a:prstGeom prst="rect">
              <a:avLst/>
            </a:prstGeom>
            <a:noFill/>
          </p:spPr>
          <p:txBody>
            <a:bodyPr wrap="square">
              <a:spAutoFit/>
            </a:bodyPr>
            <a:lstStyle/>
            <a:p>
              <a:pPr marL="285750" indent="-285750">
                <a:buFont typeface="Arial" panose="020B0604020202020204" pitchFamily="34" charset="0"/>
                <a:buChar char="•"/>
              </a:pPr>
              <a:r>
                <a:rPr lang="zh-TW" altLang="en-US" sz="2000" dirty="0"/>
                <a:t>款項 </a:t>
              </a:r>
              <a:r>
                <a:rPr lang="en-US" altLang="zh-TW" sz="2000" dirty="0"/>
                <a:t>: </a:t>
              </a:r>
              <a:r>
                <a:rPr lang="zh-TW" altLang="en-US" sz="2000" dirty="0"/>
                <a:t>有價證券買賣融資、證券業務借貸款項、不限用途款項借貸</a:t>
              </a:r>
              <a:endParaRPr lang="en-US" altLang="zh-TW" sz="2000" dirty="0"/>
            </a:p>
            <a:p>
              <a:pPr marL="285750" indent="-285750">
                <a:buFont typeface="Arial" panose="020B0604020202020204" pitchFamily="34" charset="0"/>
                <a:buChar char="•"/>
              </a:pPr>
              <a:r>
                <a:rPr lang="zh-TW" altLang="en-US" sz="2000" dirty="0"/>
                <a:t>券項：有價證券買賣融券</a:t>
              </a:r>
              <a:r>
                <a:rPr lang="en-US" altLang="zh-TW" sz="2000" dirty="0"/>
                <a:t>(</a:t>
              </a:r>
              <a:r>
                <a:rPr lang="zh-TW" altLang="en-US" sz="2000" dirty="0"/>
                <a:t>新增</a:t>
              </a:r>
              <a:r>
                <a:rPr lang="en-US" altLang="zh-TW" sz="2000" dirty="0"/>
                <a:t>)</a:t>
              </a:r>
              <a:r>
                <a:rPr lang="zh-TW" altLang="en-US" sz="2000" dirty="0"/>
                <a:t>、有價證券借貸</a:t>
              </a:r>
              <a:r>
                <a:rPr lang="en-US" altLang="zh-TW" sz="2000" dirty="0"/>
                <a:t>(</a:t>
              </a:r>
              <a:r>
                <a:rPr lang="zh-TW" altLang="en-US" sz="2000" dirty="0"/>
                <a:t>新增</a:t>
              </a:r>
              <a:r>
                <a:rPr lang="en-US" altLang="zh-TW" sz="2000" dirty="0"/>
                <a:t>)</a:t>
              </a:r>
            </a:p>
          </p:txBody>
        </p:sp>
        <p:sp>
          <p:nvSpPr>
            <p:cNvPr id="51" name="文字方塊 50">
              <a:extLst>
                <a:ext uri="{FF2B5EF4-FFF2-40B4-BE49-F238E27FC236}">
                  <a16:creationId xmlns:a16="http://schemas.microsoft.com/office/drawing/2014/main" id="{61B59674-FE9B-717D-4E63-1B767872B1F2}"/>
                </a:ext>
              </a:extLst>
            </p:cNvPr>
            <p:cNvSpPr txBox="1"/>
            <p:nvPr/>
          </p:nvSpPr>
          <p:spPr>
            <a:xfrm>
              <a:off x="3302347" y="5558891"/>
              <a:ext cx="8313942" cy="707886"/>
            </a:xfrm>
            <a:prstGeom prst="rect">
              <a:avLst/>
            </a:prstGeom>
            <a:noFill/>
          </p:spPr>
          <p:txBody>
            <a:bodyPr wrap="square">
              <a:spAutoFit/>
            </a:bodyPr>
            <a:lstStyle/>
            <a:p>
              <a:r>
                <a:rPr lang="zh-TW" altLang="en-US" sz="2000" dirty="0"/>
                <a:t>依新制查詢調整金融機構及證券商授信資料之交換欄位與內容，</a:t>
              </a:r>
              <a:endParaRPr lang="en-US" altLang="zh-TW" sz="2000" dirty="0"/>
            </a:p>
            <a:p>
              <a:r>
                <a:rPr lang="zh-TW" altLang="en-US" sz="2000" dirty="0"/>
                <a:t>並同步修正附表。</a:t>
              </a:r>
            </a:p>
          </p:txBody>
        </p:sp>
      </p:grpSp>
      <p:pic>
        <p:nvPicPr>
          <p:cNvPr id="54" name="圖片 53">
            <a:extLst>
              <a:ext uri="{FF2B5EF4-FFF2-40B4-BE49-F238E27FC236}">
                <a16:creationId xmlns:a16="http://schemas.microsoft.com/office/drawing/2014/main" id="{9E0194B3-C2E0-7AD9-1C19-3484E7C01155}"/>
              </a:ext>
            </a:extLst>
          </p:cNvPr>
          <p:cNvPicPr>
            <a:picLocks noChangeAspect="1"/>
          </p:cNvPicPr>
          <p:nvPr/>
        </p:nvPicPr>
        <p:blipFill>
          <a:blip r:embed="rId4"/>
          <a:stretch>
            <a:fillRect/>
          </a:stretch>
        </p:blipFill>
        <p:spPr>
          <a:xfrm>
            <a:off x="52264" y="6672140"/>
            <a:ext cx="2488676" cy="177310"/>
          </a:xfrm>
          <a:prstGeom prst="rect">
            <a:avLst/>
          </a:prstGeom>
        </p:spPr>
      </p:pic>
      <p:sp>
        <p:nvSpPr>
          <p:cNvPr id="57" name="文字方塊 56">
            <a:extLst>
              <a:ext uri="{FF2B5EF4-FFF2-40B4-BE49-F238E27FC236}">
                <a16:creationId xmlns:a16="http://schemas.microsoft.com/office/drawing/2014/main" id="{E42B93BC-096A-FEB3-A594-5CD66497FCAA}"/>
              </a:ext>
            </a:extLst>
          </p:cNvPr>
          <p:cNvSpPr txBox="1"/>
          <p:nvPr/>
        </p:nvSpPr>
        <p:spPr>
          <a:xfrm>
            <a:off x="1264879" y="6061915"/>
            <a:ext cx="2215912" cy="400110"/>
          </a:xfrm>
          <a:prstGeom prst="rect">
            <a:avLst/>
          </a:prstGeom>
          <a:noFill/>
        </p:spPr>
        <p:txBody>
          <a:bodyPr wrap="square">
            <a:spAutoFit/>
          </a:bodyPr>
          <a:lstStyle/>
          <a:p>
            <a:r>
              <a:rPr lang="zh-TW" altLang="en-US" sz="2000" b="1" dirty="0">
                <a:solidFill>
                  <a:srgbClr val="8A5C7B"/>
                </a:solidFill>
              </a:rPr>
              <a:t>查調資料內容調整</a:t>
            </a:r>
          </a:p>
        </p:txBody>
      </p:sp>
      <p:sp>
        <p:nvSpPr>
          <p:cNvPr id="2" name="投影片編號版面配置區 1">
            <a:extLst>
              <a:ext uri="{FF2B5EF4-FFF2-40B4-BE49-F238E27FC236}">
                <a16:creationId xmlns:a16="http://schemas.microsoft.com/office/drawing/2014/main" id="{EBE820CA-FBF7-58D1-6B5B-B2370687993C}"/>
              </a:ext>
            </a:extLst>
          </p:cNvPr>
          <p:cNvSpPr>
            <a:spLocks noGrp="1"/>
          </p:cNvSpPr>
          <p:nvPr>
            <p:ph type="sldNum" sz="quarter" idx="4294967295"/>
          </p:nvPr>
        </p:nvSpPr>
        <p:spPr>
          <a:xfrm>
            <a:off x="11999723" y="6564664"/>
            <a:ext cx="539808" cy="365125"/>
          </a:xfrm>
          <a:solidFill>
            <a:schemeClr val="bg1"/>
          </a:solidFill>
        </p:spPr>
        <p:txBody>
          <a:bodyPr/>
          <a:lstStyle/>
          <a:p>
            <a:pPr algn="l"/>
            <a:fld id="{F7021451-1387-4CA6-816F-3879F97B5CBC}" type="slidenum">
              <a:rPr lang="en-US" b="0" smtClean="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953512" y="277870"/>
            <a:ext cx="6400800" cy="502920"/>
          </a:xfrm>
          <a:prstGeom prst="rect">
            <a:avLst/>
          </a:prstGeom>
          <a:noFill/>
          <a:ln/>
        </p:spPr>
        <p:txBody>
          <a:bodyPr wrap="square" lIns="0" tIns="0" rIns="0" bIns="0" rtlCol="0" anchor="ctr"/>
          <a:lstStyle/>
          <a:p>
            <a:pPr marL="0" indent="0" algn="ctr">
              <a:buNone/>
            </a:pPr>
            <a:r>
              <a:rPr lang="zh-TW" altLang="en-US" sz="4000" b="1" dirty="0">
                <a:solidFill>
                  <a:srgbClr val="002B67"/>
                </a:solidFill>
                <a:latin typeface="Microsoft JhengHei" pitchFamily="34" charset="0"/>
                <a:ea typeface="Microsoft JhengHei" pitchFamily="34" charset="-122"/>
                <a:cs typeface="Microsoft JhengHei" pitchFamily="34" charset="-120"/>
              </a:rPr>
              <a:t>當事人同意條款修正</a:t>
            </a:r>
            <a:endParaRPr lang="en-US" sz="4000" dirty="0"/>
          </a:p>
        </p:txBody>
      </p:sp>
      <p:sp>
        <p:nvSpPr>
          <p:cNvPr id="10" name="Shape 8"/>
          <p:cNvSpPr/>
          <p:nvPr/>
        </p:nvSpPr>
        <p:spPr>
          <a:xfrm>
            <a:off x="598932" y="1555562"/>
            <a:ext cx="4709160" cy="4634925"/>
          </a:xfrm>
          <a:prstGeom prst="roundRect">
            <a:avLst>
              <a:gd name="adj" fmla="val 1732"/>
            </a:avLst>
          </a:prstGeom>
          <a:solidFill>
            <a:srgbClr val="EEF3F8"/>
          </a:solidFill>
          <a:ln w="15240">
            <a:solidFill>
              <a:srgbClr val="D6E1EC"/>
            </a:solidFill>
            <a:prstDash val="solid"/>
          </a:ln>
        </p:spPr>
        <p:txBody>
          <a:bodyPr/>
          <a:lstStyle/>
          <a:p>
            <a:endParaRPr lang="zh-TW" altLang="en-US" sz="2000">
              <a:ea typeface="+mj-ea"/>
            </a:endParaRPr>
          </a:p>
        </p:txBody>
      </p:sp>
      <p:sp>
        <p:nvSpPr>
          <p:cNvPr id="11" name="Shape 9"/>
          <p:cNvSpPr/>
          <p:nvPr/>
        </p:nvSpPr>
        <p:spPr>
          <a:xfrm>
            <a:off x="598932" y="1318902"/>
            <a:ext cx="4709160" cy="895029"/>
          </a:xfrm>
          <a:prstGeom prst="rect">
            <a:avLst/>
          </a:prstGeom>
          <a:solidFill>
            <a:srgbClr val="E3EBF4"/>
          </a:solidFill>
          <a:ln w="19050">
            <a:solidFill>
              <a:schemeClr val="tx2">
                <a:lumMod val="25000"/>
                <a:lumOff val="75000"/>
              </a:schemeClr>
            </a:solidFill>
            <a:prstDash val="solid"/>
          </a:ln>
        </p:spPr>
        <p:txBody>
          <a:bodyPr/>
          <a:lstStyle/>
          <a:p>
            <a:endParaRPr lang="zh-TW" altLang="en-US" sz="2000">
              <a:ea typeface="+mj-ea"/>
            </a:endParaRPr>
          </a:p>
        </p:txBody>
      </p:sp>
      <p:sp>
        <p:nvSpPr>
          <p:cNvPr id="12" name="Text 10"/>
          <p:cNvSpPr/>
          <p:nvPr/>
        </p:nvSpPr>
        <p:spPr>
          <a:xfrm>
            <a:off x="1712606" y="1464013"/>
            <a:ext cx="2914961" cy="255201"/>
          </a:xfrm>
          <a:prstGeom prst="rect">
            <a:avLst/>
          </a:prstGeom>
          <a:noFill/>
          <a:ln/>
        </p:spPr>
        <p:txBody>
          <a:bodyPr wrap="square" lIns="0" tIns="0" rIns="0" bIns="0" rtlCol="0" anchor="ctr"/>
          <a:lstStyle/>
          <a:p>
            <a:pPr marL="0" indent="0">
              <a:buNone/>
            </a:pPr>
            <a:r>
              <a:rPr lang="en-US" sz="2200" b="1" dirty="0">
                <a:solidFill>
                  <a:srgbClr val="002B67"/>
                </a:solidFill>
                <a:latin typeface="+mj-ea"/>
                <a:ea typeface="+mj-ea"/>
                <a:cs typeface="Microsoft JhengHei" pitchFamily="34" charset="-120"/>
              </a:rPr>
              <a:t>當事人同意條款修正</a:t>
            </a:r>
            <a:endParaRPr lang="en-US" sz="2200" dirty="0">
              <a:latin typeface="+mj-ea"/>
              <a:ea typeface="+mj-ea"/>
            </a:endParaRPr>
          </a:p>
        </p:txBody>
      </p:sp>
      <p:sp>
        <p:nvSpPr>
          <p:cNvPr id="13" name="Text 11"/>
          <p:cNvSpPr/>
          <p:nvPr/>
        </p:nvSpPr>
        <p:spPr>
          <a:xfrm>
            <a:off x="647700" y="1848171"/>
            <a:ext cx="4660392" cy="339941"/>
          </a:xfrm>
          <a:prstGeom prst="rect">
            <a:avLst/>
          </a:prstGeom>
          <a:noFill/>
          <a:ln/>
        </p:spPr>
        <p:txBody>
          <a:bodyPr wrap="square" lIns="0" tIns="0" rIns="0" bIns="0" rtlCol="0" anchor="ctr"/>
          <a:lstStyle/>
          <a:p>
            <a:pPr marL="0" indent="0">
              <a:buNone/>
            </a:pPr>
            <a:endParaRPr lang="en-US" sz="2000" dirty="0">
              <a:ea typeface="+mj-ea"/>
            </a:endParaRPr>
          </a:p>
        </p:txBody>
      </p:sp>
      <p:sp>
        <p:nvSpPr>
          <p:cNvPr id="14" name="Shape 12"/>
          <p:cNvSpPr/>
          <p:nvPr/>
        </p:nvSpPr>
        <p:spPr>
          <a:xfrm>
            <a:off x="845820" y="2467179"/>
            <a:ext cx="384048" cy="384048"/>
          </a:xfrm>
          <a:prstGeom prst="ellipse">
            <a:avLst/>
          </a:prstGeom>
          <a:solidFill>
            <a:srgbClr val="496D92"/>
          </a:solidFill>
          <a:ln w="12700">
            <a:solidFill>
              <a:srgbClr val="496D92"/>
            </a:solidFill>
            <a:prstDash val="solid"/>
          </a:ln>
        </p:spPr>
        <p:txBody>
          <a:bodyPr/>
          <a:lstStyle/>
          <a:p>
            <a:endParaRPr lang="zh-TW" altLang="en-US" sz="2000">
              <a:ea typeface="+mj-ea"/>
            </a:endParaRPr>
          </a:p>
        </p:txBody>
      </p:sp>
      <p:sp>
        <p:nvSpPr>
          <p:cNvPr id="15" name="Text 13"/>
          <p:cNvSpPr/>
          <p:nvPr/>
        </p:nvSpPr>
        <p:spPr>
          <a:xfrm>
            <a:off x="845820" y="2525223"/>
            <a:ext cx="384048" cy="274320"/>
          </a:xfrm>
          <a:prstGeom prst="rect">
            <a:avLst/>
          </a:prstGeom>
          <a:noFill/>
          <a:ln/>
        </p:spPr>
        <p:txBody>
          <a:bodyPr wrap="square" lIns="0" tIns="0" rIns="0" bIns="0" rtlCol="0" anchor="ctr"/>
          <a:lstStyle/>
          <a:p>
            <a:pPr marL="0" indent="0" algn="ctr">
              <a:buNone/>
            </a:pPr>
            <a:r>
              <a:rPr lang="en-US" sz="2000" b="1" dirty="0">
                <a:solidFill>
                  <a:srgbClr val="FFFFFF"/>
                </a:solidFill>
                <a:ea typeface="+mj-ea"/>
                <a:cs typeface="Arial" pitchFamily="34" charset="-120"/>
              </a:rPr>
              <a:t>1</a:t>
            </a:r>
            <a:endParaRPr lang="en-US" sz="2000" dirty="0">
              <a:ea typeface="+mj-ea"/>
            </a:endParaRPr>
          </a:p>
        </p:txBody>
      </p:sp>
      <p:sp>
        <p:nvSpPr>
          <p:cNvPr id="16" name="Text 14"/>
          <p:cNvSpPr/>
          <p:nvPr/>
        </p:nvSpPr>
        <p:spPr>
          <a:xfrm>
            <a:off x="1348740" y="2497791"/>
            <a:ext cx="3611880" cy="274320"/>
          </a:xfrm>
          <a:prstGeom prst="rect">
            <a:avLst/>
          </a:prstGeom>
          <a:noFill/>
          <a:ln/>
        </p:spPr>
        <p:txBody>
          <a:bodyPr wrap="square" lIns="0" tIns="0" rIns="0" bIns="0" rtlCol="0" anchor="ctr"/>
          <a:lstStyle/>
          <a:p>
            <a:pPr marL="0" indent="0">
              <a:buNone/>
            </a:pPr>
            <a:r>
              <a:rPr lang="en-US" sz="2000" b="1" dirty="0">
                <a:solidFill>
                  <a:srgbClr val="3E536B"/>
                </a:solidFill>
                <a:ea typeface="+mj-ea"/>
                <a:cs typeface="Microsoft JhengHei" pitchFamily="34" charset="-120"/>
              </a:rPr>
              <a:t>交換資料範圍</a:t>
            </a:r>
            <a:endParaRPr lang="en-US" sz="2000" dirty="0">
              <a:ea typeface="+mj-ea"/>
            </a:endParaRPr>
          </a:p>
        </p:txBody>
      </p:sp>
      <p:sp>
        <p:nvSpPr>
          <p:cNvPr id="17" name="Text 15"/>
          <p:cNvSpPr/>
          <p:nvPr/>
        </p:nvSpPr>
        <p:spPr>
          <a:xfrm>
            <a:off x="1330451" y="3000944"/>
            <a:ext cx="3839597" cy="384048"/>
          </a:xfrm>
          <a:prstGeom prst="rect">
            <a:avLst/>
          </a:prstGeom>
          <a:noFill/>
          <a:ln/>
        </p:spPr>
        <p:txBody>
          <a:bodyPr wrap="square" lIns="254" tIns="254" rIns="254" bIns="254" rtlCol="0" anchor="ctr">
            <a:noAutofit/>
          </a:bodyPr>
          <a:lstStyle/>
          <a:p>
            <a:pPr marL="342900" indent="-342900">
              <a:buFont typeface="Arial" panose="020B0604020202020204" pitchFamily="34" charset="0"/>
              <a:buChar char="•"/>
            </a:pPr>
            <a:endParaRPr lang="en-US" sz="2000" dirty="0">
              <a:ea typeface="+mj-ea"/>
            </a:endParaRPr>
          </a:p>
        </p:txBody>
      </p:sp>
      <p:grpSp>
        <p:nvGrpSpPr>
          <p:cNvPr id="63" name="群組 62">
            <a:extLst>
              <a:ext uri="{FF2B5EF4-FFF2-40B4-BE49-F238E27FC236}">
                <a16:creationId xmlns:a16="http://schemas.microsoft.com/office/drawing/2014/main" id="{B56F2C07-DD91-CA2B-FFEC-C3334335CB42}"/>
              </a:ext>
            </a:extLst>
          </p:cNvPr>
          <p:cNvGrpSpPr/>
          <p:nvPr/>
        </p:nvGrpSpPr>
        <p:grpSpPr>
          <a:xfrm>
            <a:off x="850172" y="3790825"/>
            <a:ext cx="396990" cy="384048"/>
            <a:chOff x="845820" y="3357327"/>
            <a:chExt cx="396990" cy="384048"/>
          </a:xfrm>
        </p:grpSpPr>
        <p:sp>
          <p:nvSpPr>
            <p:cNvPr id="18" name="Shape 16"/>
            <p:cNvSpPr/>
            <p:nvPr/>
          </p:nvSpPr>
          <p:spPr>
            <a:xfrm>
              <a:off x="845820" y="3357327"/>
              <a:ext cx="384048" cy="384048"/>
            </a:xfrm>
            <a:prstGeom prst="ellipse">
              <a:avLst/>
            </a:prstGeom>
            <a:solidFill>
              <a:srgbClr val="496D92"/>
            </a:solidFill>
            <a:ln w="12700">
              <a:solidFill>
                <a:srgbClr val="496D92"/>
              </a:solidFill>
              <a:prstDash val="solid"/>
            </a:ln>
          </p:spPr>
          <p:txBody>
            <a:bodyPr/>
            <a:lstStyle/>
            <a:p>
              <a:endParaRPr lang="zh-TW" altLang="en-US" sz="2000">
                <a:ea typeface="+mj-ea"/>
              </a:endParaRPr>
            </a:p>
          </p:txBody>
        </p:sp>
        <p:sp>
          <p:nvSpPr>
            <p:cNvPr id="19" name="Text 17"/>
            <p:cNvSpPr/>
            <p:nvPr/>
          </p:nvSpPr>
          <p:spPr>
            <a:xfrm>
              <a:off x="858762" y="3412191"/>
              <a:ext cx="384048" cy="274320"/>
            </a:xfrm>
            <a:prstGeom prst="rect">
              <a:avLst/>
            </a:prstGeom>
            <a:noFill/>
            <a:ln/>
          </p:spPr>
          <p:txBody>
            <a:bodyPr wrap="square" lIns="0" tIns="0" rIns="0" bIns="0" rtlCol="0" anchor="ctr"/>
            <a:lstStyle/>
            <a:p>
              <a:pPr marL="0" indent="0" algn="ctr">
                <a:buNone/>
              </a:pPr>
              <a:r>
                <a:rPr lang="en-US" sz="2000" b="1" dirty="0">
                  <a:solidFill>
                    <a:srgbClr val="FFFFFF"/>
                  </a:solidFill>
                  <a:ea typeface="+mj-ea"/>
                  <a:cs typeface="Arial" pitchFamily="34" charset="-120"/>
                </a:rPr>
                <a:t>2</a:t>
              </a:r>
              <a:endParaRPr lang="en-US" sz="2000" dirty="0">
                <a:ea typeface="+mj-ea"/>
              </a:endParaRPr>
            </a:p>
          </p:txBody>
        </p:sp>
      </p:grpSp>
      <p:sp>
        <p:nvSpPr>
          <p:cNvPr id="20" name="Text 18"/>
          <p:cNvSpPr/>
          <p:nvPr/>
        </p:nvSpPr>
        <p:spPr>
          <a:xfrm>
            <a:off x="1370606" y="3828815"/>
            <a:ext cx="3611880" cy="274320"/>
          </a:xfrm>
          <a:prstGeom prst="rect">
            <a:avLst/>
          </a:prstGeom>
          <a:noFill/>
          <a:ln/>
        </p:spPr>
        <p:txBody>
          <a:bodyPr wrap="square" lIns="0" tIns="0" rIns="0" bIns="0" rtlCol="0" anchor="ctr"/>
          <a:lstStyle/>
          <a:p>
            <a:pPr marL="0" indent="0">
              <a:buNone/>
            </a:pPr>
            <a:r>
              <a:rPr lang="en-US" sz="2000" b="1" dirty="0">
                <a:solidFill>
                  <a:srgbClr val="3E536B"/>
                </a:solidFill>
                <a:ea typeface="+mj-ea"/>
                <a:cs typeface="Microsoft JhengHei" pitchFamily="34" charset="-120"/>
              </a:rPr>
              <a:t>適用授信業務</a:t>
            </a:r>
            <a:endParaRPr lang="en-US" sz="2000" dirty="0">
              <a:ea typeface="+mj-ea"/>
            </a:endParaRPr>
          </a:p>
        </p:txBody>
      </p:sp>
      <p:sp>
        <p:nvSpPr>
          <p:cNvPr id="21" name="Text 19"/>
          <p:cNvSpPr/>
          <p:nvPr/>
        </p:nvSpPr>
        <p:spPr>
          <a:xfrm>
            <a:off x="1348740" y="4301871"/>
            <a:ext cx="3611880" cy="384048"/>
          </a:xfrm>
          <a:prstGeom prst="rect">
            <a:avLst/>
          </a:prstGeom>
          <a:noFill/>
          <a:ln/>
        </p:spPr>
        <p:txBody>
          <a:bodyPr wrap="square" lIns="254" tIns="254" rIns="254" bIns="254" rtlCol="0" anchor="ctr">
            <a:noAutofit/>
          </a:bodyPr>
          <a:lstStyle/>
          <a:p>
            <a:pPr marL="342900" indent="-342900">
              <a:buFont typeface="Arial" panose="020B0604020202020204" pitchFamily="34" charset="0"/>
              <a:buChar char="•"/>
            </a:pPr>
            <a:endParaRPr lang="en-US" sz="2000" dirty="0">
              <a:ea typeface="+mj-ea"/>
            </a:endParaRPr>
          </a:p>
        </p:txBody>
      </p:sp>
      <p:pic>
        <p:nvPicPr>
          <p:cNvPr id="60" name="圖片 59">
            <a:extLst>
              <a:ext uri="{FF2B5EF4-FFF2-40B4-BE49-F238E27FC236}">
                <a16:creationId xmlns:a16="http://schemas.microsoft.com/office/drawing/2014/main" id="{BC8937C9-149C-4D30-B603-391870B4054F}"/>
              </a:ext>
            </a:extLst>
          </p:cNvPr>
          <p:cNvPicPr>
            <a:picLocks noChangeAspect="1"/>
          </p:cNvPicPr>
          <p:nvPr/>
        </p:nvPicPr>
        <p:blipFill>
          <a:blip r:embed="rId3"/>
          <a:stretch>
            <a:fillRect/>
          </a:stretch>
        </p:blipFill>
        <p:spPr>
          <a:xfrm>
            <a:off x="52264" y="6656832"/>
            <a:ext cx="2695198" cy="192024"/>
          </a:xfrm>
          <a:prstGeom prst="rect">
            <a:avLst/>
          </a:prstGeom>
        </p:spPr>
      </p:pic>
      <p:pic>
        <p:nvPicPr>
          <p:cNvPr id="62" name="圖片 61">
            <a:extLst>
              <a:ext uri="{FF2B5EF4-FFF2-40B4-BE49-F238E27FC236}">
                <a16:creationId xmlns:a16="http://schemas.microsoft.com/office/drawing/2014/main" id="{3A7B0F97-77A1-B976-7847-87A217CE54E8}"/>
              </a:ext>
            </a:extLst>
          </p:cNvPr>
          <p:cNvPicPr>
            <a:picLocks noChangeAspect="1"/>
          </p:cNvPicPr>
          <p:nvPr/>
        </p:nvPicPr>
        <p:blipFill>
          <a:blip r:embed="rId4"/>
          <a:stretch>
            <a:fillRect/>
          </a:stretch>
        </p:blipFill>
        <p:spPr>
          <a:xfrm>
            <a:off x="138239" y="104916"/>
            <a:ext cx="1826641" cy="573906"/>
          </a:xfrm>
          <a:prstGeom prst="rect">
            <a:avLst/>
          </a:prstGeom>
        </p:spPr>
      </p:pic>
      <p:sp>
        <p:nvSpPr>
          <p:cNvPr id="5" name="文字方塊 4">
            <a:extLst>
              <a:ext uri="{FF2B5EF4-FFF2-40B4-BE49-F238E27FC236}">
                <a16:creationId xmlns:a16="http://schemas.microsoft.com/office/drawing/2014/main" id="{9F334724-C7F9-A471-396D-7478F5D86B35}"/>
              </a:ext>
            </a:extLst>
          </p:cNvPr>
          <p:cNvSpPr txBox="1"/>
          <p:nvPr/>
        </p:nvSpPr>
        <p:spPr>
          <a:xfrm>
            <a:off x="845820" y="5202966"/>
            <a:ext cx="4324229" cy="707886"/>
          </a:xfrm>
          <a:prstGeom prst="rect">
            <a:avLst/>
          </a:prstGeom>
          <a:solidFill>
            <a:schemeClr val="tx2">
              <a:lumMod val="10000"/>
              <a:lumOff val="90000"/>
            </a:schemeClr>
          </a:solidFill>
          <a:ln>
            <a:solidFill>
              <a:schemeClr val="tx2">
                <a:lumMod val="75000"/>
                <a:lumOff val="25000"/>
              </a:schemeClr>
            </a:solidFill>
          </a:ln>
        </p:spPr>
        <p:txBody>
          <a:bodyPr wrap="square">
            <a:spAutoFit/>
          </a:bodyPr>
          <a:lstStyle/>
          <a:p>
            <a:pPr algn="ctr"/>
            <a:r>
              <a:rPr lang="zh-TW" altLang="zh-TW" sz="2000" b="1" dirty="0">
                <a:solidFill>
                  <a:srgbClr val="3E536B"/>
                </a:solidFill>
                <a:ea typeface="+mj-ea"/>
              </a:rPr>
              <a:t>應事先向客戶清楚告知信用資料查詢範圍及取得其</a:t>
            </a:r>
            <a:r>
              <a:rPr lang="zh-TW" altLang="en-US" sz="2000" b="1" dirty="0">
                <a:solidFill>
                  <a:schemeClr val="accent2">
                    <a:lumMod val="75000"/>
                  </a:schemeClr>
                </a:solidFill>
                <a:ea typeface="+mj-ea"/>
              </a:rPr>
              <a:t>書面或電子</a:t>
            </a:r>
            <a:r>
              <a:rPr lang="zh-TW" altLang="zh-TW" sz="2000" b="1" dirty="0">
                <a:solidFill>
                  <a:schemeClr val="accent2">
                    <a:lumMod val="75000"/>
                  </a:schemeClr>
                </a:solidFill>
                <a:ea typeface="+mj-ea"/>
              </a:rPr>
              <a:t>同意</a:t>
            </a:r>
            <a:r>
              <a:rPr lang="zh-TW" altLang="en-US" sz="2000" b="1" dirty="0">
                <a:solidFill>
                  <a:schemeClr val="accent2">
                    <a:lumMod val="75000"/>
                  </a:schemeClr>
                </a:solidFill>
                <a:ea typeface="+mj-ea"/>
              </a:rPr>
              <a:t>文件</a:t>
            </a:r>
          </a:p>
        </p:txBody>
      </p:sp>
      <p:sp>
        <p:nvSpPr>
          <p:cNvPr id="7" name="文字方塊 6">
            <a:extLst>
              <a:ext uri="{FF2B5EF4-FFF2-40B4-BE49-F238E27FC236}">
                <a16:creationId xmlns:a16="http://schemas.microsoft.com/office/drawing/2014/main" id="{0D7DA0DB-4574-CD5F-87A0-63B258388E87}"/>
              </a:ext>
            </a:extLst>
          </p:cNvPr>
          <p:cNvSpPr txBox="1"/>
          <p:nvPr/>
        </p:nvSpPr>
        <p:spPr>
          <a:xfrm>
            <a:off x="598932" y="1807632"/>
            <a:ext cx="4845879" cy="400110"/>
          </a:xfrm>
          <a:prstGeom prst="rect">
            <a:avLst/>
          </a:prstGeom>
          <a:noFill/>
        </p:spPr>
        <p:txBody>
          <a:bodyPr wrap="square">
            <a:spAutoFit/>
          </a:bodyPr>
          <a:lstStyle/>
          <a:p>
            <a:r>
              <a:rPr lang="zh-TW" altLang="en-US" sz="2000" dirty="0">
                <a:solidFill>
                  <a:srgbClr val="3E536B"/>
                </a:solidFill>
                <a:ea typeface="+mj-ea"/>
              </a:rPr>
              <a:t>配合交換資料範圍擴大，調整同意書範本</a:t>
            </a:r>
          </a:p>
        </p:txBody>
      </p:sp>
      <p:pic>
        <p:nvPicPr>
          <p:cNvPr id="36" name="圖片 35">
            <a:extLst>
              <a:ext uri="{FF2B5EF4-FFF2-40B4-BE49-F238E27FC236}">
                <a16:creationId xmlns:a16="http://schemas.microsoft.com/office/drawing/2014/main" id="{5ED0D344-9C81-1E40-1A70-9CA73ABB063E}"/>
              </a:ext>
            </a:extLst>
          </p:cNvPr>
          <p:cNvPicPr>
            <a:picLocks noChangeAspect="1"/>
          </p:cNvPicPr>
          <p:nvPr/>
        </p:nvPicPr>
        <p:blipFill>
          <a:blip r:embed="rId5"/>
          <a:srcRect b="72164"/>
          <a:stretch>
            <a:fillRect/>
          </a:stretch>
        </p:blipFill>
        <p:spPr>
          <a:xfrm>
            <a:off x="5807455" y="1717645"/>
            <a:ext cx="6290057" cy="1269627"/>
          </a:xfrm>
          <a:prstGeom prst="rect">
            <a:avLst/>
          </a:prstGeom>
        </p:spPr>
      </p:pic>
      <p:sp>
        <p:nvSpPr>
          <p:cNvPr id="46" name="文字方塊 45">
            <a:extLst>
              <a:ext uri="{FF2B5EF4-FFF2-40B4-BE49-F238E27FC236}">
                <a16:creationId xmlns:a16="http://schemas.microsoft.com/office/drawing/2014/main" id="{7EA0F3DB-4721-F52F-B82E-9C88B5A33261}"/>
              </a:ext>
            </a:extLst>
          </p:cNvPr>
          <p:cNvSpPr txBox="1"/>
          <p:nvPr/>
        </p:nvSpPr>
        <p:spPr>
          <a:xfrm>
            <a:off x="1272954" y="4290127"/>
            <a:ext cx="3472180" cy="707886"/>
          </a:xfrm>
          <a:prstGeom prst="rect">
            <a:avLst/>
          </a:prstGeom>
          <a:noFill/>
        </p:spPr>
        <p:txBody>
          <a:bodyPr wrap="square">
            <a:spAutoFit/>
          </a:bodyPr>
          <a:lstStyle/>
          <a:p>
            <a:pPr marL="285750" indent="-285750">
              <a:buFont typeface="Arial" panose="020B0604020202020204" pitchFamily="34" charset="0"/>
              <a:buChar char="•"/>
            </a:pPr>
            <a:r>
              <a:rPr lang="zh-TW" altLang="en-US" sz="2000" dirty="0"/>
              <a:t>配合新制可查詢之授信業務範圍調整同意內容</a:t>
            </a:r>
          </a:p>
        </p:txBody>
      </p:sp>
      <p:sp>
        <p:nvSpPr>
          <p:cNvPr id="56" name="文字方塊 55">
            <a:extLst>
              <a:ext uri="{FF2B5EF4-FFF2-40B4-BE49-F238E27FC236}">
                <a16:creationId xmlns:a16="http://schemas.microsoft.com/office/drawing/2014/main" id="{6A6C15B8-831B-7B47-1B70-13F908EF2AF7}"/>
              </a:ext>
            </a:extLst>
          </p:cNvPr>
          <p:cNvSpPr txBox="1"/>
          <p:nvPr/>
        </p:nvSpPr>
        <p:spPr>
          <a:xfrm>
            <a:off x="1272954" y="2899018"/>
            <a:ext cx="3611880" cy="707886"/>
          </a:xfrm>
          <a:prstGeom prst="rect">
            <a:avLst/>
          </a:prstGeom>
          <a:noFill/>
        </p:spPr>
        <p:txBody>
          <a:bodyPr wrap="square">
            <a:spAutoFit/>
          </a:bodyPr>
          <a:lstStyle/>
          <a:p>
            <a:pPr marL="285750" indent="-285750">
              <a:buFont typeface="Arial" panose="020B0604020202020204" pitchFamily="34" charset="0"/>
              <a:buChar char="•"/>
            </a:pPr>
            <a:r>
              <a:rPr lang="zh-TW" altLang="en-US" sz="2000" dirty="0"/>
              <a:t>由「負面信用資料」擴大為「強化風險評估之信用資料」</a:t>
            </a:r>
          </a:p>
        </p:txBody>
      </p:sp>
      <p:sp>
        <p:nvSpPr>
          <p:cNvPr id="61" name="箭號: 向右 60">
            <a:extLst>
              <a:ext uri="{FF2B5EF4-FFF2-40B4-BE49-F238E27FC236}">
                <a16:creationId xmlns:a16="http://schemas.microsoft.com/office/drawing/2014/main" id="{05E4DEC9-C417-6650-8DF0-A5B405DDF2DF}"/>
              </a:ext>
            </a:extLst>
          </p:cNvPr>
          <p:cNvSpPr/>
          <p:nvPr/>
        </p:nvSpPr>
        <p:spPr>
          <a:xfrm>
            <a:off x="5308092" y="5382608"/>
            <a:ext cx="593851" cy="336132"/>
          </a:xfrm>
          <a:prstGeom prst="rightArrow">
            <a:avLst/>
          </a:prstGeom>
          <a:solidFill>
            <a:schemeClr val="tx2">
              <a:lumMod val="50000"/>
              <a:lumOff val="50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投影片編號版面配置區 2">
            <a:extLst>
              <a:ext uri="{FF2B5EF4-FFF2-40B4-BE49-F238E27FC236}">
                <a16:creationId xmlns:a16="http://schemas.microsoft.com/office/drawing/2014/main" id="{F29234CD-1926-2E11-6848-90704B427C98}"/>
              </a:ext>
            </a:extLst>
          </p:cNvPr>
          <p:cNvSpPr>
            <a:spLocks noGrp="1"/>
          </p:cNvSpPr>
          <p:nvPr>
            <p:ph type="sldNum" sz="quarter" idx="4294967295"/>
          </p:nvPr>
        </p:nvSpPr>
        <p:spPr>
          <a:xfrm>
            <a:off x="11944494" y="6548856"/>
            <a:ext cx="800000" cy="300000"/>
          </a:xfrm>
          <a:solidFill>
            <a:schemeClr val="bg1"/>
          </a:solidFill>
        </p:spPr>
        <p:txBody>
          <a:bodyPr/>
          <a:lstStyle/>
          <a:p>
            <a:pPr algn="l"/>
            <a:fld id="{F7021451-1387-4CA6-816F-3879F97B5CBC}" type="slidenum">
              <a:rPr lang="en-US" b="0" smtClean="0"/>
              <a:t>8</a:t>
            </a:fld>
            <a:endParaRPr lang="en-US"/>
          </a:p>
        </p:txBody>
      </p:sp>
      <p:pic>
        <p:nvPicPr>
          <p:cNvPr id="6" name="圖片 5">
            <a:extLst>
              <a:ext uri="{FF2B5EF4-FFF2-40B4-BE49-F238E27FC236}">
                <a16:creationId xmlns:a16="http://schemas.microsoft.com/office/drawing/2014/main" id="{F74DBFC5-DDAB-A393-A35D-4379753630E6}"/>
              </a:ext>
            </a:extLst>
          </p:cNvPr>
          <p:cNvPicPr>
            <a:picLocks noChangeAspect="1"/>
          </p:cNvPicPr>
          <p:nvPr/>
        </p:nvPicPr>
        <p:blipFill>
          <a:blip r:embed="rId6"/>
          <a:stretch>
            <a:fillRect/>
          </a:stretch>
        </p:blipFill>
        <p:spPr>
          <a:xfrm>
            <a:off x="6096000" y="3000945"/>
            <a:ext cx="5848494" cy="3049336"/>
          </a:xfrm>
          <a:prstGeom prst="rect">
            <a:avLst/>
          </a:prstGeom>
        </p:spPr>
      </p:pic>
      <p:cxnSp>
        <p:nvCxnSpPr>
          <p:cNvPr id="9" name="直線接點 8">
            <a:extLst>
              <a:ext uri="{FF2B5EF4-FFF2-40B4-BE49-F238E27FC236}">
                <a16:creationId xmlns:a16="http://schemas.microsoft.com/office/drawing/2014/main" id="{F5A3B744-8B38-34A1-C038-25C07653C6E0}"/>
              </a:ext>
            </a:extLst>
          </p:cNvPr>
          <p:cNvCxnSpPr>
            <a:cxnSpLocks/>
          </p:cNvCxnSpPr>
          <p:nvPr/>
        </p:nvCxnSpPr>
        <p:spPr>
          <a:xfrm>
            <a:off x="7671335" y="4146394"/>
            <a:ext cx="153041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A3C23-A220-9C63-714B-0A33111BC20F}"/>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A7C38CA-4E47-6A1B-3D68-7E2E8D0341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橢圓 4">
            <a:extLst>
              <a:ext uri="{FF2B5EF4-FFF2-40B4-BE49-F238E27FC236}">
                <a16:creationId xmlns:a16="http://schemas.microsoft.com/office/drawing/2014/main" id="{E5902F88-B0B1-1DF9-88ED-AE37190C54B0}"/>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3</a:t>
            </a:r>
            <a:endParaRPr kumimoji="0" lang="zh-TW" altLang="en-US"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a:extLst>
              <a:ext uri="{FF2B5EF4-FFF2-40B4-BE49-F238E27FC236}">
                <a16:creationId xmlns:a16="http://schemas.microsoft.com/office/drawing/2014/main" id="{C98AFCAA-038A-1B57-9622-C6C2ED4F9502}"/>
              </a:ext>
            </a:extLst>
          </p:cNvPr>
          <p:cNvSpPr/>
          <p:nvPr/>
        </p:nvSpPr>
        <p:spPr>
          <a:xfrm>
            <a:off x="3817512" y="2974354"/>
            <a:ext cx="7176343" cy="923330"/>
          </a:xfrm>
          <a:prstGeom prst="rect">
            <a:avLst/>
          </a:prstGeom>
        </p:spPr>
        <p:txBody>
          <a:bodyPr wrap="square">
            <a:spAutoFit/>
          </a:bodyPr>
          <a:lstStyle/>
          <a:p>
            <a:pPr algn="ctr"/>
            <a:r>
              <a:rPr lang="zh-TW" altLang="en-US" sz="5400" b="1" dirty="0">
                <a:solidFill>
                  <a:schemeClr val="tx1">
                    <a:lumMod val="85000"/>
                    <a:lumOff val="15000"/>
                  </a:schemeClr>
                </a:solidFill>
                <a:latin typeface="微軟正黑體" panose="020B0604030504040204" pitchFamily="34" charset="-120"/>
                <a:ea typeface="微軟正黑體" panose="020B0604030504040204" pitchFamily="34" charset="-120"/>
              </a:rPr>
              <a:t>跨業信用資料強化機制</a:t>
            </a:r>
          </a:p>
        </p:txBody>
      </p:sp>
      <p:grpSp>
        <p:nvGrpSpPr>
          <p:cNvPr id="32" name="群組 31">
            <a:extLst>
              <a:ext uri="{FF2B5EF4-FFF2-40B4-BE49-F238E27FC236}">
                <a16:creationId xmlns:a16="http://schemas.microsoft.com/office/drawing/2014/main" id="{96624CB4-A016-A68F-B1CE-CEE02031AAD5}"/>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5E266A7A-36B3-31E0-2934-B4F2D042C2E6}"/>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FB8CBAF8-9571-C731-2AD4-5E9A98C255C8}"/>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049C117F-3F06-0826-9BD2-37EDF4D505F1}"/>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 name="群組 11">
              <a:extLst>
                <a:ext uri="{FF2B5EF4-FFF2-40B4-BE49-F238E27FC236}">
                  <a16:creationId xmlns:a16="http://schemas.microsoft.com/office/drawing/2014/main" id="{D26AFEB6-C0AA-D2C0-2322-8B556295273B}"/>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5ABBA809-9AF2-A05E-DA9B-2E1E057E3C37}"/>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9B82C1CE-9460-EAD1-8F74-936CF6C95DB4}"/>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3" name="群組 12">
              <a:extLst>
                <a:ext uri="{FF2B5EF4-FFF2-40B4-BE49-F238E27FC236}">
                  <a16:creationId xmlns:a16="http://schemas.microsoft.com/office/drawing/2014/main" id="{0329658F-7637-7DC4-2438-F5AC8198A72C}"/>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CBF473E9-F6D9-E003-7928-DE2270644C02}"/>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61960C37-7CDC-7CE4-75B5-A287C29D2055}"/>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6" name="群組 15">
              <a:extLst>
                <a:ext uri="{FF2B5EF4-FFF2-40B4-BE49-F238E27FC236}">
                  <a16:creationId xmlns:a16="http://schemas.microsoft.com/office/drawing/2014/main" id="{728A0AD2-360E-03D6-6CF8-90C2E84B88BD}"/>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7BBC4163-ADFD-FB2F-4789-0B310B6F588C}"/>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6D923289-8503-980B-9296-066CAA50B86B}"/>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9" name="群組 18">
              <a:extLst>
                <a:ext uri="{FF2B5EF4-FFF2-40B4-BE49-F238E27FC236}">
                  <a16:creationId xmlns:a16="http://schemas.microsoft.com/office/drawing/2014/main" id="{F1B29198-B5E9-3B0D-6E69-877B4E7EDBB3}"/>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3725CB11-375F-2F2F-89E3-C43A5219D0B1}"/>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id="{C8E5417D-AE00-6DF0-D1D3-944AD86365F7}"/>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2" name="群組 21">
              <a:extLst>
                <a:ext uri="{FF2B5EF4-FFF2-40B4-BE49-F238E27FC236}">
                  <a16:creationId xmlns:a16="http://schemas.microsoft.com/office/drawing/2014/main" id="{72D69E5D-AD91-CC73-75C3-15105757725A}"/>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5AA617BE-ADAB-C27A-78F3-F5316C9C4E22}"/>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08B9BFE3-C360-381E-63B9-DA5BCF5960F4}"/>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5" name="群組 24">
              <a:extLst>
                <a:ext uri="{FF2B5EF4-FFF2-40B4-BE49-F238E27FC236}">
                  <a16:creationId xmlns:a16="http://schemas.microsoft.com/office/drawing/2014/main" id="{CDFEE869-2379-837A-4F1C-B7F9D86E2A63}"/>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79090FB2-F638-F7E4-7027-52D154024195}"/>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2CCB9645-8EFE-BD59-98D5-6A8300CC9ED3}"/>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8" name="群組 27">
              <a:extLst>
                <a:ext uri="{FF2B5EF4-FFF2-40B4-BE49-F238E27FC236}">
                  <a16:creationId xmlns:a16="http://schemas.microsoft.com/office/drawing/2014/main" id="{5B558950-CA52-7D1C-F337-3FD5CBAB8D0A}"/>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42EFC5B6-C299-B20E-722F-73583CE15516}"/>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矩形 29">
                <a:extLst>
                  <a:ext uri="{FF2B5EF4-FFF2-40B4-BE49-F238E27FC236}">
                    <a16:creationId xmlns:a16="http://schemas.microsoft.com/office/drawing/2014/main" id="{B7A585C6-3502-90CF-8FED-2D4C0297187C}"/>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spTree>
    <p:extLst>
      <p:ext uri="{BB962C8B-B14F-4D97-AF65-F5344CB8AC3E}">
        <p14:creationId xmlns:p14="http://schemas.microsoft.com/office/powerpoint/2010/main" val="559551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6EC01-C274-1F29-C423-26DFAB42C154}"/>
            </a:ext>
          </a:extLst>
        </p:cNvPr>
        <p:cNvGrpSpPr/>
        <p:nvPr/>
      </p:nvGrpSpPr>
      <p:grpSpPr>
        <a:xfrm>
          <a:off x="0" y="0"/>
          <a:ext cx="0" cy="0"/>
          <a:chOff x="0" y="0"/>
          <a:chExt cx="0" cy="0"/>
        </a:xfrm>
      </p:grpSpPr>
      <p:sp>
        <p:nvSpPr>
          <p:cNvPr id="19" name="文字版面配置區 2">
            <a:extLst>
              <a:ext uri="{FF2B5EF4-FFF2-40B4-BE49-F238E27FC236}">
                <a16:creationId xmlns:a16="http://schemas.microsoft.com/office/drawing/2014/main" id="{4AE6A8E5-490E-F3BE-4773-E621DC2838A6}"/>
              </a:ext>
            </a:extLst>
          </p:cNvPr>
          <p:cNvSpPr txBox="1">
            <a:spLocks/>
          </p:cNvSpPr>
          <p:nvPr/>
        </p:nvSpPr>
        <p:spPr>
          <a:xfrm>
            <a:off x="167987" y="1497593"/>
            <a:ext cx="3798880" cy="42763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9600" b="1" dirty="0">
                <a:solidFill>
                  <a:schemeClr val="tx2">
                    <a:lumMod val="90000"/>
                    <a:lumOff val="10000"/>
                  </a:schemeClr>
                </a:solidFill>
              </a:rPr>
              <a:t>介接查調欄位</a:t>
            </a:r>
            <a:r>
              <a:rPr lang="en-US" altLang="zh-TW" sz="9600" b="1" dirty="0">
                <a:solidFill>
                  <a:schemeClr val="tx2">
                    <a:lumMod val="90000"/>
                    <a:lumOff val="10000"/>
                  </a:schemeClr>
                </a:solidFill>
              </a:rPr>
              <a:t>-</a:t>
            </a:r>
          </a:p>
          <a:p>
            <a:pPr marL="0" indent="0">
              <a:buNone/>
            </a:pPr>
            <a:r>
              <a:rPr lang="zh-TW" altLang="en-US" sz="9600" b="1" dirty="0">
                <a:solidFill>
                  <a:schemeClr val="tx2">
                    <a:lumMod val="75000"/>
                    <a:lumOff val="25000"/>
                  </a:schemeClr>
                </a:solidFill>
                <a:latin typeface="微軟正黑體" panose="020B0604030504040204" pitchFamily="34" charset="-120"/>
                <a:ea typeface="微軟正黑體" panose="020B0604030504040204" pitchFamily="34" charset="-120"/>
              </a:rPr>
              <a:t>證券商查調金融機構</a:t>
            </a:r>
          </a:p>
        </p:txBody>
      </p:sp>
      <p:sp>
        <p:nvSpPr>
          <p:cNvPr id="35" name="文字版面配置區 3">
            <a:extLst>
              <a:ext uri="{FF2B5EF4-FFF2-40B4-BE49-F238E27FC236}">
                <a16:creationId xmlns:a16="http://schemas.microsoft.com/office/drawing/2014/main" id="{2C26957A-EBC5-C041-C02E-AC5F7B97A767}"/>
              </a:ext>
            </a:extLst>
          </p:cNvPr>
          <p:cNvSpPr txBox="1">
            <a:spLocks/>
          </p:cNvSpPr>
          <p:nvPr/>
        </p:nvSpPr>
        <p:spPr>
          <a:xfrm>
            <a:off x="1088572" y="500384"/>
            <a:ext cx="10258425" cy="9151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TW" altLang="en-US" sz="4000" b="1" dirty="0">
              <a:solidFill>
                <a:srgbClr val="002060"/>
              </a:solidFill>
            </a:endParaRPr>
          </a:p>
        </p:txBody>
      </p:sp>
      <p:sp>
        <p:nvSpPr>
          <p:cNvPr id="5" name="文字方塊 4">
            <a:extLst>
              <a:ext uri="{FF2B5EF4-FFF2-40B4-BE49-F238E27FC236}">
                <a16:creationId xmlns:a16="http://schemas.microsoft.com/office/drawing/2014/main" id="{84ECA87E-73FA-A4A9-3214-7E37BA205AFA}"/>
              </a:ext>
            </a:extLst>
          </p:cNvPr>
          <p:cNvSpPr txBox="1"/>
          <p:nvPr/>
        </p:nvSpPr>
        <p:spPr>
          <a:xfrm>
            <a:off x="2424900" y="48591"/>
            <a:ext cx="7447455" cy="1516634"/>
          </a:xfrm>
          <a:prstGeom prst="rect">
            <a:avLst/>
          </a:prstGeom>
        </p:spPr>
        <p:txBody>
          <a:bodyPr vert="horz" lIns="91440" tIns="45720" rIns="91440" bIns="45720" rtlCol="0">
            <a:normAutofit/>
          </a:bodyPr>
          <a:lstStyle>
            <a:defPPr>
              <a:defRPr lang="en-TW"/>
            </a:defPPr>
            <a:lvl1pPr indent="0" algn="ctr">
              <a:lnSpc>
                <a:spcPct val="120000"/>
              </a:lnSpc>
              <a:spcBef>
                <a:spcPts val="1000"/>
              </a:spcBef>
              <a:buClr>
                <a:schemeClr val="tx1"/>
              </a:buClr>
              <a:buSzPct val="75000"/>
              <a:buFont typeface="Arial" panose="020B0604020202020204" pitchFamily="34" charset="0"/>
              <a:buNone/>
              <a:defRPr sz="4000" b="1">
                <a:solidFill>
                  <a:srgbClr val="002060"/>
                </a:solidFill>
              </a:defRPr>
            </a:lvl1pPr>
            <a:lvl2pPr marL="685800" indent="-228600">
              <a:lnSpc>
                <a:spcPct val="120000"/>
              </a:lnSpc>
              <a:spcBef>
                <a:spcPts val="500"/>
              </a:spcBef>
              <a:buClr>
                <a:schemeClr val="tx1"/>
              </a:buClr>
              <a:buSzPct val="75000"/>
              <a:buFont typeface="Arial" panose="020B0604020202020204" pitchFamily="34" charset="0"/>
              <a:buChar char="•"/>
            </a:lvl2pPr>
            <a:lvl3pPr marL="1143000" indent="-228600">
              <a:lnSpc>
                <a:spcPct val="120000"/>
              </a:lnSpc>
              <a:spcBef>
                <a:spcPts val="500"/>
              </a:spcBef>
              <a:buClr>
                <a:schemeClr val="tx1"/>
              </a:buClr>
              <a:buSzPct val="75000"/>
              <a:buFont typeface="Arial" panose="020B0604020202020204" pitchFamily="34" charset="0"/>
              <a:buChar char="•"/>
              <a:defRPr sz="1600"/>
            </a:lvl3pPr>
            <a:lvl4pPr marL="1600200" indent="-228600">
              <a:lnSpc>
                <a:spcPct val="120000"/>
              </a:lnSpc>
              <a:spcBef>
                <a:spcPts val="500"/>
              </a:spcBef>
              <a:buClr>
                <a:schemeClr val="tx1"/>
              </a:buClr>
              <a:buSzPct val="75000"/>
              <a:buFont typeface="Arial" panose="020B0604020202020204" pitchFamily="34" charset="0"/>
              <a:buChar char="•"/>
              <a:defRPr sz="1400"/>
            </a:lvl4pPr>
            <a:lvl5pPr marL="2057400" indent="-228600">
              <a:lnSpc>
                <a:spcPct val="120000"/>
              </a:lnSpc>
              <a:spcBef>
                <a:spcPts val="500"/>
              </a:spcBef>
              <a:buClr>
                <a:schemeClr val="tx1"/>
              </a:buClr>
              <a:buSzPct val="75000"/>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600"/>
              </a:spcBef>
            </a:pPr>
            <a:r>
              <a:rPr lang="zh-TW" altLang="en-US" dirty="0"/>
              <a:t>證券業查詢客戶</a:t>
            </a:r>
            <a:endParaRPr lang="en-US" altLang="zh-TW" dirty="0"/>
          </a:p>
          <a:p>
            <a:pPr>
              <a:lnSpc>
                <a:spcPct val="100000"/>
              </a:lnSpc>
              <a:spcBef>
                <a:spcPts val="600"/>
              </a:spcBef>
            </a:pPr>
            <a:r>
              <a:rPr lang="zh-TW" altLang="en-US" dirty="0"/>
              <a:t>跨業信用資料強化機制</a:t>
            </a:r>
          </a:p>
        </p:txBody>
      </p:sp>
      <p:grpSp>
        <p:nvGrpSpPr>
          <p:cNvPr id="37" name="群組 36">
            <a:extLst>
              <a:ext uri="{FF2B5EF4-FFF2-40B4-BE49-F238E27FC236}">
                <a16:creationId xmlns:a16="http://schemas.microsoft.com/office/drawing/2014/main" id="{12374C76-CB69-06E9-B223-E8F18134937E}"/>
              </a:ext>
            </a:extLst>
          </p:cNvPr>
          <p:cNvGrpSpPr/>
          <p:nvPr/>
        </p:nvGrpSpPr>
        <p:grpSpPr>
          <a:xfrm>
            <a:off x="226274" y="2613086"/>
            <a:ext cx="4563216" cy="3868097"/>
            <a:chOff x="6872682" y="4532496"/>
            <a:chExt cx="5242294" cy="3868097"/>
          </a:xfrm>
        </p:grpSpPr>
        <p:pic>
          <p:nvPicPr>
            <p:cNvPr id="30" name="圖片 29">
              <a:extLst>
                <a:ext uri="{FF2B5EF4-FFF2-40B4-BE49-F238E27FC236}">
                  <a16:creationId xmlns:a16="http://schemas.microsoft.com/office/drawing/2014/main" id="{22D8E975-B94E-ED03-208F-440FB8FB26D4}"/>
                </a:ext>
              </a:extLst>
            </p:cNvPr>
            <p:cNvPicPr>
              <a:picLocks noChangeAspect="1"/>
            </p:cNvPicPr>
            <p:nvPr/>
          </p:nvPicPr>
          <p:blipFill>
            <a:blip r:embed="rId3"/>
            <a:stretch>
              <a:fillRect/>
            </a:stretch>
          </p:blipFill>
          <p:spPr>
            <a:xfrm>
              <a:off x="6875495" y="4532496"/>
              <a:ext cx="5239481" cy="3868097"/>
            </a:xfrm>
            <a:prstGeom prst="rect">
              <a:avLst/>
            </a:prstGeom>
          </p:spPr>
        </p:pic>
        <p:sp>
          <p:nvSpPr>
            <p:cNvPr id="12" name="矩形 11">
              <a:extLst>
                <a:ext uri="{FF2B5EF4-FFF2-40B4-BE49-F238E27FC236}">
                  <a16:creationId xmlns:a16="http://schemas.microsoft.com/office/drawing/2014/main" id="{8BAC858E-6981-8EA6-4BB8-CC1010B5F224}"/>
                </a:ext>
              </a:extLst>
            </p:cNvPr>
            <p:cNvSpPr/>
            <p:nvPr/>
          </p:nvSpPr>
          <p:spPr>
            <a:xfrm>
              <a:off x="6872682" y="5548817"/>
              <a:ext cx="5123060" cy="48539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9" name="文字方塊 8">
            <a:extLst>
              <a:ext uri="{FF2B5EF4-FFF2-40B4-BE49-F238E27FC236}">
                <a16:creationId xmlns:a16="http://schemas.microsoft.com/office/drawing/2014/main" id="{8483C138-1895-9792-4EDF-9873B8A7FE73}"/>
              </a:ext>
            </a:extLst>
          </p:cNvPr>
          <p:cNvSpPr txBox="1"/>
          <p:nvPr/>
        </p:nvSpPr>
        <p:spPr>
          <a:xfrm>
            <a:off x="11968873" y="6648195"/>
            <a:ext cx="250390" cy="246221"/>
          </a:xfrm>
          <a:prstGeom prst="rect">
            <a:avLst/>
          </a:prstGeom>
          <a:noFill/>
        </p:spPr>
        <p:txBody>
          <a:bodyPr wrap="none" rtlCol="0">
            <a:spAutoFit/>
          </a:bodyPr>
          <a:lstStyle/>
          <a:p>
            <a:r>
              <a:rPr lang="en-US" altLang="zh-TW" sz="1000" dirty="0"/>
              <a:t>4</a:t>
            </a:r>
            <a:endParaRPr lang="zh-TW" altLang="en-US" sz="1000" dirty="0"/>
          </a:p>
        </p:txBody>
      </p:sp>
      <p:graphicFrame>
        <p:nvGraphicFramePr>
          <p:cNvPr id="2" name="表格 1">
            <a:extLst>
              <a:ext uri="{FF2B5EF4-FFF2-40B4-BE49-F238E27FC236}">
                <a16:creationId xmlns:a16="http://schemas.microsoft.com/office/drawing/2014/main" id="{5CEBA6FB-AD39-362F-6C5A-36E3385A45C4}"/>
              </a:ext>
            </a:extLst>
          </p:cNvPr>
          <p:cNvGraphicFramePr>
            <a:graphicFrameLocks noGrp="1"/>
          </p:cNvGraphicFramePr>
          <p:nvPr>
            <p:extLst>
              <p:ext uri="{D42A27DB-BD31-4B8C-83A1-F6EECF244321}">
                <p14:modId xmlns:p14="http://schemas.microsoft.com/office/powerpoint/2010/main" val="4169285922"/>
              </p:ext>
            </p:extLst>
          </p:nvPr>
        </p:nvGraphicFramePr>
        <p:xfrm>
          <a:off x="4728754" y="1764417"/>
          <a:ext cx="7447455" cy="5006888"/>
        </p:xfrm>
        <a:graphic>
          <a:graphicData uri="http://schemas.openxmlformats.org/drawingml/2006/table">
            <a:tbl>
              <a:tblPr firstRow="1" bandRow="1">
                <a:tableStyleId>{5C22544A-7EE6-4342-B048-85BDC9FD1C3A}</a:tableStyleId>
              </a:tblPr>
              <a:tblGrid>
                <a:gridCol w="1630127">
                  <a:extLst>
                    <a:ext uri="{9D8B030D-6E8A-4147-A177-3AD203B41FA5}">
                      <a16:colId xmlns:a16="http://schemas.microsoft.com/office/drawing/2014/main" val="1716901594"/>
                    </a:ext>
                  </a:extLst>
                </a:gridCol>
                <a:gridCol w="5817328">
                  <a:extLst>
                    <a:ext uri="{9D8B030D-6E8A-4147-A177-3AD203B41FA5}">
                      <a16:colId xmlns:a16="http://schemas.microsoft.com/office/drawing/2014/main" val="3004114958"/>
                    </a:ext>
                  </a:extLst>
                </a:gridCol>
              </a:tblGrid>
              <a:tr h="2374798">
                <a:tc>
                  <a:txBody>
                    <a:bodyPr/>
                    <a:lstStyle/>
                    <a:p>
                      <a:pPr marL="0" algn="l" defTabSz="914400" rtl="0" eaLnBrk="1" latinLnBrk="0" hangingPunct="1"/>
                      <a:r>
                        <a:rPr lang="zh-TW" altLang="en-US" sz="1800" b="1" kern="1200" dirty="0">
                          <a:solidFill>
                            <a:srgbClr val="FFFFFF"/>
                          </a:solidFill>
                          <a:latin typeface="+mn-lt"/>
                          <a:ea typeface="+mn-ea"/>
                          <a:cs typeface="+mn-cs"/>
                        </a:rPr>
                        <a:t>授信負面信用資料定義</a:t>
                      </a:r>
                    </a:p>
                  </a:txBody>
                  <a:tcPr>
                    <a:solidFill>
                      <a:schemeClr val="tx2">
                        <a:lumMod val="50000"/>
                        <a:lumOff val="50000"/>
                      </a:schemeClr>
                    </a:solidFill>
                  </a:tcPr>
                </a:tc>
                <a:tc>
                  <a:txBody>
                    <a:bodyPr/>
                    <a:lstStyle/>
                    <a:p>
                      <a:pPr marL="0" algn="l" defTabSz="914400" rtl="0" eaLnBrk="1" latinLnBrk="0" hangingPunct="1"/>
                      <a:r>
                        <a:rPr lang="zh-TW" altLang="en-US" sz="1800" kern="1200" dirty="0">
                          <a:solidFill>
                            <a:schemeClr val="dk1"/>
                          </a:solidFill>
                          <a:latin typeface="+mn-lt"/>
                          <a:ea typeface="+mn-ea"/>
                          <a:cs typeface="+mn-cs"/>
                        </a:rPr>
                        <a:t>逾期放款：</a:t>
                      </a:r>
                      <a:r>
                        <a:rPr lang="zh-TW" altLang="en-US" sz="1800" b="0" kern="1200" dirty="0">
                          <a:solidFill>
                            <a:schemeClr val="dk1"/>
                          </a:solidFill>
                          <a:latin typeface="+mn-lt"/>
                          <a:ea typeface="+mn-ea"/>
                          <a:cs typeface="+mn-cs"/>
                        </a:rPr>
                        <a:t>指積欠本金或利息超過清償期三個月，或雖未超過三個月，但已向主、從債務人訴追或處分擔保品者。</a:t>
                      </a:r>
                    </a:p>
                    <a:p>
                      <a:pPr marL="0" algn="l" defTabSz="914400" rtl="0" eaLnBrk="1" latinLnBrk="0" hangingPunct="1"/>
                      <a:r>
                        <a:rPr lang="zh-TW" altLang="en-US" sz="1800" kern="1200" dirty="0">
                          <a:solidFill>
                            <a:schemeClr val="dk1"/>
                          </a:solidFill>
                          <a:latin typeface="+mn-lt"/>
                          <a:ea typeface="+mn-ea"/>
                          <a:cs typeface="+mn-cs"/>
                        </a:rPr>
                        <a:t>催收款：</a:t>
                      </a:r>
                      <a:r>
                        <a:rPr lang="zh-TW" altLang="en-US" sz="1800" b="0" kern="1200" dirty="0">
                          <a:solidFill>
                            <a:schemeClr val="dk1"/>
                          </a:solidFill>
                          <a:latin typeface="+mn-lt"/>
                          <a:ea typeface="+mn-ea"/>
                          <a:cs typeface="+mn-cs"/>
                        </a:rPr>
                        <a:t>指經轉入催收款科目之各項放款及其他授信款項。凡逾期放款應於清償期屆滿六個月內轉入催收款科目。但經協議分期償還放款並依約履行者，不在此限。</a:t>
                      </a:r>
                    </a:p>
                    <a:p>
                      <a:pPr marL="0" algn="l" defTabSz="914400" rtl="0" eaLnBrk="1" latinLnBrk="0" hangingPunct="1"/>
                      <a:r>
                        <a:rPr lang="zh-TW" altLang="en-US" sz="1800" kern="1200" dirty="0">
                          <a:solidFill>
                            <a:schemeClr val="dk1"/>
                          </a:solidFill>
                          <a:latin typeface="+mn-lt"/>
                          <a:ea typeface="+mn-ea"/>
                          <a:cs typeface="+mn-cs"/>
                        </a:rPr>
                        <a:t>呆帳：</a:t>
                      </a:r>
                      <a:r>
                        <a:rPr lang="zh-TW" altLang="en-US" sz="1800" b="0" kern="1200" dirty="0">
                          <a:solidFill>
                            <a:schemeClr val="dk1"/>
                          </a:solidFill>
                          <a:latin typeface="+mn-lt"/>
                          <a:ea typeface="+mn-ea"/>
                          <a:cs typeface="+mn-cs"/>
                        </a:rPr>
                        <a:t>逾期放款及催收款逾清償期二年，經催收仍未收回者。</a:t>
                      </a:r>
                    </a:p>
                  </a:txBody>
                  <a:tcPr anchor="ctr">
                    <a:solidFill>
                      <a:schemeClr val="tx2">
                        <a:lumMod val="25000"/>
                        <a:lumOff val="75000"/>
                      </a:schemeClr>
                    </a:solidFill>
                  </a:tcPr>
                </a:tc>
                <a:extLst>
                  <a:ext uri="{0D108BD9-81ED-4DB2-BD59-A6C34878D82A}">
                    <a16:rowId xmlns:a16="http://schemas.microsoft.com/office/drawing/2014/main" val="1281847903"/>
                  </a:ext>
                </a:extLst>
              </a:tr>
              <a:tr h="902607">
                <a:tc>
                  <a:txBody>
                    <a:bodyPr/>
                    <a:lstStyle/>
                    <a:p>
                      <a:r>
                        <a:rPr lang="zh-TW" altLang="en-US" b="1" dirty="0">
                          <a:solidFill>
                            <a:srgbClr val="FFFFFF"/>
                          </a:solidFill>
                        </a:rPr>
                        <a:t>未清償總餘額</a:t>
                      </a:r>
                    </a:p>
                  </a:txBody>
                  <a:tcPr>
                    <a:solidFill>
                      <a:schemeClr val="tx2">
                        <a:lumMod val="50000"/>
                        <a:lumOff val="50000"/>
                      </a:schemeClr>
                    </a:solidFill>
                  </a:tcPr>
                </a:tc>
                <a:tc>
                  <a:txBody>
                    <a:bodyPr/>
                    <a:lstStyle/>
                    <a:p>
                      <a:r>
                        <a:rPr lang="zh-TW" altLang="en-US" dirty="0"/>
                        <a:t>於揭露期限內</a:t>
                      </a:r>
                      <a:r>
                        <a:rPr lang="zh-TW" altLang="en-US" dirty="0">
                          <a:solidFill>
                            <a:srgbClr val="E10000"/>
                          </a:solidFill>
                        </a:rPr>
                        <a:t>最新授信資料</a:t>
                      </a:r>
                      <a:r>
                        <a:rPr lang="zh-TW" altLang="en-US" dirty="0"/>
                        <a:t>年月之逾期、催收、呆帳之未清償餘額合計數。該金額可能因還款、處分擔保品等而有所變動。</a:t>
                      </a:r>
                    </a:p>
                  </a:txBody>
                  <a:tcPr anchor="ctr">
                    <a:solidFill>
                      <a:schemeClr val="tx2">
                        <a:lumMod val="10000"/>
                        <a:lumOff val="90000"/>
                      </a:schemeClr>
                    </a:solidFill>
                  </a:tcPr>
                </a:tc>
                <a:extLst>
                  <a:ext uri="{0D108BD9-81ED-4DB2-BD59-A6C34878D82A}">
                    <a16:rowId xmlns:a16="http://schemas.microsoft.com/office/drawing/2014/main" val="1241832820"/>
                  </a:ext>
                </a:extLst>
              </a:tr>
              <a:tr h="899477">
                <a:tc>
                  <a:txBody>
                    <a:bodyPr/>
                    <a:lstStyle/>
                    <a:p>
                      <a:r>
                        <a:rPr lang="zh-TW" altLang="en-US" b="1" dirty="0">
                          <a:solidFill>
                            <a:srgbClr val="FFFFFF"/>
                          </a:solidFill>
                        </a:rPr>
                        <a:t>負面信用資料揭露期間</a:t>
                      </a:r>
                    </a:p>
                    <a:p>
                      <a:endParaRPr lang="zh-TW" altLang="en-US" b="1" dirty="0">
                        <a:solidFill>
                          <a:srgbClr val="FFFFFF"/>
                        </a:solidFill>
                      </a:endParaRPr>
                    </a:p>
                  </a:txBody>
                  <a:tcPr>
                    <a:solidFill>
                      <a:schemeClr val="tx2">
                        <a:lumMod val="50000"/>
                        <a:lumOff val="50000"/>
                      </a:schemeClr>
                    </a:solidFill>
                  </a:tcPr>
                </a:tc>
                <a:tc>
                  <a:txBody>
                    <a:bodyPr/>
                    <a:lstStyle/>
                    <a:p>
                      <a:r>
                        <a:rPr lang="zh-TW" altLang="en-US" dirty="0"/>
                        <a:t>逾期、催收、呆帳，自清償之日起揭露三年，但呆帳紀錄最長不超過自轉銷之日起揭露</a:t>
                      </a:r>
                      <a:r>
                        <a:rPr lang="en-US" altLang="zh-TW" dirty="0"/>
                        <a:t>5</a:t>
                      </a:r>
                      <a:r>
                        <a:rPr lang="zh-TW" altLang="en-US" dirty="0"/>
                        <a:t>年</a:t>
                      </a:r>
                      <a:r>
                        <a:rPr lang="en-US" altLang="zh-TW" dirty="0"/>
                        <a:t>(</a:t>
                      </a:r>
                      <a:r>
                        <a:rPr lang="zh-TW" altLang="en-US" dirty="0"/>
                        <a:t>即該筆授信轉銷為呆帳</a:t>
                      </a:r>
                      <a:r>
                        <a:rPr lang="zh-TW" altLang="en-US" dirty="0">
                          <a:solidFill>
                            <a:srgbClr val="E10000"/>
                          </a:solidFill>
                        </a:rPr>
                        <a:t>最長揭露五年即下線，非永久揭露</a:t>
                      </a:r>
                      <a:r>
                        <a:rPr lang="en-US" altLang="zh-TW" dirty="0"/>
                        <a:t>)</a:t>
                      </a:r>
                      <a:endParaRPr lang="zh-TW" altLang="en-US" dirty="0"/>
                    </a:p>
                  </a:txBody>
                  <a:tcPr anchor="ctr">
                    <a:solidFill>
                      <a:schemeClr val="tx2">
                        <a:lumMod val="25000"/>
                        <a:lumOff val="75000"/>
                      </a:schemeClr>
                    </a:solidFill>
                  </a:tcPr>
                </a:tc>
                <a:extLst>
                  <a:ext uri="{0D108BD9-81ED-4DB2-BD59-A6C34878D82A}">
                    <a16:rowId xmlns:a16="http://schemas.microsoft.com/office/drawing/2014/main" val="2295003837"/>
                  </a:ext>
                </a:extLst>
              </a:tr>
              <a:tr h="803290">
                <a:tc>
                  <a:txBody>
                    <a:bodyPr/>
                    <a:lstStyle/>
                    <a:p>
                      <a:pPr marL="0" algn="l" defTabSz="914400" rtl="0" eaLnBrk="1" latinLnBrk="0" hangingPunct="1"/>
                      <a:r>
                        <a:rPr lang="zh-TW" altLang="en-US" sz="1800" b="1" kern="1200" dirty="0">
                          <a:solidFill>
                            <a:srgbClr val="FFFFFF"/>
                          </a:solidFill>
                          <a:latin typeface="+mn-lt"/>
                          <a:ea typeface="+mn-ea"/>
                          <a:cs typeface="+mn-cs"/>
                        </a:rPr>
                        <a:t>資料更新頻率</a:t>
                      </a:r>
                      <a:endParaRPr lang="en-US" altLang="zh-TW" sz="1800" b="1" kern="1200" dirty="0">
                        <a:solidFill>
                          <a:srgbClr val="FFFFFF"/>
                        </a:solidFill>
                        <a:latin typeface="+mn-lt"/>
                        <a:ea typeface="+mn-ea"/>
                        <a:cs typeface="+mn-cs"/>
                      </a:endParaRPr>
                    </a:p>
                    <a:p>
                      <a:endParaRPr lang="zh-TW" altLang="en-US" dirty="0"/>
                    </a:p>
                  </a:txBody>
                  <a:tcPr>
                    <a:solidFill>
                      <a:schemeClr val="tx2">
                        <a:lumMod val="50000"/>
                        <a:lumOff val="50000"/>
                      </a:schemeClr>
                    </a:solidFill>
                  </a:tcPr>
                </a:tc>
                <a:tc>
                  <a:txBody>
                    <a:bodyPr/>
                    <a:lstStyle/>
                    <a:p>
                      <a:r>
                        <a:rPr lang="zh-TW" altLang="en-US" dirty="0"/>
                        <a:t>每月更新。一般為每月</a:t>
                      </a:r>
                      <a:r>
                        <a:rPr lang="en-US" altLang="zh-TW" dirty="0"/>
                        <a:t>15</a:t>
                      </a:r>
                      <a:r>
                        <a:rPr lang="zh-TW" altLang="en-US" dirty="0"/>
                        <a:t>日前更新至前一個月月底資料。</a:t>
                      </a:r>
                    </a:p>
                  </a:txBody>
                  <a:tcPr anchor="ctr">
                    <a:solidFill>
                      <a:schemeClr val="tx2">
                        <a:lumMod val="10000"/>
                        <a:lumOff val="90000"/>
                      </a:schemeClr>
                    </a:solidFill>
                  </a:tcPr>
                </a:tc>
                <a:extLst>
                  <a:ext uri="{0D108BD9-81ED-4DB2-BD59-A6C34878D82A}">
                    <a16:rowId xmlns:a16="http://schemas.microsoft.com/office/drawing/2014/main" val="2425008103"/>
                  </a:ext>
                </a:extLst>
              </a:tr>
            </a:tbl>
          </a:graphicData>
        </a:graphic>
      </p:graphicFrame>
      <p:sp>
        <p:nvSpPr>
          <p:cNvPr id="15" name="投影片編號版面配置區 14">
            <a:extLst>
              <a:ext uri="{FF2B5EF4-FFF2-40B4-BE49-F238E27FC236}">
                <a16:creationId xmlns:a16="http://schemas.microsoft.com/office/drawing/2014/main" id="{A6B36984-A7C0-0CA6-4065-5E35D745786A}"/>
              </a:ext>
            </a:extLst>
          </p:cNvPr>
          <p:cNvSpPr>
            <a:spLocks noGrp="1"/>
          </p:cNvSpPr>
          <p:nvPr>
            <p:ph type="sldNum" sz="quarter" idx="12"/>
          </p:nvPr>
        </p:nvSpPr>
        <p:spPr>
          <a:xfrm>
            <a:off x="11589305" y="6572216"/>
            <a:ext cx="657528" cy="427638"/>
          </a:xfrm>
        </p:spPr>
        <p:txBody>
          <a:bodyPr/>
          <a:lstStyle/>
          <a:p>
            <a:fld id="{4BA915EE-10CB-4CF1-8569-6154455DA573}" type="slidenum">
              <a:rPr lang="en-US" sz="800" smtClean="0"/>
              <a:pPr/>
              <a:t>10</a:t>
            </a:fld>
            <a:endParaRPr lang="en-US" dirty="0"/>
          </a:p>
        </p:txBody>
      </p:sp>
    </p:spTree>
    <p:extLst>
      <p:ext uri="{BB962C8B-B14F-4D97-AF65-F5344CB8AC3E}">
        <p14:creationId xmlns:p14="http://schemas.microsoft.com/office/powerpoint/2010/main" val="4143210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A6691-C0CD-3A77-749E-6A6DAB112A0E}"/>
            </a:ext>
          </a:extLst>
        </p:cNvPr>
        <p:cNvGrpSpPr/>
        <p:nvPr/>
      </p:nvGrpSpPr>
      <p:grpSpPr>
        <a:xfrm>
          <a:off x="0" y="0"/>
          <a:ext cx="0" cy="0"/>
          <a:chOff x="0" y="0"/>
          <a:chExt cx="0" cy="0"/>
        </a:xfrm>
      </p:grpSpPr>
      <p:cxnSp>
        <p:nvCxnSpPr>
          <p:cNvPr id="17" name="直線接點 16">
            <a:extLst>
              <a:ext uri="{FF2B5EF4-FFF2-40B4-BE49-F238E27FC236}">
                <a16:creationId xmlns:a16="http://schemas.microsoft.com/office/drawing/2014/main" id="{F55E8D9E-C89E-FA83-5368-5400C34B8CF1}"/>
              </a:ext>
            </a:extLst>
          </p:cNvPr>
          <p:cNvCxnSpPr>
            <a:cxnSpLocks/>
          </p:cNvCxnSpPr>
          <p:nvPr/>
        </p:nvCxnSpPr>
        <p:spPr>
          <a:xfrm>
            <a:off x="6732281" y="3030279"/>
            <a:ext cx="0" cy="3827721"/>
          </a:xfrm>
          <a:prstGeom prst="line">
            <a:avLst/>
          </a:prstGeom>
          <a:ln w="38100">
            <a:solidFill>
              <a:schemeClr val="bg1">
                <a:lumMod val="85000"/>
              </a:schemeClr>
            </a:solidFill>
          </a:ln>
        </p:spPr>
        <p:style>
          <a:lnRef idx="3">
            <a:schemeClr val="accent2"/>
          </a:lnRef>
          <a:fillRef idx="0">
            <a:schemeClr val="accent2"/>
          </a:fillRef>
          <a:effectRef idx="2">
            <a:schemeClr val="accent2"/>
          </a:effectRef>
          <a:fontRef idx="minor">
            <a:schemeClr val="tx1"/>
          </a:fontRef>
        </p:style>
      </p:cxnSp>
      <p:sp>
        <p:nvSpPr>
          <p:cNvPr id="18" name="文字版面配置區 2">
            <a:extLst>
              <a:ext uri="{FF2B5EF4-FFF2-40B4-BE49-F238E27FC236}">
                <a16:creationId xmlns:a16="http://schemas.microsoft.com/office/drawing/2014/main" id="{9EF7233B-30D3-28A0-87E2-EC641F4C8392}"/>
              </a:ext>
            </a:extLst>
          </p:cNvPr>
          <p:cNvSpPr txBox="1">
            <a:spLocks/>
          </p:cNvSpPr>
          <p:nvPr/>
        </p:nvSpPr>
        <p:spPr>
          <a:xfrm>
            <a:off x="556086" y="1517669"/>
            <a:ext cx="5655241" cy="42763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9600" b="1" dirty="0">
                <a:solidFill>
                  <a:schemeClr val="tx2">
                    <a:lumMod val="90000"/>
                    <a:lumOff val="10000"/>
                  </a:schemeClr>
                </a:solidFill>
              </a:rPr>
              <a:t>內部風險管控機制</a:t>
            </a:r>
            <a:r>
              <a:rPr lang="en-US" altLang="zh-TW" sz="9600" b="1" dirty="0"/>
              <a:t>-</a:t>
            </a:r>
            <a:r>
              <a:rPr lang="zh-TW" altLang="en-US" sz="9600" b="1" dirty="0">
                <a:solidFill>
                  <a:schemeClr val="tx2">
                    <a:lumMod val="90000"/>
                    <a:lumOff val="10000"/>
                  </a:schemeClr>
                </a:solidFill>
              </a:rPr>
              <a:t>證券商必查要件</a:t>
            </a:r>
            <a:endParaRPr lang="en-US" altLang="zh-TW" sz="9600" b="1" dirty="0">
              <a:solidFill>
                <a:schemeClr val="tx2">
                  <a:lumMod val="90000"/>
                  <a:lumOff val="10000"/>
                </a:schemeClr>
              </a:solidFill>
            </a:endParaRPr>
          </a:p>
        </p:txBody>
      </p:sp>
      <p:sp>
        <p:nvSpPr>
          <p:cNvPr id="19" name="文字版面配置區 2">
            <a:extLst>
              <a:ext uri="{FF2B5EF4-FFF2-40B4-BE49-F238E27FC236}">
                <a16:creationId xmlns:a16="http://schemas.microsoft.com/office/drawing/2014/main" id="{A56B0DE8-FED3-E892-1D9D-29BFFE3E7D03}"/>
              </a:ext>
            </a:extLst>
          </p:cNvPr>
          <p:cNvSpPr txBox="1">
            <a:spLocks/>
          </p:cNvSpPr>
          <p:nvPr/>
        </p:nvSpPr>
        <p:spPr>
          <a:xfrm>
            <a:off x="561356" y="3043817"/>
            <a:ext cx="4898364" cy="42763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9600" b="1" dirty="0">
                <a:solidFill>
                  <a:schemeClr val="tx2">
                    <a:lumMod val="90000"/>
                    <a:lumOff val="10000"/>
                  </a:schemeClr>
                </a:solidFill>
              </a:rPr>
              <a:t>介接查調欄位</a:t>
            </a:r>
            <a:r>
              <a:rPr lang="en-US" altLang="zh-TW" sz="9600" b="1" dirty="0">
                <a:solidFill>
                  <a:schemeClr val="tx2">
                    <a:lumMod val="90000"/>
                    <a:lumOff val="10000"/>
                  </a:schemeClr>
                </a:solidFill>
              </a:rPr>
              <a:t>-</a:t>
            </a:r>
            <a:r>
              <a:rPr lang="zh-TW" altLang="en-US" sz="9600" b="1" dirty="0">
                <a:solidFill>
                  <a:schemeClr val="tx2">
                    <a:lumMod val="75000"/>
                    <a:lumOff val="25000"/>
                  </a:schemeClr>
                </a:solidFill>
                <a:latin typeface="微軟正黑體" panose="020B0604030504040204" pitchFamily="34" charset="-120"/>
                <a:ea typeface="微軟正黑體" panose="020B0604030504040204" pitchFamily="34" charset="-120"/>
              </a:rPr>
              <a:t>證券商查調金融機構</a:t>
            </a:r>
          </a:p>
        </p:txBody>
      </p:sp>
      <p:sp>
        <p:nvSpPr>
          <p:cNvPr id="35" name="文字版面配置區 3">
            <a:extLst>
              <a:ext uri="{FF2B5EF4-FFF2-40B4-BE49-F238E27FC236}">
                <a16:creationId xmlns:a16="http://schemas.microsoft.com/office/drawing/2014/main" id="{57A1010E-2413-C607-AE25-166C54D61004}"/>
              </a:ext>
            </a:extLst>
          </p:cNvPr>
          <p:cNvSpPr txBox="1">
            <a:spLocks/>
          </p:cNvSpPr>
          <p:nvPr/>
        </p:nvSpPr>
        <p:spPr>
          <a:xfrm>
            <a:off x="1088572" y="500384"/>
            <a:ext cx="10258425" cy="9151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TW" altLang="en-US" sz="4000" b="1" dirty="0">
              <a:solidFill>
                <a:srgbClr val="002060"/>
              </a:solidFill>
            </a:endParaRPr>
          </a:p>
        </p:txBody>
      </p:sp>
      <p:sp>
        <p:nvSpPr>
          <p:cNvPr id="5" name="文字方塊 4">
            <a:extLst>
              <a:ext uri="{FF2B5EF4-FFF2-40B4-BE49-F238E27FC236}">
                <a16:creationId xmlns:a16="http://schemas.microsoft.com/office/drawing/2014/main" id="{BB73DFC2-CE8F-9E51-3029-9666C218829E}"/>
              </a:ext>
            </a:extLst>
          </p:cNvPr>
          <p:cNvSpPr txBox="1"/>
          <p:nvPr/>
        </p:nvSpPr>
        <p:spPr>
          <a:xfrm>
            <a:off x="2424900" y="48591"/>
            <a:ext cx="7447455" cy="1516634"/>
          </a:xfrm>
          <a:prstGeom prst="rect">
            <a:avLst/>
          </a:prstGeom>
        </p:spPr>
        <p:txBody>
          <a:bodyPr vert="horz" lIns="91440" tIns="45720" rIns="91440" bIns="45720" rtlCol="0">
            <a:normAutofit/>
          </a:bodyPr>
          <a:lstStyle>
            <a:defPPr>
              <a:defRPr lang="en-TW"/>
            </a:defPPr>
            <a:lvl1pPr indent="0" algn="ctr">
              <a:lnSpc>
                <a:spcPct val="120000"/>
              </a:lnSpc>
              <a:spcBef>
                <a:spcPts val="1000"/>
              </a:spcBef>
              <a:buClr>
                <a:schemeClr val="tx1"/>
              </a:buClr>
              <a:buSzPct val="75000"/>
              <a:buFont typeface="Arial" panose="020B0604020202020204" pitchFamily="34" charset="0"/>
              <a:buNone/>
              <a:defRPr sz="4000" b="1">
                <a:solidFill>
                  <a:srgbClr val="002060"/>
                </a:solidFill>
              </a:defRPr>
            </a:lvl1pPr>
            <a:lvl2pPr marL="685800" indent="-228600">
              <a:lnSpc>
                <a:spcPct val="120000"/>
              </a:lnSpc>
              <a:spcBef>
                <a:spcPts val="500"/>
              </a:spcBef>
              <a:buClr>
                <a:schemeClr val="tx1"/>
              </a:buClr>
              <a:buSzPct val="75000"/>
              <a:buFont typeface="Arial" panose="020B0604020202020204" pitchFamily="34" charset="0"/>
              <a:buChar char="•"/>
            </a:lvl2pPr>
            <a:lvl3pPr marL="1143000" indent="-228600">
              <a:lnSpc>
                <a:spcPct val="120000"/>
              </a:lnSpc>
              <a:spcBef>
                <a:spcPts val="500"/>
              </a:spcBef>
              <a:buClr>
                <a:schemeClr val="tx1"/>
              </a:buClr>
              <a:buSzPct val="75000"/>
              <a:buFont typeface="Arial" panose="020B0604020202020204" pitchFamily="34" charset="0"/>
              <a:buChar char="•"/>
              <a:defRPr sz="1600"/>
            </a:lvl3pPr>
            <a:lvl4pPr marL="1600200" indent="-228600">
              <a:lnSpc>
                <a:spcPct val="120000"/>
              </a:lnSpc>
              <a:spcBef>
                <a:spcPts val="500"/>
              </a:spcBef>
              <a:buClr>
                <a:schemeClr val="tx1"/>
              </a:buClr>
              <a:buSzPct val="75000"/>
              <a:buFont typeface="Arial" panose="020B0604020202020204" pitchFamily="34" charset="0"/>
              <a:buChar char="•"/>
              <a:defRPr sz="1400"/>
            </a:lvl4pPr>
            <a:lvl5pPr marL="2057400" indent="-228600">
              <a:lnSpc>
                <a:spcPct val="120000"/>
              </a:lnSpc>
              <a:spcBef>
                <a:spcPts val="500"/>
              </a:spcBef>
              <a:buClr>
                <a:schemeClr val="tx1"/>
              </a:buClr>
              <a:buSzPct val="75000"/>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600"/>
              </a:spcBef>
            </a:pPr>
            <a:r>
              <a:rPr lang="zh-TW" altLang="en-US" dirty="0"/>
              <a:t>證券業查詢客戶</a:t>
            </a:r>
            <a:endParaRPr lang="en-US" altLang="zh-TW" dirty="0"/>
          </a:p>
          <a:p>
            <a:pPr>
              <a:lnSpc>
                <a:spcPct val="100000"/>
              </a:lnSpc>
              <a:spcBef>
                <a:spcPts val="600"/>
              </a:spcBef>
            </a:pPr>
            <a:r>
              <a:rPr lang="zh-TW" altLang="en-US" dirty="0"/>
              <a:t>跨業信用資料強化機制</a:t>
            </a:r>
          </a:p>
        </p:txBody>
      </p:sp>
      <p:sp>
        <p:nvSpPr>
          <p:cNvPr id="8" name="文字方塊 7">
            <a:extLst>
              <a:ext uri="{FF2B5EF4-FFF2-40B4-BE49-F238E27FC236}">
                <a16:creationId xmlns:a16="http://schemas.microsoft.com/office/drawing/2014/main" id="{9E678DD0-089F-9BE0-435A-7762D366744B}"/>
              </a:ext>
            </a:extLst>
          </p:cNvPr>
          <p:cNvSpPr txBox="1"/>
          <p:nvPr/>
        </p:nvSpPr>
        <p:spPr>
          <a:xfrm>
            <a:off x="612747" y="2059364"/>
            <a:ext cx="10190133" cy="807395"/>
          </a:xfrm>
          <a:prstGeom prst="rect">
            <a:avLst/>
          </a:prstGeom>
          <a:solidFill>
            <a:srgbClr val="F7F7F7"/>
          </a:solidFill>
          <a:ln w="381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TW"/>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TW" altLang="en-US" sz="2000" dirty="0">
                <a:solidFill>
                  <a:schemeClr val="tx1">
                    <a:lumMod val="95000"/>
                    <a:lumOff val="5000"/>
                  </a:schemeClr>
                </a:solidFill>
              </a:rPr>
              <a:t>對單一投資人之各項授信業務額度如達</a:t>
            </a:r>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新台幣 </a:t>
            </a:r>
            <a:r>
              <a:rPr lang="en-US" altLang="zh-TW" sz="2000" b="1" dirty="0">
                <a:solidFill>
                  <a:schemeClr val="tx2">
                    <a:lumMod val="75000"/>
                    <a:lumOff val="25000"/>
                  </a:schemeClr>
                </a:solidFill>
                <a:latin typeface="微軟正黑體" panose="020B0604030504040204" pitchFamily="34" charset="-120"/>
                <a:ea typeface="微軟正黑體" panose="020B0604030504040204" pitchFamily="34" charset="-120"/>
              </a:rPr>
              <a:t>3 </a:t>
            </a:r>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億元</a:t>
            </a:r>
            <a:r>
              <a:rPr lang="zh-TW" altLang="en-US" sz="2000" dirty="0">
                <a:solidFill>
                  <a:schemeClr val="tx1">
                    <a:lumMod val="95000"/>
                    <a:lumOff val="5000"/>
                  </a:schemeClr>
                </a:solidFill>
              </a:rPr>
              <a:t>或證券商</a:t>
            </a:r>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淨值 </a:t>
            </a:r>
            <a:r>
              <a:rPr lang="en-US" altLang="zh-TW" sz="2000" b="1" dirty="0">
                <a:solidFill>
                  <a:schemeClr val="tx2">
                    <a:lumMod val="75000"/>
                    <a:lumOff val="25000"/>
                  </a:schemeClr>
                </a:solidFill>
                <a:latin typeface="微軟正黑體" panose="020B0604030504040204" pitchFamily="34" charset="-120"/>
                <a:ea typeface="微軟正黑體" panose="020B0604030504040204" pitchFamily="34" charset="-120"/>
              </a:rPr>
              <a:t>1%</a:t>
            </a:r>
            <a:r>
              <a:rPr lang="zh-TW" altLang="en-US" sz="2000" dirty="0">
                <a:solidFill>
                  <a:schemeClr val="tx1">
                    <a:lumMod val="95000"/>
                    <a:lumOff val="5000"/>
                  </a:schemeClr>
                </a:solidFill>
              </a:rPr>
              <a:t>取其較高者，應於取得</a:t>
            </a:r>
            <a:r>
              <a:rPr lang="zh-TW" altLang="en-US" sz="2000" b="1" dirty="0">
                <a:solidFill>
                  <a:schemeClr val="tx1">
                    <a:lumMod val="95000"/>
                    <a:lumOff val="5000"/>
                  </a:schemeClr>
                </a:solidFill>
              </a:rPr>
              <a:t>投資人書面或電子同意文件</a:t>
            </a:r>
            <a:r>
              <a:rPr lang="zh-TW" altLang="en-US" sz="2000" dirty="0">
                <a:solidFill>
                  <a:schemeClr val="tx1">
                    <a:lumMod val="95000"/>
                    <a:lumOff val="5000"/>
                  </a:schemeClr>
                </a:solidFill>
              </a:rPr>
              <a:t>後查詢投資人在銀行業之授信資料。</a:t>
            </a:r>
          </a:p>
        </p:txBody>
      </p:sp>
      <p:sp>
        <p:nvSpPr>
          <p:cNvPr id="14" name="箭號: 五邊形 13">
            <a:extLst>
              <a:ext uri="{FF2B5EF4-FFF2-40B4-BE49-F238E27FC236}">
                <a16:creationId xmlns:a16="http://schemas.microsoft.com/office/drawing/2014/main" id="{5AC94B64-5986-2B0A-C076-BA8FCCC51136}"/>
              </a:ext>
            </a:extLst>
          </p:cNvPr>
          <p:cNvSpPr/>
          <p:nvPr/>
        </p:nvSpPr>
        <p:spPr>
          <a:xfrm>
            <a:off x="6169372" y="4422705"/>
            <a:ext cx="514497" cy="1058790"/>
          </a:xfrm>
          <a:prstGeom prst="homePlate">
            <a:avLst>
              <a:gd name="adj" fmla="val 5185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grpSp>
        <p:nvGrpSpPr>
          <p:cNvPr id="37" name="群組 36">
            <a:extLst>
              <a:ext uri="{FF2B5EF4-FFF2-40B4-BE49-F238E27FC236}">
                <a16:creationId xmlns:a16="http://schemas.microsoft.com/office/drawing/2014/main" id="{ED46C6D1-0092-C92C-E66B-49749F293921}"/>
              </a:ext>
            </a:extLst>
          </p:cNvPr>
          <p:cNvGrpSpPr/>
          <p:nvPr/>
        </p:nvGrpSpPr>
        <p:grpSpPr>
          <a:xfrm>
            <a:off x="6886855" y="2962725"/>
            <a:ext cx="5239481" cy="3868097"/>
            <a:chOff x="6886855" y="2962725"/>
            <a:chExt cx="5239481" cy="3868097"/>
          </a:xfrm>
        </p:grpSpPr>
        <p:pic>
          <p:nvPicPr>
            <p:cNvPr id="30" name="圖片 29">
              <a:extLst>
                <a:ext uri="{FF2B5EF4-FFF2-40B4-BE49-F238E27FC236}">
                  <a16:creationId xmlns:a16="http://schemas.microsoft.com/office/drawing/2014/main" id="{47553DC3-4E4C-6436-581C-C3B13ECE53EC}"/>
                </a:ext>
              </a:extLst>
            </p:cNvPr>
            <p:cNvPicPr>
              <a:picLocks noChangeAspect="1"/>
            </p:cNvPicPr>
            <p:nvPr/>
          </p:nvPicPr>
          <p:blipFill>
            <a:blip r:embed="rId3"/>
            <a:stretch>
              <a:fillRect/>
            </a:stretch>
          </p:blipFill>
          <p:spPr>
            <a:xfrm>
              <a:off x="6886855" y="2962725"/>
              <a:ext cx="5239481" cy="3868097"/>
            </a:xfrm>
            <a:prstGeom prst="rect">
              <a:avLst/>
            </a:prstGeom>
          </p:spPr>
        </p:pic>
        <p:sp>
          <p:nvSpPr>
            <p:cNvPr id="12" name="矩形 11">
              <a:extLst>
                <a:ext uri="{FF2B5EF4-FFF2-40B4-BE49-F238E27FC236}">
                  <a16:creationId xmlns:a16="http://schemas.microsoft.com/office/drawing/2014/main" id="{37E38DC8-9BF4-07A0-DC2F-F240E553E29B}"/>
                </a:ext>
              </a:extLst>
            </p:cNvPr>
            <p:cNvSpPr/>
            <p:nvPr/>
          </p:nvSpPr>
          <p:spPr>
            <a:xfrm>
              <a:off x="6888922" y="4470131"/>
              <a:ext cx="5123060" cy="2360691"/>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橢圓 3">
              <a:extLst>
                <a:ext uri="{FF2B5EF4-FFF2-40B4-BE49-F238E27FC236}">
                  <a16:creationId xmlns:a16="http://schemas.microsoft.com/office/drawing/2014/main" id="{D68B9258-2971-2984-E3B0-F92CBEDF981C}"/>
                </a:ext>
              </a:extLst>
            </p:cNvPr>
            <p:cNvSpPr/>
            <p:nvPr/>
          </p:nvSpPr>
          <p:spPr>
            <a:xfrm>
              <a:off x="8736304" y="4470132"/>
              <a:ext cx="380748" cy="390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1</a:t>
              </a:r>
              <a:endParaRPr lang="zh-TW" altLang="en-US" dirty="0"/>
            </a:p>
          </p:txBody>
        </p:sp>
        <p:sp>
          <p:nvSpPr>
            <p:cNvPr id="7" name="橢圓 6">
              <a:extLst>
                <a:ext uri="{FF2B5EF4-FFF2-40B4-BE49-F238E27FC236}">
                  <a16:creationId xmlns:a16="http://schemas.microsoft.com/office/drawing/2014/main" id="{317C3030-5438-8DAB-01F6-BD97E057506B}"/>
                </a:ext>
              </a:extLst>
            </p:cNvPr>
            <p:cNvSpPr/>
            <p:nvPr/>
          </p:nvSpPr>
          <p:spPr>
            <a:xfrm>
              <a:off x="8009477" y="5208638"/>
              <a:ext cx="380748" cy="390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2</a:t>
              </a:r>
              <a:endParaRPr lang="zh-TW" altLang="en-US" dirty="0"/>
            </a:p>
          </p:txBody>
        </p:sp>
      </p:grpSp>
      <p:pic>
        <p:nvPicPr>
          <p:cNvPr id="6" name="圖形 5" descr="觸碰 以實心填滿">
            <a:extLst>
              <a:ext uri="{FF2B5EF4-FFF2-40B4-BE49-F238E27FC236}">
                <a16:creationId xmlns:a16="http://schemas.microsoft.com/office/drawing/2014/main" id="{299360BB-2820-29C7-43BE-B34156363F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51292" y="1918949"/>
            <a:ext cx="1088223" cy="1088223"/>
          </a:xfrm>
          <a:prstGeom prst="rect">
            <a:avLst/>
          </a:prstGeom>
        </p:spPr>
      </p:pic>
      <p:grpSp>
        <p:nvGrpSpPr>
          <p:cNvPr id="36" name="群組 35">
            <a:extLst>
              <a:ext uri="{FF2B5EF4-FFF2-40B4-BE49-F238E27FC236}">
                <a16:creationId xmlns:a16="http://schemas.microsoft.com/office/drawing/2014/main" id="{5925B108-BA53-4200-BD26-A324A20F6707}"/>
              </a:ext>
            </a:extLst>
          </p:cNvPr>
          <p:cNvGrpSpPr/>
          <p:nvPr/>
        </p:nvGrpSpPr>
        <p:grpSpPr>
          <a:xfrm>
            <a:off x="499905" y="3591202"/>
            <a:ext cx="5488113" cy="3034885"/>
            <a:chOff x="506327" y="3803000"/>
            <a:chExt cx="5488113" cy="3116384"/>
          </a:xfrm>
        </p:grpSpPr>
        <p:sp>
          <p:nvSpPr>
            <p:cNvPr id="24" name="矩形: 圓角 23">
              <a:extLst>
                <a:ext uri="{FF2B5EF4-FFF2-40B4-BE49-F238E27FC236}">
                  <a16:creationId xmlns:a16="http://schemas.microsoft.com/office/drawing/2014/main" id="{F4FDD85E-9DCA-30B4-A2A7-B26BE2AB697B}"/>
                </a:ext>
              </a:extLst>
            </p:cNvPr>
            <p:cNvSpPr/>
            <p:nvPr/>
          </p:nvSpPr>
          <p:spPr>
            <a:xfrm>
              <a:off x="506327" y="3803000"/>
              <a:ext cx="5449882" cy="3116384"/>
            </a:xfrm>
            <a:prstGeom prst="roundRect">
              <a:avLst/>
            </a:prstGeom>
            <a:solidFill>
              <a:schemeClr val="tx2">
                <a:lumMod val="10000"/>
                <a:lumOff val="90000"/>
              </a:schemeClr>
            </a:solidFill>
            <a:ln>
              <a:solidFill>
                <a:schemeClr val="tx2">
                  <a:lumMod val="50000"/>
                  <a:lumOff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TW" altLang="en-US"/>
            </a:p>
          </p:txBody>
        </p:sp>
        <p:sp>
          <p:nvSpPr>
            <p:cNvPr id="13" name="文字方塊 12">
              <a:extLst>
                <a:ext uri="{FF2B5EF4-FFF2-40B4-BE49-F238E27FC236}">
                  <a16:creationId xmlns:a16="http://schemas.microsoft.com/office/drawing/2014/main" id="{CB679EE4-EA3C-E6F3-515B-9DC08A0EE626}"/>
                </a:ext>
              </a:extLst>
            </p:cNvPr>
            <p:cNvSpPr txBox="1"/>
            <p:nvPr/>
          </p:nvSpPr>
          <p:spPr>
            <a:xfrm>
              <a:off x="1649893" y="4235215"/>
              <a:ext cx="4319693" cy="915251"/>
            </a:xfrm>
            <a:prstGeom prst="rect">
              <a:avLst/>
            </a:prstGeom>
            <a:noFill/>
          </p:spPr>
          <p:txBody>
            <a:bodyPr wrap="square">
              <a:spAutoFit/>
            </a:bodyPr>
            <a:lstStyle/>
            <a:p>
              <a:pPr marL="365125">
                <a:lnSpc>
                  <a:spcPts val="2200"/>
                </a:lnSpc>
              </a:pPr>
              <a:r>
                <a:rPr lang="zh-TW" altLang="en-US" b="1" dirty="0">
                  <a:solidFill>
                    <a:schemeClr val="tx2">
                      <a:lumMod val="90000"/>
                      <a:lumOff val="10000"/>
                    </a:schemeClr>
                  </a:solidFill>
                  <a:latin typeface="微軟正黑體" panose="020B0604030504040204" pitchFamily="34" charset="-120"/>
                  <a:ea typeface="微軟正黑體" panose="020B0604030504040204" pitchFamily="34" charset="-120"/>
                </a:rPr>
                <a:t>整體授信概況</a:t>
              </a:r>
              <a:endParaRPr lang="en-US" altLang="zh-TW" b="1" dirty="0">
                <a:solidFill>
                  <a:schemeClr val="tx2">
                    <a:lumMod val="90000"/>
                    <a:lumOff val="10000"/>
                  </a:schemeClr>
                </a:solidFill>
                <a:latin typeface="微軟正黑體" panose="020B0604030504040204" pitchFamily="34" charset="-120"/>
                <a:ea typeface="微軟正黑體" panose="020B0604030504040204" pitchFamily="34" charset="-120"/>
              </a:endParaRPr>
            </a:p>
            <a:p>
              <a:pPr marL="365125">
                <a:lnSpc>
                  <a:spcPts val="2200"/>
                </a:lnSpc>
              </a:pPr>
              <a:r>
                <a:rPr lang="zh-TW" altLang="en-US" dirty="0">
                  <a:solidFill>
                    <a:schemeClr val="tx1"/>
                  </a:solidFill>
                  <a:latin typeface="微軟正黑體" panose="020B0604030504040204" pitchFamily="34" charset="-120"/>
                  <a:ea typeface="微軟正黑體" panose="020B0604030504040204" pitchFamily="34" charset="-120"/>
                </a:rPr>
                <a:t>新增受查戶往來金融機構總家數、於金融機構之授信總額度。</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21" name="矩形: 圓角 20">
              <a:extLst>
                <a:ext uri="{FF2B5EF4-FFF2-40B4-BE49-F238E27FC236}">
                  <a16:creationId xmlns:a16="http://schemas.microsoft.com/office/drawing/2014/main" id="{3E9A1D95-FA87-485E-B68C-BC9018013A26}"/>
                </a:ext>
              </a:extLst>
            </p:cNvPr>
            <p:cNvSpPr/>
            <p:nvPr/>
          </p:nvSpPr>
          <p:spPr>
            <a:xfrm>
              <a:off x="687864" y="3972042"/>
              <a:ext cx="814259" cy="560795"/>
            </a:xfrm>
            <a:prstGeom prst="roundRect">
              <a:avLst/>
            </a:prstGeom>
            <a:solidFill>
              <a:schemeClr val="accent1">
                <a:lumMod val="20000"/>
                <a:lumOff val="80000"/>
              </a:schemeClr>
            </a:solidFill>
            <a:ln>
              <a:solidFill>
                <a:schemeClr val="accent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t>本次新增</a:t>
              </a:r>
            </a:p>
          </p:txBody>
        </p:sp>
        <p:sp>
          <p:nvSpPr>
            <p:cNvPr id="26" name="橢圓 25">
              <a:extLst>
                <a:ext uri="{FF2B5EF4-FFF2-40B4-BE49-F238E27FC236}">
                  <a16:creationId xmlns:a16="http://schemas.microsoft.com/office/drawing/2014/main" id="{D7C157F8-A806-F3BB-6C01-7867B4758900}"/>
                </a:ext>
              </a:extLst>
            </p:cNvPr>
            <p:cNvSpPr/>
            <p:nvPr/>
          </p:nvSpPr>
          <p:spPr>
            <a:xfrm>
              <a:off x="1564242" y="4252439"/>
              <a:ext cx="380748" cy="390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1</a:t>
              </a:r>
              <a:endParaRPr lang="zh-TW" altLang="en-US" dirty="0"/>
            </a:p>
          </p:txBody>
        </p:sp>
        <p:sp>
          <p:nvSpPr>
            <p:cNvPr id="28" name="橢圓 27">
              <a:extLst>
                <a:ext uri="{FF2B5EF4-FFF2-40B4-BE49-F238E27FC236}">
                  <a16:creationId xmlns:a16="http://schemas.microsoft.com/office/drawing/2014/main" id="{8261C526-D2DC-EBAD-2DB5-AF6CBA9DEE6C}"/>
                </a:ext>
              </a:extLst>
            </p:cNvPr>
            <p:cNvSpPr/>
            <p:nvPr/>
          </p:nvSpPr>
          <p:spPr>
            <a:xfrm>
              <a:off x="1530006" y="5397600"/>
              <a:ext cx="380748" cy="390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2</a:t>
              </a:r>
              <a:endParaRPr lang="zh-TW" altLang="en-US" dirty="0"/>
            </a:p>
          </p:txBody>
        </p:sp>
        <p:sp>
          <p:nvSpPr>
            <p:cNvPr id="34" name="文字方塊 33">
              <a:extLst>
                <a:ext uri="{FF2B5EF4-FFF2-40B4-BE49-F238E27FC236}">
                  <a16:creationId xmlns:a16="http://schemas.microsoft.com/office/drawing/2014/main" id="{72B71B74-2E16-AAE6-786B-A15F293CA3DB}"/>
                </a:ext>
              </a:extLst>
            </p:cNvPr>
            <p:cNvSpPr txBox="1"/>
            <p:nvPr/>
          </p:nvSpPr>
          <p:spPr>
            <a:xfrm>
              <a:off x="1652590" y="5298121"/>
              <a:ext cx="4341850" cy="1473608"/>
            </a:xfrm>
            <a:prstGeom prst="rect">
              <a:avLst/>
            </a:prstGeom>
            <a:noFill/>
          </p:spPr>
          <p:txBody>
            <a:bodyPr wrap="square">
              <a:spAutoFit/>
            </a:bodyPr>
            <a:lstStyle/>
            <a:p>
              <a:pPr marL="365125">
                <a:lnSpc>
                  <a:spcPts val="2200"/>
                </a:lnSpc>
              </a:pPr>
              <a:r>
                <a:rPr lang="zh-TW" altLang="en-US" b="1" dirty="0">
                  <a:solidFill>
                    <a:schemeClr val="tx2">
                      <a:lumMod val="90000"/>
                      <a:lumOff val="10000"/>
                    </a:schemeClr>
                  </a:solidFill>
                  <a:latin typeface="微軟正黑體" panose="020B0604030504040204" pitchFamily="34" charset="-120"/>
                  <a:ea typeface="微軟正黑體" panose="020B0604030504040204" pitchFamily="34" charset="-120"/>
                </a:rPr>
                <a:t>授信用途明細</a:t>
              </a:r>
              <a:endParaRPr lang="en-US" altLang="zh-TW" b="1" dirty="0">
                <a:solidFill>
                  <a:schemeClr val="tx2">
                    <a:lumMod val="90000"/>
                    <a:lumOff val="10000"/>
                  </a:schemeClr>
                </a:solidFill>
                <a:latin typeface="微軟正黑體" panose="020B0604030504040204" pitchFamily="34" charset="-120"/>
                <a:ea typeface="微軟正黑體" panose="020B0604030504040204" pitchFamily="34" charset="-120"/>
              </a:endParaRPr>
            </a:p>
            <a:p>
              <a:pPr marL="365125">
                <a:lnSpc>
                  <a:spcPts val="2200"/>
                </a:lnSpc>
              </a:pPr>
              <a:r>
                <a:rPr lang="zh-TW" altLang="en-US" dirty="0">
                  <a:solidFill>
                    <a:schemeClr val="tx1"/>
                  </a:solidFill>
                  <a:latin typeface="微軟正黑體" panose="020B0604030504040204" pitchFamily="34" charset="-120"/>
                  <a:ea typeface="微軟正黑體" panose="020B0604030504040204" pitchFamily="34" charset="-120"/>
                </a:rPr>
                <a:t>依授信用途別揭露未逾期金額及逾期金額</a:t>
              </a:r>
              <a:endParaRPr lang="en-US" altLang="zh-TW" dirty="0">
                <a:solidFill>
                  <a:schemeClr val="tx1"/>
                </a:solidFill>
                <a:latin typeface="微軟正黑體" panose="020B0604030504040204" pitchFamily="34" charset="-120"/>
                <a:ea typeface="微軟正黑體" panose="020B0604030504040204" pitchFamily="34" charset="-120"/>
              </a:endParaRPr>
            </a:p>
            <a:p>
              <a:pPr marL="630238" indent="-271463">
                <a:lnSpc>
                  <a:spcPts val="2200"/>
                </a:lnSpc>
                <a:buFont typeface="Wingdings" panose="05000000000000000000" pitchFamily="2" charset="2"/>
                <a:buChar char="Ø"/>
              </a:pPr>
              <a:r>
                <a:rPr lang="zh-TW" altLang="en-US" dirty="0">
                  <a:solidFill>
                    <a:schemeClr val="tx1"/>
                  </a:solidFill>
                  <a:latin typeface="微軟正黑體" panose="020B0604030504040204" pitchFamily="34" charset="-120"/>
                  <a:ea typeface="微軟正黑體" panose="020B0604030504040204" pitchFamily="34" charset="-120"/>
                </a:rPr>
                <a:t>授信用途別包含購置不動產、購置動產、企業投資及週轉金。</a:t>
              </a:r>
            </a:p>
          </p:txBody>
        </p:sp>
      </p:grpSp>
      <p:sp>
        <p:nvSpPr>
          <p:cNvPr id="9" name="文字方塊 8">
            <a:extLst>
              <a:ext uri="{FF2B5EF4-FFF2-40B4-BE49-F238E27FC236}">
                <a16:creationId xmlns:a16="http://schemas.microsoft.com/office/drawing/2014/main" id="{7DC9C01C-9A2C-A57C-78C0-C7AF838296D7}"/>
              </a:ext>
            </a:extLst>
          </p:cNvPr>
          <p:cNvSpPr txBox="1"/>
          <p:nvPr/>
        </p:nvSpPr>
        <p:spPr>
          <a:xfrm>
            <a:off x="11939515" y="6626087"/>
            <a:ext cx="316112" cy="246221"/>
          </a:xfrm>
          <a:prstGeom prst="rect">
            <a:avLst/>
          </a:prstGeom>
          <a:noFill/>
        </p:spPr>
        <p:txBody>
          <a:bodyPr wrap="none" rtlCol="0">
            <a:spAutoFit/>
          </a:bodyPr>
          <a:lstStyle/>
          <a:p>
            <a:r>
              <a:rPr lang="en-US" altLang="zh-TW" sz="1000" dirty="0"/>
              <a:t>11</a:t>
            </a:r>
            <a:endParaRPr lang="zh-TW" altLang="en-US" sz="1000" dirty="0"/>
          </a:p>
        </p:txBody>
      </p:sp>
    </p:spTree>
    <p:extLst>
      <p:ext uri="{BB962C8B-B14F-4D97-AF65-F5344CB8AC3E}">
        <p14:creationId xmlns:p14="http://schemas.microsoft.com/office/powerpoint/2010/main" val="2569675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90A15-DFFF-B7CE-E800-AED460EBEB55}"/>
            </a:ext>
          </a:extLst>
        </p:cNvPr>
        <p:cNvGrpSpPr/>
        <p:nvPr/>
      </p:nvGrpSpPr>
      <p:grpSpPr>
        <a:xfrm>
          <a:off x="0" y="0"/>
          <a:ext cx="0" cy="0"/>
          <a:chOff x="0" y="0"/>
          <a:chExt cx="0" cy="0"/>
        </a:xfrm>
      </p:grpSpPr>
      <p:cxnSp>
        <p:nvCxnSpPr>
          <p:cNvPr id="17" name="直線接點 16">
            <a:extLst>
              <a:ext uri="{FF2B5EF4-FFF2-40B4-BE49-F238E27FC236}">
                <a16:creationId xmlns:a16="http://schemas.microsoft.com/office/drawing/2014/main" id="{098238ED-B882-A54A-8AB0-917859C44F62}"/>
              </a:ext>
            </a:extLst>
          </p:cNvPr>
          <p:cNvCxnSpPr>
            <a:cxnSpLocks/>
          </p:cNvCxnSpPr>
          <p:nvPr/>
        </p:nvCxnSpPr>
        <p:spPr>
          <a:xfrm>
            <a:off x="6732281" y="3030279"/>
            <a:ext cx="0" cy="3827721"/>
          </a:xfrm>
          <a:prstGeom prst="line">
            <a:avLst/>
          </a:prstGeom>
          <a:ln w="38100">
            <a:solidFill>
              <a:schemeClr val="bg1">
                <a:lumMod val="85000"/>
              </a:schemeClr>
            </a:solidFill>
          </a:ln>
        </p:spPr>
        <p:style>
          <a:lnRef idx="3">
            <a:schemeClr val="accent2"/>
          </a:lnRef>
          <a:fillRef idx="0">
            <a:schemeClr val="accent2"/>
          </a:fillRef>
          <a:effectRef idx="2">
            <a:schemeClr val="accent2"/>
          </a:effectRef>
          <a:fontRef idx="minor">
            <a:schemeClr val="tx1"/>
          </a:fontRef>
        </p:style>
      </p:cxnSp>
      <p:sp>
        <p:nvSpPr>
          <p:cNvPr id="18" name="文字版面配置區 2">
            <a:extLst>
              <a:ext uri="{FF2B5EF4-FFF2-40B4-BE49-F238E27FC236}">
                <a16:creationId xmlns:a16="http://schemas.microsoft.com/office/drawing/2014/main" id="{6BD8688D-0FAF-9897-55F1-F6E074B55DC1}"/>
              </a:ext>
            </a:extLst>
          </p:cNvPr>
          <p:cNvSpPr txBox="1">
            <a:spLocks/>
          </p:cNvSpPr>
          <p:nvPr/>
        </p:nvSpPr>
        <p:spPr>
          <a:xfrm>
            <a:off x="576637" y="1527115"/>
            <a:ext cx="4898364" cy="42763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9600" b="1" dirty="0">
                <a:solidFill>
                  <a:schemeClr val="tx2">
                    <a:lumMod val="90000"/>
                    <a:lumOff val="10000"/>
                  </a:schemeClr>
                </a:solidFill>
              </a:rPr>
              <a:t>內部風險管控機制</a:t>
            </a:r>
            <a:r>
              <a:rPr lang="en-US" altLang="zh-TW" sz="9600" b="1" dirty="0">
                <a:solidFill>
                  <a:schemeClr val="tx2">
                    <a:lumMod val="90000"/>
                    <a:lumOff val="10000"/>
                  </a:schemeClr>
                </a:solidFill>
              </a:rPr>
              <a:t>-</a:t>
            </a:r>
            <a:r>
              <a:rPr lang="zh-TW" altLang="en-US" sz="9600" b="1" dirty="0">
                <a:solidFill>
                  <a:schemeClr val="tx2">
                    <a:lumMod val="90000"/>
                    <a:lumOff val="10000"/>
                  </a:schemeClr>
                </a:solidFill>
              </a:rPr>
              <a:t>銀行必查要件</a:t>
            </a:r>
            <a:endParaRPr lang="zh-TW" altLang="zh-TW" sz="9600" b="1" dirty="0">
              <a:solidFill>
                <a:schemeClr val="tx2">
                  <a:lumMod val="90000"/>
                  <a:lumOff val="10000"/>
                </a:schemeClr>
              </a:solidFill>
            </a:endParaRPr>
          </a:p>
          <a:p>
            <a:pPr marL="0" indent="0">
              <a:buFont typeface="Arial" panose="020B0604020202020204" pitchFamily="34" charset="0"/>
              <a:buNone/>
            </a:pPr>
            <a:endParaRPr lang="zh-TW" altLang="en-US" b="1" dirty="0">
              <a:solidFill>
                <a:schemeClr val="bg1">
                  <a:lumMod val="50000"/>
                </a:schemeClr>
              </a:solidFill>
            </a:endParaRPr>
          </a:p>
        </p:txBody>
      </p:sp>
      <p:sp>
        <p:nvSpPr>
          <p:cNvPr id="19" name="文字版面配置區 2">
            <a:extLst>
              <a:ext uri="{FF2B5EF4-FFF2-40B4-BE49-F238E27FC236}">
                <a16:creationId xmlns:a16="http://schemas.microsoft.com/office/drawing/2014/main" id="{6D9B66E2-9E4D-DA91-3E80-2FA3E9B162E3}"/>
              </a:ext>
            </a:extLst>
          </p:cNvPr>
          <p:cNvSpPr txBox="1">
            <a:spLocks/>
          </p:cNvSpPr>
          <p:nvPr/>
        </p:nvSpPr>
        <p:spPr>
          <a:xfrm>
            <a:off x="512969" y="2881398"/>
            <a:ext cx="4898364" cy="42763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9600" b="1" dirty="0">
                <a:solidFill>
                  <a:schemeClr val="tx2">
                    <a:lumMod val="90000"/>
                    <a:lumOff val="10000"/>
                  </a:schemeClr>
                </a:solidFill>
              </a:rPr>
              <a:t>介接查調欄位</a:t>
            </a:r>
            <a:r>
              <a:rPr lang="en-US" altLang="zh-TW" sz="9600" b="1" dirty="0">
                <a:solidFill>
                  <a:schemeClr val="tx2">
                    <a:lumMod val="90000"/>
                    <a:lumOff val="10000"/>
                  </a:schemeClr>
                </a:solidFill>
              </a:rPr>
              <a:t>-</a:t>
            </a:r>
            <a:r>
              <a:rPr lang="zh-TW" altLang="en-US" sz="9600" b="1" dirty="0">
                <a:solidFill>
                  <a:schemeClr val="tx2">
                    <a:lumMod val="75000"/>
                    <a:lumOff val="25000"/>
                  </a:schemeClr>
                </a:solidFill>
                <a:latin typeface="微軟正黑體" panose="020B0604030504040204" pitchFamily="34" charset="-120"/>
                <a:ea typeface="微軟正黑體" panose="020B0604030504040204" pitchFamily="34" charset="-120"/>
              </a:rPr>
              <a:t>金融機構查詢證券商</a:t>
            </a:r>
          </a:p>
          <a:p>
            <a:pPr marL="0" indent="0">
              <a:buNone/>
            </a:pPr>
            <a:endParaRPr lang="zh-TW" altLang="en-US" b="1" dirty="0">
              <a:solidFill>
                <a:schemeClr val="bg1">
                  <a:lumMod val="50000"/>
                </a:schemeClr>
              </a:solidFill>
            </a:endParaRPr>
          </a:p>
        </p:txBody>
      </p:sp>
      <p:sp>
        <p:nvSpPr>
          <p:cNvPr id="35" name="文字版面配置區 3">
            <a:extLst>
              <a:ext uri="{FF2B5EF4-FFF2-40B4-BE49-F238E27FC236}">
                <a16:creationId xmlns:a16="http://schemas.microsoft.com/office/drawing/2014/main" id="{42BB62E4-C205-67F0-B8ED-15C6B0D4BFBF}"/>
              </a:ext>
            </a:extLst>
          </p:cNvPr>
          <p:cNvSpPr txBox="1">
            <a:spLocks/>
          </p:cNvSpPr>
          <p:nvPr/>
        </p:nvSpPr>
        <p:spPr>
          <a:xfrm>
            <a:off x="1088572" y="500384"/>
            <a:ext cx="10258425" cy="9151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TW" altLang="en-US" sz="4000" b="1" dirty="0">
              <a:solidFill>
                <a:srgbClr val="002060"/>
              </a:solidFill>
            </a:endParaRPr>
          </a:p>
        </p:txBody>
      </p:sp>
      <p:sp>
        <p:nvSpPr>
          <p:cNvPr id="5" name="文字方塊 4">
            <a:extLst>
              <a:ext uri="{FF2B5EF4-FFF2-40B4-BE49-F238E27FC236}">
                <a16:creationId xmlns:a16="http://schemas.microsoft.com/office/drawing/2014/main" id="{E84A0FB2-D1AF-F4C5-D5BB-3F406BC4D7A0}"/>
              </a:ext>
            </a:extLst>
          </p:cNvPr>
          <p:cNvSpPr txBox="1"/>
          <p:nvPr/>
        </p:nvSpPr>
        <p:spPr>
          <a:xfrm>
            <a:off x="2424900" y="48591"/>
            <a:ext cx="7447455" cy="1516634"/>
          </a:xfrm>
          <a:prstGeom prst="rect">
            <a:avLst/>
          </a:prstGeom>
        </p:spPr>
        <p:txBody>
          <a:bodyPr vert="horz" lIns="91440" tIns="45720" rIns="91440" bIns="45720" rtlCol="0">
            <a:normAutofit/>
          </a:bodyPr>
          <a:lstStyle>
            <a:defPPr>
              <a:defRPr lang="en-TW"/>
            </a:defPPr>
            <a:lvl1pPr indent="0" algn="ctr">
              <a:lnSpc>
                <a:spcPct val="120000"/>
              </a:lnSpc>
              <a:spcBef>
                <a:spcPts val="1000"/>
              </a:spcBef>
              <a:buClr>
                <a:schemeClr val="tx1"/>
              </a:buClr>
              <a:buSzPct val="75000"/>
              <a:buFont typeface="Arial" panose="020B0604020202020204" pitchFamily="34" charset="0"/>
              <a:buNone/>
              <a:defRPr sz="4000" b="1">
                <a:solidFill>
                  <a:srgbClr val="002060"/>
                </a:solidFill>
              </a:defRPr>
            </a:lvl1pPr>
            <a:lvl2pPr marL="685800" indent="-228600">
              <a:lnSpc>
                <a:spcPct val="120000"/>
              </a:lnSpc>
              <a:spcBef>
                <a:spcPts val="500"/>
              </a:spcBef>
              <a:buClr>
                <a:schemeClr val="tx1"/>
              </a:buClr>
              <a:buSzPct val="75000"/>
              <a:buFont typeface="Arial" panose="020B0604020202020204" pitchFamily="34" charset="0"/>
              <a:buChar char="•"/>
            </a:lvl2pPr>
            <a:lvl3pPr marL="1143000" indent="-228600">
              <a:lnSpc>
                <a:spcPct val="120000"/>
              </a:lnSpc>
              <a:spcBef>
                <a:spcPts val="500"/>
              </a:spcBef>
              <a:buClr>
                <a:schemeClr val="tx1"/>
              </a:buClr>
              <a:buSzPct val="75000"/>
              <a:buFont typeface="Arial" panose="020B0604020202020204" pitchFamily="34" charset="0"/>
              <a:buChar char="•"/>
              <a:defRPr sz="1600"/>
            </a:lvl3pPr>
            <a:lvl4pPr marL="1600200" indent="-228600">
              <a:lnSpc>
                <a:spcPct val="120000"/>
              </a:lnSpc>
              <a:spcBef>
                <a:spcPts val="500"/>
              </a:spcBef>
              <a:buClr>
                <a:schemeClr val="tx1"/>
              </a:buClr>
              <a:buSzPct val="75000"/>
              <a:buFont typeface="Arial" panose="020B0604020202020204" pitchFamily="34" charset="0"/>
              <a:buChar char="•"/>
              <a:defRPr sz="1400"/>
            </a:lvl4pPr>
            <a:lvl5pPr marL="2057400" indent="-228600">
              <a:lnSpc>
                <a:spcPct val="120000"/>
              </a:lnSpc>
              <a:spcBef>
                <a:spcPts val="500"/>
              </a:spcBef>
              <a:buClr>
                <a:schemeClr val="tx1"/>
              </a:buClr>
              <a:buSzPct val="75000"/>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00000"/>
              </a:lnSpc>
              <a:spcBef>
                <a:spcPts val="600"/>
              </a:spcBef>
            </a:pPr>
            <a:r>
              <a:rPr lang="zh-TW" altLang="en-US" dirty="0"/>
              <a:t>銀行業查詢客戶</a:t>
            </a:r>
            <a:endParaRPr lang="en-US" altLang="zh-TW" dirty="0"/>
          </a:p>
          <a:p>
            <a:pPr>
              <a:lnSpc>
                <a:spcPct val="100000"/>
              </a:lnSpc>
              <a:spcBef>
                <a:spcPts val="600"/>
              </a:spcBef>
            </a:pPr>
            <a:r>
              <a:rPr lang="zh-TW" altLang="en-US" dirty="0"/>
              <a:t>跨業信用資料強化機制</a:t>
            </a:r>
          </a:p>
        </p:txBody>
      </p:sp>
      <p:sp>
        <p:nvSpPr>
          <p:cNvPr id="4" name="文字方塊 3">
            <a:extLst>
              <a:ext uri="{FF2B5EF4-FFF2-40B4-BE49-F238E27FC236}">
                <a16:creationId xmlns:a16="http://schemas.microsoft.com/office/drawing/2014/main" id="{F6961D23-4FD6-E9DA-A781-106A63D5AE00}"/>
              </a:ext>
            </a:extLst>
          </p:cNvPr>
          <p:cNvSpPr txBox="1"/>
          <p:nvPr/>
        </p:nvSpPr>
        <p:spPr>
          <a:xfrm>
            <a:off x="576636" y="1945754"/>
            <a:ext cx="9682138" cy="777643"/>
          </a:xfrm>
          <a:prstGeom prst="rect">
            <a:avLst/>
          </a:prstGeom>
          <a:solidFill>
            <a:srgbClr val="F7F7F7"/>
          </a:solidFill>
          <a:ln w="3810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TW"/>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TW" altLang="en-US" sz="2000" dirty="0">
                <a:solidFill>
                  <a:schemeClr val="tx1">
                    <a:lumMod val="95000"/>
                    <a:lumOff val="5000"/>
                  </a:schemeClr>
                </a:solidFill>
              </a:rPr>
              <a:t>辦理</a:t>
            </a:r>
            <a:r>
              <a:rPr lang="zh-TW" altLang="en-US" sz="2000" b="1" dirty="0">
                <a:solidFill>
                  <a:schemeClr val="tx2">
                    <a:lumMod val="75000"/>
                    <a:lumOff val="25000"/>
                  </a:schemeClr>
                </a:solidFill>
                <a:latin typeface="微軟正黑體" panose="020B0604030504040204" pitchFamily="34" charset="-120"/>
                <a:ea typeface="微軟正黑體" panose="020B0604030504040204" pitchFamily="34" charset="-120"/>
              </a:rPr>
              <a:t>個人投資理財貸款</a:t>
            </a:r>
            <a:r>
              <a:rPr lang="zh-TW" altLang="en-US" sz="2000" dirty="0">
                <a:solidFill>
                  <a:schemeClr val="tx1">
                    <a:lumMod val="95000"/>
                    <a:lumOff val="5000"/>
                  </a:schemeClr>
                </a:solidFill>
              </a:rPr>
              <a:t>時應於取得</a:t>
            </a:r>
            <a:r>
              <a:rPr lang="zh-TW" altLang="en-US" sz="2000" b="1" dirty="0">
                <a:solidFill>
                  <a:schemeClr val="tx1">
                    <a:lumMod val="95000"/>
                    <a:lumOff val="5000"/>
                  </a:schemeClr>
                </a:solidFill>
              </a:rPr>
              <a:t>客戶書面或電子同意文件</a:t>
            </a:r>
            <a:r>
              <a:rPr lang="zh-TW" altLang="en-US" sz="2000" dirty="0">
                <a:solidFill>
                  <a:schemeClr val="tx1">
                    <a:lumMod val="95000"/>
                    <a:lumOff val="5000"/>
                  </a:schemeClr>
                </a:solidFill>
              </a:rPr>
              <a:t>後查詢客戶在證券業之授信資料。</a:t>
            </a:r>
          </a:p>
        </p:txBody>
      </p:sp>
      <p:sp>
        <p:nvSpPr>
          <p:cNvPr id="14" name="箭號: 五邊形 13">
            <a:extLst>
              <a:ext uri="{FF2B5EF4-FFF2-40B4-BE49-F238E27FC236}">
                <a16:creationId xmlns:a16="http://schemas.microsoft.com/office/drawing/2014/main" id="{89CE5246-1636-CF01-36C9-44F0BC8A77F0}"/>
              </a:ext>
            </a:extLst>
          </p:cNvPr>
          <p:cNvSpPr/>
          <p:nvPr/>
        </p:nvSpPr>
        <p:spPr>
          <a:xfrm>
            <a:off x="6162272" y="4414744"/>
            <a:ext cx="514497" cy="1058790"/>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TW" altLang="en-US"/>
          </a:p>
        </p:txBody>
      </p:sp>
      <p:grpSp>
        <p:nvGrpSpPr>
          <p:cNvPr id="38" name="群組 37">
            <a:extLst>
              <a:ext uri="{FF2B5EF4-FFF2-40B4-BE49-F238E27FC236}">
                <a16:creationId xmlns:a16="http://schemas.microsoft.com/office/drawing/2014/main" id="{9261B4E7-5D6C-614F-EB67-516C6A296B00}"/>
              </a:ext>
            </a:extLst>
          </p:cNvPr>
          <p:cNvGrpSpPr/>
          <p:nvPr/>
        </p:nvGrpSpPr>
        <p:grpSpPr>
          <a:xfrm>
            <a:off x="6857048" y="2933096"/>
            <a:ext cx="5111825" cy="3876313"/>
            <a:chOff x="6877914" y="2981688"/>
            <a:chExt cx="5111825" cy="3876313"/>
          </a:xfrm>
        </p:grpSpPr>
        <p:pic>
          <p:nvPicPr>
            <p:cNvPr id="16" name="圖片 15">
              <a:extLst>
                <a:ext uri="{FF2B5EF4-FFF2-40B4-BE49-F238E27FC236}">
                  <a16:creationId xmlns:a16="http://schemas.microsoft.com/office/drawing/2014/main" id="{02C3F313-6A44-414E-AEC1-BB34F03C333D}"/>
                </a:ext>
              </a:extLst>
            </p:cNvPr>
            <p:cNvPicPr>
              <a:picLocks noChangeAspect="1"/>
            </p:cNvPicPr>
            <p:nvPr/>
          </p:nvPicPr>
          <p:blipFill>
            <a:blip r:embed="rId2"/>
            <a:srcRect l="3249" r="3281"/>
            <a:stretch>
              <a:fillRect/>
            </a:stretch>
          </p:blipFill>
          <p:spPr>
            <a:xfrm>
              <a:off x="6972943" y="2981688"/>
              <a:ext cx="5016796" cy="3827721"/>
            </a:xfrm>
            <a:prstGeom prst="rect">
              <a:avLst/>
            </a:prstGeom>
          </p:spPr>
        </p:pic>
        <p:sp>
          <p:nvSpPr>
            <p:cNvPr id="12" name="矩形 11">
              <a:extLst>
                <a:ext uri="{FF2B5EF4-FFF2-40B4-BE49-F238E27FC236}">
                  <a16:creationId xmlns:a16="http://schemas.microsoft.com/office/drawing/2014/main" id="{9A85B024-4952-00C3-6F38-3A3825891162}"/>
                </a:ext>
              </a:extLst>
            </p:cNvPr>
            <p:cNvSpPr/>
            <p:nvPr/>
          </p:nvSpPr>
          <p:spPr>
            <a:xfrm>
              <a:off x="6877914" y="4426521"/>
              <a:ext cx="5016793" cy="2431480"/>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橢圓 1">
              <a:extLst>
                <a:ext uri="{FF2B5EF4-FFF2-40B4-BE49-F238E27FC236}">
                  <a16:creationId xmlns:a16="http://schemas.microsoft.com/office/drawing/2014/main" id="{7D40F6C6-0E31-2F4A-5414-73095C80B434}"/>
                </a:ext>
              </a:extLst>
            </p:cNvPr>
            <p:cNvSpPr/>
            <p:nvPr/>
          </p:nvSpPr>
          <p:spPr>
            <a:xfrm>
              <a:off x="8686757" y="3819565"/>
              <a:ext cx="380748" cy="390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1</a:t>
              </a:r>
              <a:endParaRPr lang="zh-TW" altLang="en-US" dirty="0"/>
            </a:p>
          </p:txBody>
        </p:sp>
        <p:sp>
          <p:nvSpPr>
            <p:cNvPr id="11" name="橢圓 10">
              <a:extLst>
                <a:ext uri="{FF2B5EF4-FFF2-40B4-BE49-F238E27FC236}">
                  <a16:creationId xmlns:a16="http://schemas.microsoft.com/office/drawing/2014/main" id="{1051B60A-ABC7-25AA-A845-AAFDC8954562}"/>
                </a:ext>
              </a:extLst>
            </p:cNvPr>
            <p:cNvSpPr/>
            <p:nvPr/>
          </p:nvSpPr>
          <p:spPr>
            <a:xfrm>
              <a:off x="8658182" y="4462409"/>
              <a:ext cx="380748" cy="4143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2</a:t>
              </a:r>
              <a:endParaRPr lang="zh-TW" altLang="en-US" dirty="0"/>
            </a:p>
          </p:txBody>
        </p:sp>
      </p:grpSp>
      <p:cxnSp>
        <p:nvCxnSpPr>
          <p:cNvPr id="20" name="直線接點 19">
            <a:extLst>
              <a:ext uri="{FF2B5EF4-FFF2-40B4-BE49-F238E27FC236}">
                <a16:creationId xmlns:a16="http://schemas.microsoft.com/office/drawing/2014/main" id="{1A4CC666-C2EB-F030-43CF-88AA209AA15D}"/>
              </a:ext>
            </a:extLst>
          </p:cNvPr>
          <p:cNvCxnSpPr/>
          <p:nvPr/>
        </p:nvCxnSpPr>
        <p:spPr>
          <a:xfrm>
            <a:off x="7058025" y="4129405"/>
            <a:ext cx="162873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圖形 9" descr="觸碰 以實心填滿">
            <a:extLst>
              <a:ext uri="{FF2B5EF4-FFF2-40B4-BE49-F238E27FC236}">
                <a16:creationId xmlns:a16="http://schemas.microsoft.com/office/drawing/2014/main" id="{880B8D77-7E04-3B03-0500-71CD372E0C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8774" y="1772104"/>
            <a:ext cx="1088223" cy="1088223"/>
          </a:xfrm>
          <a:prstGeom prst="rect">
            <a:avLst/>
          </a:prstGeom>
        </p:spPr>
      </p:pic>
      <p:grpSp>
        <p:nvGrpSpPr>
          <p:cNvPr id="37" name="群組 36">
            <a:extLst>
              <a:ext uri="{FF2B5EF4-FFF2-40B4-BE49-F238E27FC236}">
                <a16:creationId xmlns:a16="http://schemas.microsoft.com/office/drawing/2014/main" id="{671B720E-CE50-D7FE-BC1C-C374C3208F53}"/>
              </a:ext>
            </a:extLst>
          </p:cNvPr>
          <p:cNvGrpSpPr/>
          <p:nvPr/>
        </p:nvGrpSpPr>
        <p:grpSpPr>
          <a:xfrm>
            <a:off x="400172" y="3454544"/>
            <a:ext cx="5683634" cy="3372203"/>
            <a:chOff x="596714" y="3426009"/>
            <a:chExt cx="5683634" cy="3372203"/>
          </a:xfrm>
        </p:grpSpPr>
        <p:sp>
          <p:nvSpPr>
            <p:cNvPr id="7" name="矩形: 圓角 6">
              <a:extLst>
                <a:ext uri="{FF2B5EF4-FFF2-40B4-BE49-F238E27FC236}">
                  <a16:creationId xmlns:a16="http://schemas.microsoft.com/office/drawing/2014/main" id="{33A3B811-B215-F42A-9AF0-B7D8B421256C}"/>
                </a:ext>
              </a:extLst>
            </p:cNvPr>
            <p:cNvSpPr/>
            <p:nvPr/>
          </p:nvSpPr>
          <p:spPr>
            <a:xfrm>
              <a:off x="596714" y="3426009"/>
              <a:ext cx="5649646" cy="3338667"/>
            </a:xfrm>
            <a:prstGeom prst="roundRect">
              <a:avLst/>
            </a:prstGeom>
            <a:solidFill>
              <a:schemeClr val="tx2">
                <a:lumMod val="10000"/>
                <a:lumOff val="90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anose="05000000000000000000" pitchFamily="2" charset="2"/>
                <a:buChar char="n"/>
              </a:pPr>
              <a:endParaRPr lang="zh-TW" altLang="en-US" dirty="0">
                <a:solidFill>
                  <a:schemeClr val="tx1"/>
                </a:solidFill>
                <a:latin typeface="+mn-ea"/>
              </a:endParaRPr>
            </a:p>
          </p:txBody>
        </p:sp>
        <p:sp>
          <p:nvSpPr>
            <p:cNvPr id="25" name="文字方塊 24">
              <a:extLst>
                <a:ext uri="{FF2B5EF4-FFF2-40B4-BE49-F238E27FC236}">
                  <a16:creationId xmlns:a16="http://schemas.microsoft.com/office/drawing/2014/main" id="{E813FF95-21FF-6F99-C557-F3D01875618B}"/>
                </a:ext>
              </a:extLst>
            </p:cNvPr>
            <p:cNvSpPr txBox="1"/>
            <p:nvPr/>
          </p:nvSpPr>
          <p:spPr>
            <a:xfrm>
              <a:off x="1797613" y="3902163"/>
              <a:ext cx="4482735" cy="2896049"/>
            </a:xfrm>
            <a:prstGeom prst="rect">
              <a:avLst/>
            </a:prstGeom>
            <a:noFill/>
          </p:spPr>
          <p:txBody>
            <a:bodyPr wrap="square">
              <a:spAutoFit/>
            </a:bodyPr>
            <a:lstStyle/>
            <a:p>
              <a:pPr marL="612775" indent="-342900">
                <a:lnSpc>
                  <a:spcPts val="2200"/>
                </a:lnSpc>
                <a:buFont typeface="+mj-lt"/>
                <a:buAutoNum type="arabicPeriod"/>
              </a:pPr>
              <a:endParaRPr lang="en-US" altLang="zh-TW" sz="1800" dirty="0">
                <a:latin typeface="+mn-ea"/>
              </a:endParaRPr>
            </a:p>
            <a:p>
              <a:pPr marL="269875">
                <a:lnSpc>
                  <a:spcPts val="2200"/>
                </a:lnSpc>
              </a:pPr>
              <a:r>
                <a:rPr lang="zh-TW" altLang="en-US" b="1" dirty="0">
                  <a:solidFill>
                    <a:schemeClr val="tx2">
                      <a:lumMod val="90000"/>
                      <a:lumOff val="10000"/>
                    </a:schemeClr>
                  </a:solidFill>
                  <a:latin typeface="微軟正黑體" panose="020B0604030504040204" pitchFamily="34" charset="-120"/>
                  <a:ea typeface="微軟正黑體" panose="020B0604030504040204" pitchFamily="34" charset="-120"/>
                </a:rPr>
                <a:t>整體授信概況</a:t>
              </a:r>
              <a:endParaRPr lang="en-US" altLang="zh-TW" b="1" dirty="0">
                <a:solidFill>
                  <a:schemeClr val="tx2">
                    <a:lumMod val="90000"/>
                    <a:lumOff val="10000"/>
                  </a:schemeClr>
                </a:solidFill>
                <a:latin typeface="微軟正黑體" panose="020B0604030504040204" pitchFamily="34" charset="-120"/>
                <a:ea typeface="微軟正黑體" panose="020B0604030504040204" pitchFamily="34" charset="-120"/>
              </a:endParaRPr>
            </a:p>
            <a:p>
              <a:pPr marL="269875">
                <a:lnSpc>
                  <a:spcPts val="2200"/>
                </a:lnSpc>
              </a:pPr>
              <a:r>
                <a:rPr lang="zh-TW" altLang="en-US" dirty="0">
                  <a:latin typeface="+mn-ea"/>
                </a:rPr>
                <a:t>受查戶往來證券商總家數、證券商之授信總額度</a:t>
              </a:r>
              <a:endParaRPr lang="en-US" altLang="zh-TW" dirty="0">
                <a:latin typeface="+mn-ea"/>
              </a:endParaRPr>
            </a:p>
            <a:p>
              <a:pPr marL="269875">
                <a:lnSpc>
                  <a:spcPts val="2200"/>
                </a:lnSpc>
              </a:pPr>
              <a:r>
                <a:rPr lang="zh-TW" altLang="en-US" b="1" dirty="0">
                  <a:solidFill>
                    <a:schemeClr val="tx2">
                      <a:lumMod val="90000"/>
                      <a:lumOff val="10000"/>
                    </a:schemeClr>
                  </a:solidFill>
                  <a:latin typeface="微軟正黑體" panose="020B0604030504040204" pitchFamily="34" charset="-120"/>
                  <a:ea typeface="微軟正黑體" panose="020B0604030504040204" pitchFamily="34" charset="-120"/>
                </a:rPr>
                <a:t>授信用途明細</a:t>
              </a:r>
              <a:endParaRPr lang="en-US" altLang="zh-TW" b="1" dirty="0">
                <a:solidFill>
                  <a:schemeClr val="tx2">
                    <a:lumMod val="90000"/>
                    <a:lumOff val="10000"/>
                  </a:schemeClr>
                </a:solidFill>
                <a:latin typeface="微軟正黑體" panose="020B0604030504040204" pitchFamily="34" charset="-120"/>
                <a:ea typeface="微軟正黑體" panose="020B0604030504040204" pitchFamily="34" charset="-120"/>
              </a:endParaRPr>
            </a:p>
            <a:p>
              <a:pPr marL="269875">
                <a:lnSpc>
                  <a:spcPts val="2200"/>
                </a:lnSpc>
              </a:pPr>
              <a:r>
                <a:rPr lang="zh-TW" altLang="en-US" dirty="0">
                  <a:latin typeface="+mn-ea"/>
                </a:rPr>
                <a:t>依授信業務分別揭露餘額及違約</a:t>
              </a:r>
              <a:r>
                <a:rPr lang="en-US" altLang="zh-TW" dirty="0">
                  <a:latin typeface="+mn-ea"/>
                </a:rPr>
                <a:t>(</a:t>
              </a:r>
              <a:r>
                <a:rPr lang="zh-TW" altLang="en-US" dirty="0">
                  <a:latin typeface="+mn-ea"/>
                </a:rPr>
                <a:t>規</a:t>
              </a:r>
              <a:r>
                <a:rPr lang="en-US" altLang="zh-TW" dirty="0">
                  <a:latin typeface="+mn-ea"/>
                </a:rPr>
                <a:t>)</a:t>
              </a:r>
              <a:r>
                <a:rPr lang="zh-TW" altLang="en-US" dirty="0">
                  <a:latin typeface="+mn-ea"/>
                </a:rPr>
                <a:t>金額。</a:t>
              </a:r>
              <a:endParaRPr lang="en-US" altLang="zh-TW" dirty="0">
                <a:latin typeface="+mn-ea"/>
              </a:endParaRPr>
            </a:p>
            <a:p>
              <a:pPr marL="555625" indent="-285750">
                <a:lnSpc>
                  <a:spcPts val="2200"/>
                </a:lnSpc>
                <a:buFont typeface="Wingdings" panose="05000000000000000000" pitchFamily="2" charset="2"/>
                <a:buChar char="Ø"/>
              </a:pPr>
              <a:r>
                <a:rPr lang="zh-TW" altLang="en-US" dirty="0">
                  <a:latin typeface="+mn-ea"/>
                </a:rPr>
                <a:t>授信業務含有價證券買賣融資融券、證券業務借貸款項、有價證券借貸及不限用途款項借貸</a:t>
              </a:r>
              <a:r>
                <a:rPr lang="zh-TW" altLang="en-US" sz="1400" dirty="0">
                  <a:latin typeface="+mn-ea"/>
                </a:rPr>
                <a:t>。</a:t>
              </a:r>
            </a:p>
          </p:txBody>
        </p:sp>
        <p:sp>
          <p:nvSpPr>
            <p:cNvPr id="27" name="矩形: 圓角 26">
              <a:extLst>
                <a:ext uri="{FF2B5EF4-FFF2-40B4-BE49-F238E27FC236}">
                  <a16:creationId xmlns:a16="http://schemas.microsoft.com/office/drawing/2014/main" id="{FE66E475-53A9-AFC5-8E51-CD4F958A0C84}"/>
                </a:ext>
              </a:extLst>
            </p:cNvPr>
            <p:cNvSpPr/>
            <p:nvPr/>
          </p:nvSpPr>
          <p:spPr>
            <a:xfrm>
              <a:off x="676990" y="3706901"/>
              <a:ext cx="818866" cy="560795"/>
            </a:xfrm>
            <a:prstGeom prst="roundRect">
              <a:avLst/>
            </a:prstGeom>
            <a:solidFill>
              <a:schemeClr val="accent1">
                <a:lumMod val="20000"/>
                <a:lumOff val="80000"/>
              </a:schemeClr>
            </a:solidFill>
            <a:ln>
              <a:solidFill>
                <a:schemeClr val="accent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dirty="0"/>
                <a:t>本次新增</a:t>
              </a:r>
            </a:p>
          </p:txBody>
        </p:sp>
        <p:sp>
          <p:nvSpPr>
            <p:cNvPr id="31" name="文字方塊 30">
              <a:extLst>
                <a:ext uri="{FF2B5EF4-FFF2-40B4-BE49-F238E27FC236}">
                  <a16:creationId xmlns:a16="http://schemas.microsoft.com/office/drawing/2014/main" id="{3035EB1D-1B12-A60C-15A0-E3589FECD005}"/>
                </a:ext>
              </a:extLst>
            </p:cNvPr>
            <p:cNvSpPr txBox="1"/>
            <p:nvPr/>
          </p:nvSpPr>
          <p:spPr>
            <a:xfrm>
              <a:off x="1789689" y="3561530"/>
              <a:ext cx="4376877" cy="633122"/>
            </a:xfrm>
            <a:prstGeom prst="rect">
              <a:avLst/>
            </a:prstGeom>
            <a:noFill/>
          </p:spPr>
          <p:txBody>
            <a:bodyPr wrap="square">
              <a:spAutoFit/>
            </a:bodyPr>
            <a:lstStyle/>
            <a:p>
              <a:pPr marL="269875">
                <a:lnSpc>
                  <a:spcPts val="2200"/>
                </a:lnSpc>
              </a:pPr>
              <a:r>
                <a:rPr lang="zh-TW" altLang="en-US" dirty="0">
                  <a:latin typeface="微軟正黑體" panose="020B0604030504040204" pitchFamily="34" charset="-120"/>
                  <a:ea typeface="微軟正黑體" panose="020B0604030504040204" pitchFamily="34" charset="-120"/>
                </a:rPr>
                <a:t>授信負面信用資料</a:t>
              </a:r>
              <a:r>
                <a:rPr lang="zh-TW" altLang="en-US" b="1" dirty="0">
                  <a:solidFill>
                    <a:schemeClr val="tx2">
                      <a:lumMod val="90000"/>
                      <a:lumOff val="10000"/>
                    </a:schemeClr>
                  </a:solidFill>
                  <a:latin typeface="微軟正黑體" panose="020B0604030504040204" pitchFamily="34" charset="-120"/>
                  <a:ea typeface="微軟正黑體" panose="020B0604030504040204" pitchFamily="34" charset="-120"/>
                </a:rPr>
                <a:t>新增查詢事項</a:t>
              </a:r>
              <a:r>
                <a:rPr lang="en-US" altLang="zh-TW" b="1" dirty="0">
                  <a:solidFill>
                    <a:schemeClr val="tx2">
                      <a:lumMod val="90000"/>
                      <a:lumOff val="10000"/>
                    </a:schemeClr>
                  </a:solidFill>
                  <a:latin typeface="微軟正黑體" panose="020B0604030504040204" pitchFamily="34" charset="-120"/>
                  <a:ea typeface="微軟正黑體" panose="020B0604030504040204" pitchFamily="34" charset="-120"/>
                </a:rPr>
                <a:t>-</a:t>
              </a:r>
            </a:p>
            <a:p>
              <a:pPr marL="269875">
                <a:lnSpc>
                  <a:spcPts val="2200"/>
                </a:lnSpc>
              </a:pPr>
              <a:r>
                <a:rPr lang="zh-TW" altLang="en-US" dirty="0">
                  <a:latin typeface="+mn-ea"/>
                </a:rPr>
                <a:t>有價證券買賣之融券、有價證券借貸</a:t>
              </a:r>
              <a:endParaRPr lang="en-US" altLang="zh-TW" dirty="0">
                <a:latin typeface="+mn-ea"/>
              </a:endParaRPr>
            </a:p>
          </p:txBody>
        </p:sp>
        <p:sp>
          <p:nvSpPr>
            <p:cNvPr id="33" name="橢圓 32">
              <a:extLst>
                <a:ext uri="{FF2B5EF4-FFF2-40B4-BE49-F238E27FC236}">
                  <a16:creationId xmlns:a16="http://schemas.microsoft.com/office/drawing/2014/main" id="{08A313FD-5EB4-8C2C-FDD0-929C3C71311A}"/>
                </a:ext>
              </a:extLst>
            </p:cNvPr>
            <p:cNvSpPr/>
            <p:nvPr/>
          </p:nvSpPr>
          <p:spPr>
            <a:xfrm>
              <a:off x="1675663" y="4341700"/>
              <a:ext cx="380748" cy="4143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2</a:t>
              </a:r>
              <a:endParaRPr lang="zh-TW" altLang="en-US" dirty="0"/>
            </a:p>
          </p:txBody>
        </p:sp>
        <p:sp>
          <p:nvSpPr>
            <p:cNvPr id="36" name="橢圓 35">
              <a:extLst>
                <a:ext uri="{FF2B5EF4-FFF2-40B4-BE49-F238E27FC236}">
                  <a16:creationId xmlns:a16="http://schemas.microsoft.com/office/drawing/2014/main" id="{68D34105-6D3B-DEAC-E500-ED1E8A850335}"/>
                </a:ext>
              </a:extLst>
            </p:cNvPr>
            <p:cNvSpPr/>
            <p:nvPr/>
          </p:nvSpPr>
          <p:spPr>
            <a:xfrm>
              <a:off x="1655550" y="3706901"/>
              <a:ext cx="380748" cy="390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1</a:t>
              </a:r>
              <a:endParaRPr lang="zh-TW" altLang="en-US" dirty="0"/>
            </a:p>
          </p:txBody>
        </p:sp>
      </p:grpSp>
      <p:sp>
        <p:nvSpPr>
          <p:cNvPr id="40" name="橢圓 39">
            <a:extLst>
              <a:ext uri="{FF2B5EF4-FFF2-40B4-BE49-F238E27FC236}">
                <a16:creationId xmlns:a16="http://schemas.microsoft.com/office/drawing/2014/main" id="{E899FAB9-9044-6FEB-8D57-857D3F197578}"/>
              </a:ext>
            </a:extLst>
          </p:cNvPr>
          <p:cNvSpPr/>
          <p:nvPr/>
        </p:nvSpPr>
        <p:spPr>
          <a:xfrm>
            <a:off x="10119114" y="5778745"/>
            <a:ext cx="380748" cy="4143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3</a:t>
            </a:r>
            <a:endParaRPr lang="zh-TW" altLang="en-US" dirty="0"/>
          </a:p>
        </p:txBody>
      </p:sp>
      <p:sp>
        <p:nvSpPr>
          <p:cNvPr id="42" name="橢圓 41">
            <a:extLst>
              <a:ext uri="{FF2B5EF4-FFF2-40B4-BE49-F238E27FC236}">
                <a16:creationId xmlns:a16="http://schemas.microsoft.com/office/drawing/2014/main" id="{0C87F175-CE64-BAE3-145C-88DAAD58FD28}"/>
              </a:ext>
            </a:extLst>
          </p:cNvPr>
          <p:cNvSpPr/>
          <p:nvPr/>
        </p:nvSpPr>
        <p:spPr>
          <a:xfrm>
            <a:off x="1463798" y="5165135"/>
            <a:ext cx="380748" cy="4143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3</a:t>
            </a:r>
            <a:endParaRPr lang="zh-TW" altLang="en-US" dirty="0"/>
          </a:p>
        </p:txBody>
      </p:sp>
      <p:sp>
        <p:nvSpPr>
          <p:cNvPr id="3" name="文字方塊 2">
            <a:extLst>
              <a:ext uri="{FF2B5EF4-FFF2-40B4-BE49-F238E27FC236}">
                <a16:creationId xmlns:a16="http://schemas.microsoft.com/office/drawing/2014/main" id="{1469B88A-5910-D11F-B8EA-9100887480EA}"/>
              </a:ext>
            </a:extLst>
          </p:cNvPr>
          <p:cNvSpPr txBox="1"/>
          <p:nvPr/>
        </p:nvSpPr>
        <p:spPr>
          <a:xfrm>
            <a:off x="9598230" y="3227942"/>
            <a:ext cx="2465672" cy="1077218"/>
          </a:xfrm>
          <a:prstGeom prst="rect">
            <a:avLst/>
          </a:prstGeom>
          <a:noFill/>
          <a:ln>
            <a:solidFill>
              <a:schemeClr val="accent1"/>
            </a:solidFill>
          </a:ln>
        </p:spPr>
        <p:txBody>
          <a:bodyPr wrap="square" rtlCol="0">
            <a:spAutoFit/>
          </a:bodyPr>
          <a:lstStyle/>
          <a:p>
            <a:r>
              <a:rPr lang="zh-TW" altLang="zh-TW" sz="1600" dirty="0">
                <a:solidFill>
                  <a:srgbClr val="FF0000"/>
                </a:solidFill>
              </a:rPr>
              <a:t>經</a:t>
            </a:r>
            <a:r>
              <a:rPr lang="zh-TW" altLang="zh-TW" sz="1600" dirty="0">
                <a:solidFill>
                  <a:srgbClr val="FF0000"/>
                </a:solidFill>
                <a:latin typeface="+mn-ea"/>
              </a:rPr>
              <a:t>證券商通報結案者，自註記「已結案」日起，揭露三年。</a:t>
            </a:r>
            <a:r>
              <a:rPr lang="zh-TW" altLang="en-US" sz="1600" dirty="0">
                <a:solidFill>
                  <a:srgbClr val="FF0000"/>
                </a:solidFill>
                <a:latin typeface="+mn-ea"/>
              </a:rPr>
              <a:t>未通報結案，永久揭露。</a:t>
            </a:r>
          </a:p>
        </p:txBody>
      </p:sp>
      <p:cxnSp>
        <p:nvCxnSpPr>
          <p:cNvPr id="9" name="直線單箭頭接點 8">
            <a:extLst>
              <a:ext uri="{FF2B5EF4-FFF2-40B4-BE49-F238E27FC236}">
                <a16:creationId xmlns:a16="http://schemas.microsoft.com/office/drawing/2014/main" id="{C3ED3FC4-0EF5-A3EE-EDE6-04A417A10B86}"/>
              </a:ext>
            </a:extLst>
          </p:cNvPr>
          <p:cNvCxnSpPr/>
          <p:nvPr/>
        </p:nvCxnSpPr>
        <p:spPr>
          <a:xfrm>
            <a:off x="9046639" y="3930698"/>
            <a:ext cx="528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投影片編號版面配置區 12">
            <a:extLst>
              <a:ext uri="{FF2B5EF4-FFF2-40B4-BE49-F238E27FC236}">
                <a16:creationId xmlns:a16="http://schemas.microsoft.com/office/drawing/2014/main" id="{4C2823E3-A8EF-8187-4F82-93751F24D20E}"/>
              </a:ext>
            </a:extLst>
          </p:cNvPr>
          <p:cNvSpPr>
            <a:spLocks noGrp="1"/>
          </p:cNvSpPr>
          <p:nvPr>
            <p:ph type="sldNum" sz="quarter" idx="12"/>
          </p:nvPr>
        </p:nvSpPr>
        <p:spPr/>
        <p:txBody>
          <a:bodyPr/>
          <a:lstStyle/>
          <a:p>
            <a:fld id="{4BA915EE-10CB-4CF1-8569-6154455DA573}" type="slidenum">
              <a:rPr lang="en-US" sz="900" smtClean="0"/>
              <a:pPr/>
              <a:t>12</a:t>
            </a:fld>
            <a:endParaRPr lang="en-US" dirty="0"/>
          </a:p>
        </p:txBody>
      </p:sp>
    </p:spTree>
    <p:extLst>
      <p:ext uri="{BB962C8B-B14F-4D97-AF65-F5344CB8AC3E}">
        <p14:creationId xmlns:p14="http://schemas.microsoft.com/office/powerpoint/2010/main" val="3862959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0F7A-8837-FE02-AF0D-FA4FB8CA1D26}"/>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E02763A-3BCE-4A05-47D4-7A74C962CD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橢圓 4">
            <a:extLst>
              <a:ext uri="{FF2B5EF4-FFF2-40B4-BE49-F238E27FC236}">
                <a16:creationId xmlns:a16="http://schemas.microsoft.com/office/drawing/2014/main" id="{1F4B651A-E77F-A944-53ED-1570AEEACE90}"/>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4</a:t>
            </a:r>
            <a:endParaRPr kumimoji="0" lang="zh-TW" altLang="en-US"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a:extLst>
              <a:ext uri="{FF2B5EF4-FFF2-40B4-BE49-F238E27FC236}">
                <a16:creationId xmlns:a16="http://schemas.microsoft.com/office/drawing/2014/main" id="{882DCA77-5F58-D4BF-041C-1BAC8F9AA2C9}"/>
              </a:ext>
            </a:extLst>
          </p:cNvPr>
          <p:cNvSpPr/>
          <p:nvPr/>
        </p:nvSpPr>
        <p:spPr>
          <a:xfrm>
            <a:off x="1748146" y="2967335"/>
            <a:ext cx="7176343"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收費程序</a:t>
            </a:r>
          </a:p>
        </p:txBody>
      </p:sp>
      <p:grpSp>
        <p:nvGrpSpPr>
          <p:cNvPr id="32" name="群組 31">
            <a:extLst>
              <a:ext uri="{FF2B5EF4-FFF2-40B4-BE49-F238E27FC236}">
                <a16:creationId xmlns:a16="http://schemas.microsoft.com/office/drawing/2014/main" id="{F6C808E2-B7FF-9D75-8E48-E03BB9BD86F9}"/>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D96B4E61-2001-D9A4-704B-C9B2C5D99F2B}"/>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5335EA6B-9FD0-950C-2518-A569933BB83C}"/>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86D6FC5E-31CB-1621-D056-72B9460D7613}"/>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 name="群組 11">
              <a:extLst>
                <a:ext uri="{FF2B5EF4-FFF2-40B4-BE49-F238E27FC236}">
                  <a16:creationId xmlns:a16="http://schemas.microsoft.com/office/drawing/2014/main" id="{1D86EE0F-7869-068B-889D-7D2EFEEA89CE}"/>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D56145D2-8812-6FB6-36CB-7B5FCC4A44E1}"/>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A07E09A4-774E-8B73-257B-691C7D9B06A4}"/>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3" name="群組 12">
              <a:extLst>
                <a:ext uri="{FF2B5EF4-FFF2-40B4-BE49-F238E27FC236}">
                  <a16:creationId xmlns:a16="http://schemas.microsoft.com/office/drawing/2014/main" id="{75ADA459-41F6-3D5D-2AE5-DEEEBD8634CF}"/>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E3672635-01D2-D812-9B30-23678C904821}"/>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7C10B198-8FB5-58D3-40C0-842953C735DE}"/>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6" name="群組 15">
              <a:extLst>
                <a:ext uri="{FF2B5EF4-FFF2-40B4-BE49-F238E27FC236}">
                  <a16:creationId xmlns:a16="http://schemas.microsoft.com/office/drawing/2014/main" id="{493703E2-74CA-C251-D46F-C597B39099D7}"/>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A3F3226C-F2E8-5B95-A660-43089244649F}"/>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F0148B7C-0B44-C6AC-F6DF-21E62247F320}"/>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9" name="群組 18">
              <a:extLst>
                <a:ext uri="{FF2B5EF4-FFF2-40B4-BE49-F238E27FC236}">
                  <a16:creationId xmlns:a16="http://schemas.microsoft.com/office/drawing/2014/main" id="{2335FB0C-06DB-F7A0-E933-003CB6FADC12}"/>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883847EE-6334-90E3-C0F0-21E562A9E88B}"/>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id="{AAC8D418-5D74-5E57-3C6B-BA05AA97A168}"/>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2" name="群組 21">
              <a:extLst>
                <a:ext uri="{FF2B5EF4-FFF2-40B4-BE49-F238E27FC236}">
                  <a16:creationId xmlns:a16="http://schemas.microsoft.com/office/drawing/2014/main" id="{7BD6966D-BA4C-631A-8ACE-5708030E2187}"/>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AF1BA26B-5F2B-0FB9-814D-0D36DCEBDB82}"/>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4D2857DE-7553-C058-DFC3-87312A0E41BA}"/>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5" name="群組 24">
              <a:extLst>
                <a:ext uri="{FF2B5EF4-FFF2-40B4-BE49-F238E27FC236}">
                  <a16:creationId xmlns:a16="http://schemas.microsoft.com/office/drawing/2014/main" id="{E0534565-398C-E49F-29B1-356EB39C7E4C}"/>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0FE3CC57-4F89-6655-5CA1-75D257B0F446}"/>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92F9F5B8-A372-314D-5271-19374E27DEBB}"/>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8" name="群組 27">
              <a:extLst>
                <a:ext uri="{FF2B5EF4-FFF2-40B4-BE49-F238E27FC236}">
                  <a16:creationId xmlns:a16="http://schemas.microsoft.com/office/drawing/2014/main" id="{BE067E3A-07CD-4C9C-F6F0-9280FF41FAF1}"/>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79574EAC-D0D6-8916-64B0-4A7E72055ACF}"/>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矩形 29">
                <a:extLst>
                  <a:ext uri="{FF2B5EF4-FFF2-40B4-BE49-F238E27FC236}">
                    <a16:creationId xmlns:a16="http://schemas.microsoft.com/office/drawing/2014/main" id="{ADD3976C-EA04-ED42-2733-523ABFA6D49A}"/>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spTree>
    <p:extLst>
      <p:ext uri="{BB962C8B-B14F-4D97-AF65-F5344CB8AC3E}">
        <p14:creationId xmlns:p14="http://schemas.microsoft.com/office/powerpoint/2010/main" val="767270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B2C1B-C0E0-8705-FD96-F3521411FFA0}"/>
            </a:ext>
          </a:extLst>
        </p:cNvPr>
        <p:cNvGrpSpPr/>
        <p:nvPr/>
      </p:nvGrpSpPr>
      <p:grpSpPr>
        <a:xfrm>
          <a:off x="0" y="0"/>
          <a:ext cx="0" cy="0"/>
          <a:chOff x="0" y="0"/>
          <a:chExt cx="0" cy="0"/>
        </a:xfrm>
      </p:grpSpPr>
      <p:pic>
        <p:nvPicPr>
          <p:cNvPr id="60" name="圖片 59">
            <a:extLst>
              <a:ext uri="{FF2B5EF4-FFF2-40B4-BE49-F238E27FC236}">
                <a16:creationId xmlns:a16="http://schemas.microsoft.com/office/drawing/2014/main" id="{4247815F-448F-B8BC-A98B-D02C60950753}"/>
              </a:ext>
            </a:extLst>
          </p:cNvPr>
          <p:cNvPicPr>
            <a:picLocks noChangeAspect="1"/>
          </p:cNvPicPr>
          <p:nvPr/>
        </p:nvPicPr>
        <p:blipFill>
          <a:blip r:embed="rId3"/>
          <a:stretch>
            <a:fillRect/>
          </a:stretch>
        </p:blipFill>
        <p:spPr>
          <a:xfrm>
            <a:off x="52264" y="6656832"/>
            <a:ext cx="2695198" cy="192024"/>
          </a:xfrm>
          <a:prstGeom prst="rect">
            <a:avLst/>
          </a:prstGeom>
        </p:spPr>
      </p:pic>
      <p:pic>
        <p:nvPicPr>
          <p:cNvPr id="62" name="圖片 61">
            <a:extLst>
              <a:ext uri="{FF2B5EF4-FFF2-40B4-BE49-F238E27FC236}">
                <a16:creationId xmlns:a16="http://schemas.microsoft.com/office/drawing/2014/main" id="{BD90F966-4267-8456-929C-5FDEB79A6A8A}"/>
              </a:ext>
            </a:extLst>
          </p:cNvPr>
          <p:cNvPicPr>
            <a:picLocks noChangeAspect="1"/>
          </p:cNvPicPr>
          <p:nvPr/>
        </p:nvPicPr>
        <p:blipFill>
          <a:blip r:embed="rId4"/>
          <a:stretch>
            <a:fillRect/>
          </a:stretch>
        </p:blipFill>
        <p:spPr>
          <a:xfrm>
            <a:off x="138239" y="104916"/>
            <a:ext cx="1826641" cy="573906"/>
          </a:xfrm>
          <a:prstGeom prst="rect">
            <a:avLst/>
          </a:prstGeom>
        </p:spPr>
      </p:pic>
      <p:sp>
        <p:nvSpPr>
          <p:cNvPr id="4" name="Text 0">
            <a:extLst>
              <a:ext uri="{FF2B5EF4-FFF2-40B4-BE49-F238E27FC236}">
                <a16:creationId xmlns:a16="http://schemas.microsoft.com/office/drawing/2014/main" id="{EC135E35-361B-BC6E-1B36-D4D64CA0D12D}"/>
              </a:ext>
            </a:extLst>
          </p:cNvPr>
          <p:cNvSpPr/>
          <p:nvPr/>
        </p:nvSpPr>
        <p:spPr>
          <a:xfrm>
            <a:off x="2953512" y="277870"/>
            <a:ext cx="6400800" cy="502920"/>
          </a:xfrm>
          <a:prstGeom prst="rect">
            <a:avLst/>
          </a:prstGeom>
          <a:noFill/>
          <a:ln/>
        </p:spPr>
        <p:txBody>
          <a:bodyPr wrap="square" lIns="0" tIns="0" rIns="0" bIns="0" rtlCol="0" anchor="ctr"/>
          <a:lstStyle/>
          <a:p>
            <a:pPr marL="0" indent="0" algn="ctr">
              <a:buNone/>
            </a:pPr>
            <a:r>
              <a:rPr lang="zh-TW" altLang="en-US" sz="4000" b="1" dirty="0">
                <a:solidFill>
                  <a:srgbClr val="002B67"/>
                </a:solidFill>
                <a:latin typeface="Microsoft JhengHei" pitchFamily="34" charset="0"/>
                <a:ea typeface="Microsoft JhengHei" pitchFamily="34" charset="-122"/>
                <a:cs typeface="Microsoft JhengHei" pitchFamily="34" charset="-120"/>
              </a:rPr>
              <a:t>收費程序</a:t>
            </a:r>
            <a:endParaRPr lang="en-US" sz="4000" dirty="0"/>
          </a:p>
        </p:txBody>
      </p:sp>
      <p:grpSp>
        <p:nvGrpSpPr>
          <p:cNvPr id="2" name="群組 1">
            <a:extLst>
              <a:ext uri="{FF2B5EF4-FFF2-40B4-BE49-F238E27FC236}">
                <a16:creationId xmlns:a16="http://schemas.microsoft.com/office/drawing/2014/main" id="{92BA5A1F-48F0-A3A8-F3CD-645CAE3EE57D}"/>
              </a:ext>
            </a:extLst>
          </p:cNvPr>
          <p:cNvGrpSpPr/>
          <p:nvPr/>
        </p:nvGrpSpPr>
        <p:grpSpPr>
          <a:xfrm>
            <a:off x="524562" y="1276870"/>
            <a:ext cx="11258700" cy="5340476"/>
            <a:chOff x="381612" y="2179946"/>
            <a:chExt cx="11258700" cy="5340476"/>
          </a:xfrm>
        </p:grpSpPr>
        <p:sp>
          <p:nvSpPr>
            <p:cNvPr id="3" name="Shape 4">
              <a:extLst>
                <a:ext uri="{FF2B5EF4-FFF2-40B4-BE49-F238E27FC236}">
                  <a16:creationId xmlns:a16="http://schemas.microsoft.com/office/drawing/2014/main" id="{33540494-FA8A-187C-47DB-41E9AA466BCC}"/>
                </a:ext>
              </a:extLst>
            </p:cNvPr>
            <p:cNvSpPr/>
            <p:nvPr/>
          </p:nvSpPr>
          <p:spPr>
            <a:xfrm>
              <a:off x="404928" y="2316822"/>
              <a:ext cx="457200" cy="457200"/>
            </a:xfrm>
            <a:prstGeom prst="ellipse">
              <a:avLst/>
            </a:prstGeom>
            <a:solidFill>
              <a:srgbClr val="486B90"/>
            </a:solidFill>
            <a:ln w="10160">
              <a:solidFill>
                <a:srgbClr val="486B90"/>
              </a:solidFill>
              <a:prstDash val="solid"/>
            </a:ln>
          </p:spPr>
          <p:txBody>
            <a:bodyPr/>
            <a:lstStyle/>
            <a:p>
              <a:endParaRPr lang="zh-TW" altLang="en-US"/>
            </a:p>
          </p:txBody>
        </p:sp>
        <p:sp>
          <p:nvSpPr>
            <p:cNvPr id="5" name="Text 5">
              <a:extLst>
                <a:ext uri="{FF2B5EF4-FFF2-40B4-BE49-F238E27FC236}">
                  <a16:creationId xmlns:a16="http://schemas.microsoft.com/office/drawing/2014/main" id="{B3A7D4C1-CE4C-AB94-0FAC-3F206453F36D}"/>
                </a:ext>
              </a:extLst>
            </p:cNvPr>
            <p:cNvSpPr/>
            <p:nvPr/>
          </p:nvSpPr>
          <p:spPr>
            <a:xfrm>
              <a:off x="419846" y="2401015"/>
              <a:ext cx="457200" cy="256032"/>
            </a:xfrm>
            <a:prstGeom prst="rect">
              <a:avLst/>
            </a:prstGeom>
            <a:noFill/>
            <a:ln/>
          </p:spPr>
          <p:txBody>
            <a:bodyPr wrap="square" lIns="0" tIns="0" rIns="0" bIns="0" rtlCol="0" anchor="ctr"/>
            <a:lstStyle/>
            <a:p>
              <a:pPr marL="0" indent="0" algn="ctr">
                <a:buNone/>
              </a:pPr>
              <a:r>
                <a:rPr lang="en-US" b="1" dirty="0">
                  <a:solidFill>
                    <a:srgbClr val="FFFFFF"/>
                  </a:solidFill>
                </a:rPr>
                <a:t>1</a:t>
              </a:r>
              <a:endParaRPr lang="en-US" dirty="0"/>
            </a:p>
          </p:txBody>
        </p:sp>
        <p:sp>
          <p:nvSpPr>
            <p:cNvPr id="6" name="Shape 6">
              <a:extLst>
                <a:ext uri="{FF2B5EF4-FFF2-40B4-BE49-F238E27FC236}">
                  <a16:creationId xmlns:a16="http://schemas.microsoft.com/office/drawing/2014/main" id="{5F761EA9-DADB-06B4-FC96-704FFEA4F50F}"/>
                </a:ext>
              </a:extLst>
            </p:cNvPr>
            <p:cNvSpPr/>
            <p:nvPr/>
          </p:nvSpPr>
          <p:spPr>
            <a:xfrm>
              <a:off x="381612" y="3796640"/>
              <a:ext cx="457200" cy="457200"/>
            </a:xfrm>
            <a:prstGeom prst="ellipse">
              <a:avLst/>
            </a:prstGeom>
            <a:solidFill>
              <a:srgbClr val="C7A889"/>
            </a:solidFill>
            <a:ln w="10160">
              <a:solidFill>
                <a:srgbClr val="C7A889"/>
              </a:solidFill>
              <a:prstDash val="solid"/>
            </a:ln>
          </p:spPr>
          <p:txBody>
            <a:bodyPr/>
            <a:lstStyle/>
            <a:p>
              <a:endParaRPr lang="zh-TW" altLang="en-US"/>
            </a:p>
          </p:txBody>
        </p:sp>
        <p:sp>
          <p:nvSpPr>
            <p:cNvPr id="7" name="Text 7">
              <a:extLst>
                <a:ext uri="{FF2B5EF4-FFF2-40B4-BE49-F238E27FC236}">
                  <a16:creationId xmlns:a16="http://schemas.microsoft.com/office/drawing/2014/main" id="{00DC1CEB-F8E4-91C1-E1A2-FC2E9E262854}"/>
                </a:ext>
              </a:extLst>
            </p:cNvPr>
            <p:cNvSpPr/>
            <p:nvPr/>
          </p:nvSpPr>
          <p:spPr>
            <a:xfrm>
              <a:off x="381612" y="3896074"/>
              <a:ext cx="457200" cy="256032"/>
            </a:xfrm>
            <a:prstGeom prst="rect">
              <a:avLst/>
            </a:prstGeom>
            <a:noFill/>
            <a:ln/>
          </p:spPr>
          <p:txBody>
            <a:bodyPr wrap="square" lIns="0" tIns="0" rIns="0" bIns="0" rtlCol="0" anchor="ctr"/>
            <a:lstStyle/>
            <a:p>
              <a:pPr marL="0" indent="0" algn="ctr">
                <a:buNone/>
              </a:pPr>
              <a:r>
                <a:rPr lang="en-US" b="1" dirty="0">
                  <a:solidFill>
                    <a:srgbClr val="FFFFFF"/>
                  </a:solidFill>
                </a:rPr>
                <a:t>2</a:t>
              </a:r>
              <a:endParaRPr lang="en-US" dirty="0"/>
            </a:p>
          </p:txBody>
        </p:sp>
        <p:sp>
          <p:nvSpPr>
            <p:cNvPr id="8" name="Shape 8">
              <a:extLst>
                <a:ext uri="{FF2B5EF4-FFF2-40B4-BE49-F238E27FC236}">
                  <a16:creationId xmlns:a16="http://schemas.microsoft.com/office/drawing/2014/main" id="{2B1A03F5-02B8-3A47-CBD9-6ED01DD4C183}"/>
                </a:ext>
              </a:extLst>
            </p:cNvPr>
            <p:cNvSpPr/>
            <p:nvPr/>
          </p:nvSpPr>
          <p:spPr>
            <a:xfrm>
              <a:off x="419846" y="5596128"/>
              <a:ext cx="457200" cy="457200"/>
            </a:xfrm>
            <a:prstGeom prst="ellipse">
              <a:avLst/>
            </a:prstGeom>
            <a:solidFill>
              <a:srgbClr val="8A5C7B"/>
            </a:solidFill>
            <a:ln w="10160">
              <a:solidFill>
                <a:srgbClr val="8A5C7B"/>
              </a:solidFill>
              <a:prstDash val="solid"/>
            </a:ln>
          </p:spPr>
          <p:txBody>
            <a:bodyPr/>
            <a:lstStyle/>
            <a:p>
              <a:endParaRPr lang="zh-TW" altLang="en-US"/>
            </a:p>
          </p:txBody>
        </p:sp>
        <p:sp>
          <p:nvSpPr>
            <p:cNvPr id="9" name="Text 9">
              <a:extLst>
                <a:ext uri="{FF2B5EF4-FFF2-40B4-BE49-F238E27FC236}">
                  <a16:creationId xmlns:a16="http://schemas.microsoft.com/office/drawing/2014/main" id="{92EFE278-9800-C903-781F-798DFFEE5083}"/>
                </a:ext>
              </a:extLst>
            </p:cNvPr>
            <p:cNvSpPr/>
            <p:nvPr/>
          </p:nvSpPr>
          <p:spPr>
            <a:xfrm>
              <a:off x="419846" y="5720680"/>
              <a:ext cx="457200" cy="256032"/>
            </a:xfrm>
            <a:prstGeom prst="rect">
              <a:avLst/>
            </a:prstGeom>
            <a:noFill/>
            <a:ln/>
          </p:spPr>
          <p:txBody>
            <a:bodyPr wrap="square" lIns="0" tIns="0" rIns="0" bIns="0" rtlCol="0" anchor="ctr"/>
            <a:lstStyle/>
            <a:p>
              <a:pPr marL="0" indent="0" algn="ctr">
                <a:buNone/>
              </a:pPr>
              <a:r>
                <a:rPr lang="en-US" b="1" dirty="0">
                  <a:solidFill>
                    <a:srgbClr val="FFFFFF"/>
                  </a:solidFill>
                </a:rPr>
                <a:t>3</a:t>
              </a:r>
              <a:endParaRPr lang="en-US" dirty="0"/>
            </a:p>
          </p:txBody>
        </p:sp>
        <p:sp>
          <p:nvSpPr>
            <p:cNvPr id="10" name="Shape 10">
              <a:extLst>
                <a:ext uri="{FF2B5EF4-FFF2-40B4-BE49-F238E27FC236}">
                  <a16:creationId xmlns:a16="http://schemas.microsoft.com/office/drawing/2014/main" id="{26B5EB1C-BF02-4CA8-81A5-DF8D4C66F61B}"/>
                </a:ext>
              </a:extLst>
            </p:cNvPr>
            <p:cNvSpPr/>
            <p:nvPr/>
          </p:nvSpPr>
          <p:spPr>
            <a:xfrm>
              <a:off x="1051560" y="2179946"/>
              <a:ext cx="10588752" cy="713232"/>
            </a:xfrm>
            <a:prstGeom prst="roundRect">
              <a:avLst>
                <a:gd name="adj" fmla="val 7692"/>
              </a:avLst>
            </a:prstGeom>
            <a:solidFill>
              <a:schemeClr val="bg1"/>
            </a:solidFill>
            <a:ln w="10160">
              <a:solidFill>
                <a:srgbClr val="D8E1EA"/>
              </a:solidFill>
              <a:prstDash val="solid"/>
            </a:ln>
          </p:spPr>
          <p:txBody>
            <a:bodyPr/>
            <a:lstStyle/>
            <a:p>
              <a:endParaRPr lang="zh-TW" altLang="en-US" dirty="0"/>
            </a:p>
          </p:txBody>
        </p:sp>
        <p:sp>
          <p:nvSpPr>
            <p:cNvPr id="11" name="Text 11">
              <a:extLst>
                <a:ext uri="{FF2B5EF4-FFF2-40B4-BE49-F238E27FC236}">
                  <a16:creationId xmlns:a16="http://schemas.microsoft.com/office/drawing/2014/main" id="{67B0E438-2A11-64DE-C820-2F9CA2435068}"/>
                </a:ext>
              </a:extLst>
            </p:cNvPr>
            <p:cNvSpPr/>
            <p:nvPr/>
          </p:nvSpPr>
          <p:spPr>
            <a:xfrm>
              <a:off x="1289304" y="2522712"/>
              <a:ext cx="3113242" cy="103804"/>
            </a:xfrm>
            <a:prstGeom prst="rect">
              <a:avLst/>
            </a:prstGeom>
            <a:noFill/>
            <a:ln/>
          </p:spPr>
          <p:txBody>
            <a:bodyPr wrap="square" lIns="0" tIns="0" rIns="0" bIns="0" rtlCol="0" anchor="ctr"/>
            <a:lstStyle/>
            <a:p>
              <a:pPr marL="0" indent="0">
                <a:buNone/>
              </a:pPr>
              <a:r>
                <a:rPr lang="zh-TW" altLang="en-US" sz="2000" b="1" dirty="0">
                  <a:latin typeface="+mn-ea"/>
                  <a:cs typeface="Microsoft JhengHei" pitchFamily="34" charset="-120"/>
                </a:rPr>
                <a:t>發票開立及款項收復方式 </a:t>
              </a:r>
            </a:p>
          </p:txBody>
        </p:sp>
        <p:sp>
          <p:nvSpPr>
            <p:cNvPr id="12" name="Text 12">
              <a:extLst>
                <a:ext uri="{FF2B5EF4-FFF2-40B4-BE49-F238E27FC236}">
                  <a16:creationId xmlns:a16="http://schemas.microsoft.com/office/drawing/2014/main" id="{DEC0953D-7A16-685A-9140-4BE15DA01A6C}"/>
                </a:ext>
              </a:extLst>
            </p:cNvPr>
            <p:cNvSpPr/>
            <p:nvPr/>
          </p:nvSpPr>
          <p:spPr>
            <a:xfrm>
              <a:off x="3785616" y="2267712"/>
              <a:ext cx="7635240" cy="301752"/>
            </a:xfrm>
            <a:prstGeom prst="rect">
              <a:avLst/>
            </a:prstGeom>
            <a:noFill/>
            <a:ln/>
          </p:spPr>
          <p:txBody>
            <a:bodyPr wrap="square" lIns="0" tIns="0" rIns="0" bIns="0" rtlCol="0" anchor="ctr"/>
            <a:lstStyle/>
            <a:p>
              <a:pPr marL="0" indent="0">
                <a:buNone/>
              </a:pPr>
              <a:endParaRPr lang="en-US" dirty="0"/>
            </a:p>
          </p:txBody>
        </p:sp>
        <p:sp>
          <p:nvSpPr>
            <p:cNvPr id="13" name="Shape 13">
              <a:extLst>
                <a:ext uri="{FF2B5EF4-FFF2-40B4-BE49-F238E27FC236}">
                  <a16:creationId xmlns:a16="http://schemas.microsoft.com/office/drawing/2014/main" id="{B619B98A-5FF6-818C-1771-AFB6EEB27BB1}"/>
                </a:ext>
              </a:extLst>
            </p:cNvPr>
            <p:cNvSpPr/>
            <p:nvPr/>
          </p:nvSpPr>
          <p:spPr>
            <a:xfrm>
              <a:off x="1051560" y="3007952"/>
              <a:ext cx="10588752" cy="2368720"/>
            </a:xfrm>
            <a:prstGeom prst="roundRect">
              <a:avLst>
                <a:gd name="adj" fmla="val 2158"/>
              </a:avLst>
            </a:prstGeom>
            <a:solidFill>
              <a:srgbClr val="FFFFFF"/>
            </a:solidFill>
            <a:ln w="12700">
              <a:solidFill>
                <a:srgbClr val="E3D7CC"/>
              </a:solidFill>
              <a:prstDash val="solid"/>
            </a:ln>
          </p:spPr>
          <p:txBody>
            <a:bodyPr/>
            <a:lstStyle/>
            <a:p>
              <a:endParaRPr lang="zh-TW" altLang="en-US" dirty="0"/>
            </a:p>
          </p:txBody>
        </p:sp>
        <p:sp>
          <p:nvSpPr>
            <p:cNvPr id="14" name="Text 14">
              <a:extLst>
                <a:ext uri="{FF2B5EF4-FFF2-40B4-BE49-F238E27FC236}">
                  <a16:creationId xmlns:a16="http://schemas.microsoft.com/office/drawing/2014/main" id="{54F38197-5942-D529-30FD-E563B9E8ED2E}"/>
                </a:ext>
              </a:extLst>
            </p:cNvPr>
            <p:cNvSpPr/>
            <p:nvPr/>
          </p:nvSpPr>
          <p:spPr>
            <a:xfrm>
              <a:off x="1307337" y="3109854"/>
              <a:ext cx="2926080" cy="283464"/>
            </a:xfrm>
            <a:prstGeom prst="rect">
              <a:avLst/>
            </a:prstGeom>
            <a:noFill/>
            <a:ln/>
          </p:spPr>
          <p:txBody>
            <a:bodyPr wrap="square" lIns="0" tIns="0" rIns="0" bIns="0" rtlCol="0" anchor="ctr"/>
            <a:lstStyle/>
            <a:p>
              <a:pPr marL="0" indent="0">
                <a:buNone/>
              </a:pPr>
              <a:r>
                <a:rPr lang="zh-TW" altLang="en-US" sz="2000" b="1" dirty="0">
                  <a:latin typeface="+mn-ea"/>
                </a:rPr>
                <a:t>收費期間</a:t>
              </a:r>
              <a:endParaRPr lang="en-US" sz="2000" b="1" dirty="0">
                <a:latin typeface="+mn-ea"/>
              </a:endParaRPr>
            </a:p>
          </p:txBody>
        </p:sp>
        <p:sp>
          <p:nvSpPr>
            <p:cNvPr id="15" name="Text 15">
              <a:extLst>
                <a:ext uri="{FF2B5EF4-FFF2-40B4-BE49-F238E27FC236}">
                  <a16:creationId xmlns:a16="http://schemas.microsoft.com/office/drawing/2014/main" id="{C78F898F-4F6C-1FCB-DEAF-A1C4117C20B5}"/>
                </a:ext>
              </a:extLst>
            </p:cNvPr>
            <p:cNvSpPr/>
            <p:nvPr/>
          </p:nvSpPr>
          <p:spPr>
            <a:xfrm>
              <a:off x="4198620" y="3028880"/>
              <a:ext cx="7269480" cy="265176"/>
            </a:xfrm>
            <a:prstGeom prst="rect">
              <a:avLst/>
            </a:prstGeom>
            <a:noFill/>
            <a:ln/>
          </p:spPr>
          <p:txBody>
            <a:bodyPr wrap="square" lIns="0" tIns="0" rIns="0" bIns="0" rtlCol="0" anchor="ctr"/>
            <a:lstStyle/>
            <a:p>
              <a:pPr marL="0" indent="0">
                <a:buNone/>
              </a:pPr>
              <a:endParaRPr lang="en-US" dirty="0"/>
            </a:p>
          </p:txBody>
        </p:sp>
        <p:sp>
          <p:nvSpPr>
            <p:cNvPr id="17" name="Text 17">
              <a:extLst>
                <a:ext uri="{FF2B5EF4-FFF2-40B4-BE49-F238E27FC236}">
                  <a16:creationId xmlns:a16="http://schemas.microsoft.com/office/drawing/2014/main" id="{CF814BA8-C865-A75E-F17D-791C33E9C34A}"/>
                </a:ext>
              </a:extLst>
            </p:cNvPr>
            <p:cNvSpPr/>
            <p:nvPr/>
          </p:nvSpPr>
          <p:spPr>
            <a:xfrm>
              <a:off x="1600200" y="3794336"/>
              <a:ext cx="2582096" cy="82720"/>
            </a:xfrm>
            <a:prstGeom prst="rect">
              <a:avLst/>
            </a:prstGeom>
            <a:noFill/>
            <a:ln/>
          </p:spPr>
          <p:txBody>
            <a:bodyPr wrap="square" lIns="0" tIns="0" rIns="0" bIns="0" rtlCol="0" anchor="ctr"/>
            <a:lstStyle/>
            <a:p>
              <a:pPr marL="0" indent="0">
                <a:buNone/>
              </a:pPr>
              <a:endParaRPr lang="en-US" dirty="0"/>
            </a:p>
          </p:txBody>
        </p:sp>
        <p:sp>
          <p:nvSpPr>
            <p:cNvPr id="18" name="Shape 19">
              <a:extLst>
                <a:ext uri="{FF2B5EF4-FFF2-40B4-BE49-F238E27FC236}">
                  <a16:creationId xmlns:a16="http://schemas.microsoft.com/office/drawing/2014/main" id="{E5B96DDC-3D6D-AA86-8322-F511CC7D690B}"/>
                </a:ext>
              </a:extLst>
            </p:cNvPr>
            <p:cNvSpPr/>
            <p:nvPr/>
          </p:nvSpPr>
          <p:spPr>
            <a:xfrm>
              <a:off x="9631181" y="3092563"/>
              <a:ext cx="1793885" cy="355893"/>
            </a:xfrm>
            <a:prstGeom prst="roundRect">
              <a:avLst>
                <a:gd name="adj" fmla="val 2874"/>
              </a:avLst>
            </a:prstGeom>
            <a:solidFill>
              <a:schemeClr val="accent1">
                <a:lumMod val="40000"/>
                <a:lumOff val="60000"/>
              </a:schemeClr>
            </a:solidFill>
            <a:ln w="8890">
              <a:solidFill>
                <a:srgbClr val="D9CAD8"/>
              </a:solidFill>
              <a:prstDash val="solid"/>
            </a:ln>
          </p:spPr>
          <p:txBody>
            <a:bodyPr/>
            <a:lstStyle/>
            <a:p>
              <a:r>
                <a:rPr lang="zh-TW" altLang="en-US" b="1" dirty="0">
                  <a:solidFill>
                    <a:schemeClr val="accent2">
                      <a:lumMod val="50000"/>
                    </a:schemeClr>
                  </a:solidFill>
                </a:rPr>
                <a:t>每半年</a:t>
              </a:r>
              <a:r>
                <a:rPr lang="zh-TW" altLang="en-US" dirty="0"/>
                <a:t>計收一次</a:t>
              </a:r>
            </a:p>
            <a:p>
              <a:endParaRPr lang="zh-TW" altLang="en-US" dirty="0"/>
            </a:p>
          </p:txBody>
        </p:sp>
        <p:sp>
          <p:nvSpPr>
            <p:cNvPr id="20" name="Text 21">
              <a:extLst>
                <a:ext uri="{FF2B5EF4-FFF2-40B4-BE49-F238E27FC236}">
                  <a16:creationId xmlns:a16="http://schemas.microsoft.com/office/drawing/2014/main" id="{12EE9E69-77B0-465B-EF43-E26F6060B9D1}"/>
                </a:ext>
              </a:extLst>
            </p:cNvPr>
            <p:cNvSpPr/>
            <p:nvPr/>
          </p:nvSpPr>
          <p:spPr>
            <a:xfrm>
              <a:off x="6684264" y="3990356"/>
              <a:ext cx="4206240" cy="947404"/>
            </a:xfrm>
            <a:prstGeom prst="rect">
              <a:avLst/>
            </a:prstGeom>
            <a:noFill/>
            <a:ln/>
          </p:spPr>
          <p:txBody>
            <a:bodyPr wrap="square" lIns="381" tIns="381" rIns="381" bIns="381" rtlCol="0" anchor="ctr"/>
            <a:lstStyle/>
            <a:p>
              <a:endParaRPr lang="en-US" dirty="0"/>
            </a:p>
          </p:txBody>
        </p:sp>
        <p:sp>
          <p:nvSpPr>
            <p:cNvPr id="21" name="Shape 22">
              <a:extLst>
                <a:ext uri="{FF2B5EF4-FFF2-40B4-BE49-F238E27FC236}">
                  <a16:creationId xmlns:a16="http://schemas.microsoft.com/office/drawing/2014/main" id="{CF940C72-B3E6-8B62-9827-7A48CF5554E1}"/>
                </a:ext>
              </a:extLst>
            </p:cNvPr>
            <p:cNvSpPr/>
            <p:nvPr/>
          </p:nvSpPr>
          <p:spPr>
            <a:xfrm>
              <a:off x="1051560" y="5532120"/>
              <a:ext cx="10588752" cy="1988302"/>
            </a:xfrm>
            <a:prstGeom prst="roundRect">
              <a:avLst>
                <a:gd name="adj" fmla="val 8108"/>
              </a:avLst>
            </a:prstGeom>
            <a:solidFill>
              <a:schemeClr val="bg1"/>
            </a:solidFill>
            <a:ln w="10160">
              <a:solidFill>
                <a:srgbClr val="DED3DE"/>
              </a:solidFill>
              <a:prstDash val="solid"/>
            </a:ln>
          </p:spPr>
          <p:txBody>
            <a:bodyPr/>
            <a:lstStyle/>
            <a:p>
              <a:endParaRPr lang="zh-TW" altLang="en-US"/>
            </a:p>
          </p:txBody>
        </p:sp>
        <p:sp>
          <p:nvSpPr>
            <p:cNvPr id="22" name="Text 23">
              <a:extLst>
                <a:ext uri="{FF2B5EF4-FFF2-40B4-BE49-F238E27FC236}">
                  <a16:creationId xmlns:a16="http://schemas.microsoft.com/office/drawing/2014/main" id="{10B4BD4E-7308-B416-9265-D606CB624AF7}"/>
                </a:ext>
              </a:extLst>
            </p:cNvPr>
            <p:cNvSpPr/>
            <p:nvPr/>
          </p:nvSpPr>
          <p:spPr>
            <a:xfrm>
              <a:off x="1289304" y="5750160"/>
              <a:ext cx="2487168" cy="256032"/>
            </a:xfrm>
            <a:prstGeom prst="rect">
              <a:avLst/>
            </a:prstGeom>
            <a:noFill/>
            <a:ln/>
          </p:spPr>
          <p:txBody>
            <a:bodyPr wrap="square" lIns="0" tIns="0" rIns="0" bIns="0" rtlCol="0" anchor="ctr"/>
            <a:lstStyle/>
            <a:p>
              <a:endParaRPr lang="en-US" altLang="zh-TW" sz="2000" dirty="0">
                <a:latin typeface="+mn-ea"/>
              </a:endParaRPr>
            </a:p>
          </p:txBody>
        </p:sp>
        <p:sp>
          <p:nvSpPr>
            <p:cNvPr id="23" name="Text 24">
              <a:extLst>
                <a:ext uri="{FF2B5EF4-FFF2-40B4-BE49-F238E27FC236}">
                  <a16:creationId xmlns:a16="http://schemas.microsoft.com/office/drawing/2014/main" id="{A60A41C6-6740-BD85-E71A-FAFE1FCA7438}"/>
                </a:ext>
              </a:extLst>
            </p:cNvPr>
            <p:cNvSpPr/>
            <p:nvPr/>
          </p:nvSpPr>
          <p:spPr>
            <a:xfrm>
              <a:off x="3899916" y="5781526"/>
              <a:ext cx="7406640" cy="274320"/>
            </a:xfrm>
            <a:prstGeom prst="rect">
              <a:avLst/>
            </a:prstGeom>
            <a:noFill/>
            <a:ln/>
          </p:spPr>
          <p:txBody>
            <a:bodyPr wrap="square" lIns="0" tIns="0" rIns="0" bIns="0" rtlCol="0" anchor="ctr"/>
            <a:lstStyle/>
            <a:p>
              <a:pPr marL="0" indent="0">
                <a:buNone/>
              </a:pPr>
              <a:endParaRPr lang="en-US" dirty="0"/>
            </a:p>
          </p:txBody>
        </p:sp>
        <p:sp>
          <p:nvSpPr>
            <p:cNvPr id="24" name="文字方塊 23">
              <a:extLst>
                <a:ext uri="{FF2B5EF4-FFF2-40B4-BE49-F238E27FC236}">
                  <a16:creationId xmlns:a16="http://schemas.microsoft.com/office/drawing/2014/main" id="{AD261143-704C-BF7A-A429-2579D9E131DF}"/>
                </a:ext>
              </a:extLst>
            </p:cNvPr>
            <p:cNvSpPr txBox="1"/>
            <p:nvPr/>
          </p:nvSpPr>
          <p:spPr>
            <a:xfrm>
              <a:off x="4587150" y="2261676"/>
              <a:ext cx="7053162" cy="646331"/>
            </a:xfrm>
            <a:prstGeom prst="rect">
              <a:avLst/>
            </a:prstGeom>
            <a:noFill/>
          </p:spPr>
          <p:txBody>
            <a:bodyPr wrap="square">
              <a:spAutoFit/>
            </a:bodyPr>
            <a:lstStyle/>
            <a:p>
              <a:r>
                <a:rPr lang="zh-TW" altLang="en-US" dirty="0"/>
                <a:t>聯徵中心開立發票上傳至財政部電子發票整合服務平台，</a:t>
              </a:r>
            </a:p>
            <a:p>
              <a:r>
                <a:rPr lang="zh-TW" altLang="en-US" dirty="0"/>
                <a:t>由證交所通知證券商至平台查詢，並由</a:t>
              </a:r>
              <a:r>
                <a:rPr lang="zh-TW" altLang="en-US" b="1" dirty="0"/>
                <a:t>證交所向證券商進行收款</a:t>
              </a:r>
              <a:r>
                <a:rPr lang="zh-TW" altLang="en-US" dirty="0"/>
                <a:t>。</a:t>
              </a:r>
            </a:p>
          </p:txBody>
        </p:sp>
      </p:grpSp>
      <p:sp>
        <p:nvSpPr>
          <p:cNvPr id="57" name="Text 14">
            <a:extLst>
              <a:ext uri="{FF2B5EF4-FFF2-40B4-BE49-F238E27FC236}">
                <a16:creationId xmlns:a16="http://schemas.microsoft.com/office/drawing/2014/main" id="{65178F7F-D1B9-9E34-604C-AE63B87DFD59}"/>
              </a:ext>
            </a:extLst>
          </p:cNvPr>
          <p:cNvSpPr/>
          <p:nvPr/>
        </p:nvSpPr>
        <p:spPr>
          <a:xfrm>
            <a:off x="1490472" y="4775366"/>
            <a:ext cx="2926080" cy="283464"/>
          </a:xfrm>
          <a:prstGeom prst="rect">
            <a:avLst/>
          </a:prstGeom>
          <a:noFill/>
          <a:ln/>
        </p:spPr>
        <p:txBody>
          <a:bodyPr wrap="square" lIns="0" tIns="0" rIns="0" bIns="0" rtlCol="0" anchor="ctr"/>
          <a:lstStyle/>
          <a:p>
            <a:r>
              <a:rPr lang="zh-TW" altLang="en-US" sz="2000" b="1" dirty="0">
                <a:latin typeface="+mn-ea"/>
              </a:rPr>
              <a:t>延遲繳款</a:t>
            </a:r>
            <a:endParaRPr lang="en-US" sz="2000" b="1" dirty="0">
              <a:latin typeface="+mn-ea"/>
            </a:endParaRPr>
          </a:p>
        </p:txBody>
      </p:sp>
      <p:sp>
        <p:nvSpPr>
          <p:cNvPr id="59" name="Shape 19">
            <a:extLst>
              <a:ext uri="{FF2B5EF4-FFF2-40B4-BE49-F238E27FC236}">
                <a16:creationId xmlns:a16="http://schemas.microsoft.com/office/drawing/2014/main" id="{2DE84E33-3DF2-B5A4-1670-963813A5CFA5}"/>
              </a:ext>
            </a:extLst>
          </p:cNvPr>
          <p:cNvSpPr/>
          <p:nvPr/>
        </p:nvSpPr>
        <p:spPr>
          <a:xfrm>
            <a:off x="1388278" y="5098316"/>
            <a:ext cx="3182348" cy="1400875"/>
          </a:xfrm>
          <a:prstGeom prst="roundRect">
            <a:avLst>
              <a:gd name="adj" fmla="val 2874"/>
            </a:avLst>
          </a:prstGeom>
          <a:solidFill>
            <a:srgbClr val="F3EAED">
              <a:alpha val="80000"/>
            </a:srgbClr>
          </a:solidFill>
          <a:ln w="8890">
            <a:solidFill>
              <a:srgbClr val="EEF3F8"/>
            </a:solidFill>
            <a:prstDash val="solid"/>
          </a:ln>
        </p:spPr>
        <p:txBody>
          <a:bodyPr/>
          <a:lstStyle/>
          <a:p>
            <a:r>
              <a:rPr lang="en-US" altLang="zh-TW" b="1" dirty="0">
                <a:solidFill>
                  <a:schemeClr val="tx2">
                    <a:lumMod val="75000"/>
                    <a:lumOff val="25000"/>
                  </a:schemeClr>
                </a:solidFill>
              </a:rPr>
              <a:t>1.</a:t>
            </a:r>
            <a:r>
              <a:rPr lang="zh-TW" altLang="en-US" b="1" dirty="0"/>
              <a:t> </a:t>
            </a:r>
            <a:r>
              <a:rPr lang="zh-TW" altLang="en-US" b="1" dirty="0">
                <a:solidFill>
                  <a:srgbClr val="486B90"/>
                </a:solidFill>
                <a:latin typeface="+mn-ea"/>
              </a:rPr>
              <a:t>逾期未繳：由雙方各自催收</a:t>
            </a:r>
            <a:endParaRPr lang="en-US" altLang="zh-TW" b="1" dirty="0">
              <a:solidFill>
                <a:srgbClr val="486B90"/>
              </a:solidFill>
              <a:latin typeface="+mn-ea"/>
            </a:endParaRPr>
          </a:p>
          <a:p>
            <a:endParaRPr lang="en-US" altLang="zh-TW" dirty="0"/>
          </a:p>
          <a:p>
            <a:r>
              <a:rPr lang="zh-TW" altLang="en-US" dirty="0"/>
              <a:t>聯徵中心向證券商催收，證交所向金融機構催收。</a:t>
            </a:r>
            <a:endParaRPr lang="en-US" altLang="zh-TW" dirty="0"/>
          </a:p>
          <a:p>
            <a:endParaRPr lang="zh-TW" altLang="en-US" dirty="0"/>
          </a:p>
        </p:txBody>
      </p:sp>
      <p:sp>
        <p:nvSpPr>
          <p:cNvPr id="63" name="Shape 19">
            <a:extLst>
              <a:ext uri="{FF2B5EF4-FFF2-40B4-BE49-F238E27FC236}">
                <a16:creationId xmlns:a16="http://schemas.microsoft.com/office/drawing/2014/main" id="{B9E4953F-3522-56A0-C41A-1F2AD53DDEAB}"/>
              </a:ext>
            </a:extLst>
          </p:cNvPr>
          <p:cNvSpPr/>
          <p:nvPr/>
        </p:nvSpPr>
        <p:spPr>
          <a:xfrm>
            <a:off x="4730527" y="5114404"/>
            <a:ext cx="3571032" cy="1381353"/>
          </a:xfrm>
          <a:prstGeom prst="roundRect">
            <a:avLst>
              <a:gd name="adj" fmla="val 2874"/>
            </a:avLst>
          </a:prstGeom>
          <a:solidFill>
            <a:srgbClr val="F5EEF1"/>
          </a:solidFill>
          <a:ln w="8890">
            <a:solidFill>
              <a:srgbClr val="EEF3F8"/>
            </a:solidFill>
            <a:prstDash val="solid"/>
          </a:ln>
        </p:spPr>
        <p:txBody>
          <a:bodyPr/>
          <a:lstStyle/>
          <a:p>
            <a:r>
              <a:rPr lang="en-US" altLang="zh-TW" b="1" dirty="0">
                <a:solidFill>
                  <a:srgbClr val="486B90"/>
                </a:solidFill>
                <a:latin typeface="+mn-ea"/>
              </a:rPr>
              <a:t>2.</a:t>
            </a:r>
            <a:r>
              <a:rPr lang="zh-TW" altLang="en-US" b="1" dirty="0">
                <a:solidFill>
                  <a:srgbClr val="486B90"/>
                </a:solidFill>
                <a:latin typeface="+mn-ea"/>
              </a:rPr>
              <a:t>次月底仍未繳：按日加計利息</a:t>
            </a:r>
            <a:endParaRPr lang="en-US" altLang="zh-TW" b="1" dirty="0">
              <a:solidFill>
                <a:srgbClr val="486B90"/>
              </a:solidFill>
              <a:latin typeface="+mn-ea"/>
            </a:endParaRPr>
          </a:p>
          <a:p>
            <a:endParaRPr lang="en-US" altLang="zh-TW" b="1" dirty="0"/>
          </a:p>
          <a:p>
            <a:r>
              <a:rPr lang="zh-TW" altLang="en-US" dirty="0"/>
              <a:t>依郵政儲金 </a:t>
            </a:r>
            <a:r>
              <a:rPr lang="en-US" altLang="zh-TW" dirty="0"/>
              <a:t>1 </a:t>
            </a:r>
            <a:r>
              <a:rPr lang="zh-TW" altLang="en-US" dirty="0"/>
              <a:t>年期定期儲金固定利率，按日加計利息，併入下次查詢費收取。</a:t>
            </a:r>
          </a:p>
          <a:p>
            <a:endParaRPr lang="zh-TW" altLang="en-US" dirty="0"/>
          </a:p>
        </p:txBody>
      </p:sp>
      <p:sp>
        <p:nvSpPr>
          <p:cNvPr id="65" name="Shape 19">
            <a:extLst>
              <a:ext uri="{FF2B5EF4-FFF2-40B4-BE49-F238E27FC236}">
                <a16:creationId xmlns:a16="http://schemas.microsoft.com/office/drawing/2014/main" id="{965DAF39-2362-9B3B-1B45-CDEFCD5DC70B}"/>
              </a:ext>
            </a:extLst>
          </p:cNvPr>
          <p:cNvSpPr/>
          <p:nvPr/>
        </p:nvSpPr>
        <p:spPr>
          <a:xfrm>
            <a:off x="8405998" y="5099682"/>
            <a:ext cx="3237276" cy="1396075"/>
          </a:xfrm>
          <a:prstGeom prst="roundRect">
            <a:avLst>
              <a:gd name="adj" fmla="val 2874"/>
            </a:avLst>
          </a:prstGeom>
          <a:solidFill>
            <a:srgbClr val="F5EEF1"/>
          </a:solidFill>
          <a:ln w="8890">
            <a:solidFill>
              <a:srgbClr val="EEF3F8"/>
            </a:solidFill>
            <a:prstDash val="solid"/>
          </a:ln>
        </p:spPr>
        <p:txBody>
          <a:bodyPr/>
          <a:lstStyle/>
          <a:p>
            <a:r>
              <a:rPr lang="en-US" altLang="zh-TW" b="1" dirty="0">
                <a:solidFill>
                  <a:srgbClr val="486B90"/>
                </a:solidFill>
                <a:latin typeface="+mn-ea"/>
              </a:rPr>
              <a:t>3.</a:t>
            </a:r>
            <a:r>
              <a:rPr lang="zh-TW" altLang="en-US" b="1" dirty="0">
                <a:solidFill>
                  <a:srgbClr val="486B90"/>
                </a:solidFill>
                <a:latin typeface="+mn-ea"/>
              </a:rPr>
              <a:t>超過應繳期限半年：得終止查詢權限</a:t>
            </a:r>
            <a:endParaRPr lang="en-US" altLang="zh-TW" b="1" dirty="0">
              <a:solidFill>
                <a:srgbClr val="486B90"/>
              </a:solidFill>
              <a:latin typeface="+mn-ea"/>
            </a:endParaRPr>
          </a:p>
          <a:p>
            <a:endParaRPr lang="en-US" altLang="zh-TW" b="1" dirty="0"/>
          </a:p>
          <a:p>
            <a:r>
              <a:rPr lang="zh-TW" altLang="en-US" dirty="0"/>
              <a:t>證交所或聯徵中心得終止其查詢權限。</a:t>
            </a:r>
          </a:p>
        </p:txBody>
      </p:sp>
      <p:sp>
        <p:nvSpPr>
          <p:cNvPr id="55" name="文字方塊 54">
            <a:extLst>
              <a:ext uri="{FF2B5EF4-FFF2-40B4-BE49-F238E27FC236}">
                <a16:creationId xmlns:a16="http://schemas.microsoft.com/office/drawing/2014/main" id="{D9D19D57-6459-D298-908E-F7C7D68828A3}"/>
              </a:ext>
            </a:extLst>
          </p:cNvPr>
          <p:cNvSpPr txBox="1"/>
          <p:nvPr/>
        </p:nvSpPr>
        <p:spPr>
          <a:xfrm>
            <a:off x="6819491" y="3780126"/>
            <a:ext cx="925388" cy="369332"/>
          </a:xfrm>
          <a:prstGeom prst="rect">
            <a:avLst/>
          </a:prstGeom>
          <a:noFill/>
        </p:spPr>
        <p:txBody>
          <a:bodyPr wrap="square" rtlCol="0">
            <a:spAutoFit/>
          </a:bodyPr>
          <a:lstStyle/>
          <a:p>
            <a:r>
              <a:rPr lang="zh-TW" altLang="en-US" dirty="0"/>
              <a:t>下半年</a:t>
            </a:r>
          </a:p>
        </p:txBody>
      </p:sp>
      <p:grpSp>
        <p:nvGrpSpPr>
          <p:cNvPr id="25" name="群組 24">
            <a:extLst>
              <a:ext uri="{FF2B5EF4-FFF2-40B4-BE49-F238E27FC236}">
                <a16:creationId xmlns:a16="http://schemas.microsoft.com/office/drawing/2014/main" id="{778B2935-39BC-3F28-7B32-062A785A8C22}"/>
              </a:ext>
            </a:extLst>
          </p:cNvPr>
          <p:cNvGrpSpPr/>
          <p:nvPr/>
        </p:nvGrpSpPr>
        <p:grpSpPr>
          <a:xfrm>
            <a:off x="1450287" y="2797435"/>
            <a:ext cx="4951198" cy="1555427"/>
            <a:chOff x="1450287" y="2722833"/>
            <a:chExt cx="4951198" cy="1555427"/>
          </a:xfrm>
        </p:grpSpPr>
        <p:sp>
          <p:nvSpPr>
            <p:cNvPr id="69" name="Shape 16">
              <a:extLst>
                <a:ext uri="{FF2B5EF4-FFF2-40B4-BE49-F238E27FC236}">
                  <a16:creationId xmlns:a16="http://schemas.microsoft.com/office/drawing/2014/main" id="{7F6C9377-6B71-DB74-C1D1-95BA68B14723}"/>
                </a:ext>
              </a:extLst>
            </p:cNvPr>
            <p:cNvSpPr/>
            <p:nvPr/>
          </p:nvSpPr>
          <p:spPr>
            <a:xfrm>
              <a:off x="1450287" y="2722833"/>
              <a:ext cx="4860202" cy="1555427"/>
            </a:xfrm>
            <a:prstGeom prst="roundRect">
              <a:avLst>
                <a:gd name="adj" fmla="val 2874"/>
              </a:avLst>
            </a:prstGeom>
            <a:solidFill>
              <a:schemeClr val="accent1">
                <a:lumMod val="20000"/>
                <a:lumOff val="80000"/>
              </a:schemeClr>
            </a:solidFill>
            <a:ln w="8890">
              <a:solidFill>
                <a:srgbClr val="E3D7CC">
                  <a:alpha val="80000"/>
                </a:srgbClr>
              </a:solidFill>
              <a:prstDash val="solid"/>
            </a:ln>
          </p:spPr>
          <p:txBody>
            <a:bodyPr/>
            <a:lstStyle/>
            <a:p>
              <a:endParaRPr lang="zh-TW" altLang="en-US" dirty="0"/>
            </a:p>
          </p:txBody>
        </p:sp>
        <p:sp>
          <p:nvSpPr>
            <p:cNvPr id="36" name="文字方塊 35">
              <a:extLst>
                <a:ext uri="{FF2B5EF4-FFF2-40B4-BE49-F238E27FC236}">
                  <a16:creationId xmlns:a16="http://schemas.microsoft.com/office/drawing/2014/main" id="{68E4F59E-DE39-B078-4346-D8882E7AB6F0}"/>
                </a:ext>
              </a:extLst>
            </p:cNvPr>
            <p:cNvSpPr txBox="1"/>
            <p:nvPr/>
          </p:nvSpPr>
          <p:spPr>
            <a:xfrm>
              <a:off x="1621688" y="3492731"/>
              <a:ext cx="1596027" cy="400110"/>
            </a:xfrm>
            <a:prstGeom prst="rect">
              <a:avLst/>
            </a:prstGeom>
            <a:noFill/>
          </p:spPr>
          <p:txBody>
            <a:bodyPr wrap="square" rtlCol="0">
              <a:spAutoFit/>
            </a:bodyPr>
            <a:lstStyle/>
            <a:p>
              <a:r>
                <a:rPr lang="en-US" altLang="zh-TW" sz="2000" b="1" dirty="0"/>
                <a:t>1-6</a:t>
              </a:r>
              <a:r>
                <a:rPr lang="zh-TW" altLang="en-US" sz="2000" b="1" dirty="0"/>
                <a:t>月查詢費</a:t>
              </a:r>
            </a:p>
          </p:txBody>
        </p:sp>
        <p:sp>
          <p:nvSpPr>
            <p:cNvPr id="38" name="文字方塊 37">
              <a:extLst>
                <a:ext uri="{FF2B5EF4-FFF2-40B4-BE49-F238E27FC236}">
                  <a16:creationId xmlns:a16="http://schemas.microsoft.com/office/drawing/2014/main" id="{6E52F34D-4947-7E35-6652-6AF23D9C13F2}"/>
                </a:ext>
              </a:extLst>
            </p:cNvPr>
            <p:cNvSpPr txBox="1"/>
            <p:nvPr/>
          </p:nvSpPr>
          <p:spPr>
            <a:xfrm>
              <a:off x="1777557" y="2840407"/>
              <a:ext cx="1118007" cy="442674"/>
            </a:xfrm>
            <a:prstGeom prst="roundRect">
              <a:avLst/>
            </a:prstGeom>
            <a:solidFill>
              <a:srgbClr val="E1D4C9"/>
            </a:solidFill>
            <a:ln>
              <a:solidFill>
                <a:schemeClr val="accent1">
                  <a:lumMod val="75000"/>
                </a:schemeClr>
              </a:solidFill>
            </a:ln>
          </p:spPr>
          <p:txBody>
            <a:bodyPr wrap="square" rtlCol="0">
              <a:spAutoFit/>
            </a:bodyPr>
            <a:lstStyle/>
            <a:p>
              <a:pPr algn="ctr"/>
              <a:r>
                <a:rPr lang="zh-TW" altLang="en-US" sz="2000" b="1" dirty="0">
                  <a:solidFill>
                    <a:schemeClr val="accent2">
                      <a:lumMod val="50000"/>
                    </a:schemeClr>
                  </a:solidFill>
                </a:rPr>
                <a:t>上半年</a:t>
              </a:r>
            </a:p>
          </p:txBody>
        </p:sp>
        <p:sp>
          <p:nvSpPr>
            <p:cNvPr id="42" name="文字方塊 41">
              <a:extLst>
                <a:ext uri="{FF2B5EF4-FFF2-40B4-BE49-F238E27FC236}">
                  <a16:creationId xmlns:a16="http://schemas.microsoft.com/office/drawing/2014/main" id="{E22380F1-6025-B2CC-74E4-7327F6C6ADB9}"/>
                </a:ext>
              </a:extLst>
            </p:cNvPr>
            <p:cNvSpPr txBox="1"/>
            <p:nvPr/>
          </p:nvSpPr>
          <p:spPr>
            <a:xfrm>
              <a:off x="4705267" y="3510009"/>
              <a:ext cx="1696218" cy="400110"/>
            </a:xfrm>
            <a:prstGeom prst="rect">
              <a:avLst/>
            </a:prstGeom>
            <a:noFill/>
          </p:spPr>
          <p:txBody>
            <a:bodyPr wrap="square" rtlCol="0">
              <a:spAutoFit/>
            </a:bodyPr>
            <a:lstStyle/>
            <a:p>
              <a:r>
                <a:rPr lang="en-US" altLang="zh-TW" sz="2000" b="1" dirty="0"/>
                <a:t>8</a:t>
              </a:r>
              <a:r>
                <a:rPr lang="zh-TW" altLang="en-US" sz="2000" b="1" dirty="0"/>
                <a:t>月底前繳交</a:t>
              </a:r>
            </a:p>
          </p:txBody>
        </p:sp>
        <p:cxnSp>
          <p:nvCxnSpPr>
            <p:cNvPr id="72" name="直線接點 71">
              <a:extLst>
                <a:ext uri="{FF2B5EF4-FFF2-40B4-BE49-F238E27FC236}">
                  <a16:creationId xmlns:a16="http://schemas.microsoft.com/office/drawing/2014/main" id="{8BABDE61-910D-AB85-E8AA-97A9FF2FF819}"/>
                </a:ext>
              </a:extLst>
            </p:cNvPr>
            <p:cNvCxnSpPr/>
            <p:nvPr/>
          </p:nvCxnSpPr>
          <p:spPr>
            <a:xfrm>
              <a:off x="3364089" y="2852131"/>
              <a:ext cx="0" cy="1228475"/>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74" name="圖片 73">
              <a:extLst>
                <a:ext uri="{FF2B5EF4-FFF2-40B4-BE49-F238E27FC236}">
                  <a16:creationId xmlns:a16="http://schemas.microsoft.com/office/drawing/2014/main" id="{CDCD4E81-C9F4-3899-D49A-4F1D8E1FC8E0}"/>
                </a:ext>
              </a:extLst>
            </p:cNvPr>
            <p:cNvPicPr>
              <a:picLocks noChangeAspect="1"/>
            </p:cNvPicPr>
            <p:nvPr/>
          </p:nvPicPr>
          <p:blipFill>
            <a:blip r:embed="rId5"/>
            <a:stretch>
              <a:fillRect/>
            </a:stretch>
          </p:blipFill>
          <p:spPr>
            <a:xfrm>
              <a:off x="3996602" y="3272681"/>
              <a:ext cx="675461" cy="675461"/>
            </a:xfrm>
            <a:prstGeom prst="rect">
              <a:avLst/>
            </a:prstGeom>
          </p:spPr>
        </p:pic>
        <p:sp>
          <p:nvSpPr>
            <p:cNvPr id="78" name="箭號: 向右 77">
              <a:extLst>
                <a:ext uri="{FF2B5EF4-FFF2-40B4-BE49-F238E27FC236}">
                  <a16:creationId xmlns:a16="http://schemas.microsoft.com/office/drawing/2014/main" id="{B22A1084-1608-5D53-68AA-1CD37D8AA79A}"/>
                </a:ext>
              </a:extLst>
            </p:cNvPr>
            <p:cNvSpPr/>
            <p:nvPr/>
          </p:nvSpPr>
          <p:spPr>
            <a:xfrm>
              <a:off x="3510464" y="3565729"/>
              <a:ext cx="418102" cy="162937"/>
            </a:xfrm>
            <a:prstGeom prst="rightArrow">
              <a:avLst/>
            </a:prstGeom>
            <a:solidFill>
              <a:schemeClr val="bg2">
                <a:lumMod val="7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6" name="群組 25">
            <a:extLst>
              <a:ext uri="{FF2B5EF4-FFF2-40B4-BE49-F238E27FC236}">
                <a16:creationId xmlns:a16="http://schemas.microsoft.com/office/drawing/2014/main" id="{0B54FD3F-8A49-BBB6-E560-4A3EFC1A96B6}"/>
              </a:ext>
            </a:extLst>
          </p:cNvPr>
          <p:cNvGrpSpPr/>
          <p:nvPr/>
        </p:nvGrpSpPr>
        <p:grpSpPr>
          <a:xfrm>
            <a:off x="6388940" y="2804985"/>
            <a:ext cx="5234178" cy="1555427"/>
            <a:chOff x="6454594" y="2709912"/>
            <a:chExt cx="5234178" cy="1555427"/>
          </a:xfrm>
        </p:grpSpPr>
        <p:sp>
          <p:nvSpPr>
            <p:cNvPr id="80" name="Shape 16">
              <a:extLst>
                <a:ext uri="{FF2B5EF4-FFF2-40B4-BE49-F238E27FC236}">
                  <a16:creationId xmlns:a16="http://schemas.microsoft.com/office/drawing/2014/main" id="{D04DB156-22EC-9882-788C-F49F3D892A4A}"/>
                </a:ext>
              </a:extLst>
            </p:cNvPr>
            <p:cNvSpPr/>
            <p:nvPr/>
          </p:nvSpPr>
          <p:spPr>
            <a:xfrm>
              <a:off x="6454594" y="2709912"/>
              <a:ext cx="5188680" cy="1555427"/>
            </a:xfrm>
            <a:prstGeom prst="roundRect">
              <a:avLst>
                <a:gd name="adj" fmla="val 2874"/>
              </a:avLst>
            </a:prstGeom>
            <a:solidFill>
              <a:srgbClr val="F1EBE6"/>
            </a:solidFill>
            <a:ln w="8890">
              <a:solidFill>
                <a:srgbClr val="E3D7CC">
                  <a:alpha val="80000"/>
                </a:srgbClr>
              </a:solidFill>
              <a:prstDash val="solid"/>
            </a:ln>
          </p:spPr>
          <p:txBody>
            <a:bodyPr/>
            <a:lstStyle/>
            <a:p>
              <a:endParaRPr lang="zh-TW" altLang="en-US" dirty="0"/>
            </a:p>
          </p:txBody>
        </p:sp>
        <p:sp>
          <p:nvSpPr>
            <p:cNvPr id="50" name="文字方塊 49">
              <a:extLst>
                <a:ext uri="{FF2B5EF4-FFF2-40B4-BE49-F238E27FC236}">
                  <a16:creationId xmlns:a16="http://schemas.microsoft.com/office/drawing/2014/main" id="{C936A627-D84A-D5C3-72B8-375B4CC908B8}"/>
                </a:ext>
              </a:extLst>
            </p:cNvPr>
            <p:cNvSpPr txBox="1"/>
            <p:nvPr/>
          </p:nvSpPr>
          <p:spPr>
            <a:xfrm>
              <a:off x="9596864" y="3520741"/>
              <a:ext cx="2091908" cy="400110"/>
            </a:xfrm>
            <a:prstGeom prst="rect">
              <a:avLst/>
            </a:prstGeom>
            <a:noFill/>
          </p:spPr>
          <p:txBody>
            <a:bodyPr wrap="square" rtlCol="0">
              <a:spAutoFit/>
            </a:bodyPr>
            <a:lstStyle/>
            <a:p>
              <a:r>
                <a:rPr lang="zh-TW" altLang="en-US" sz="2000" b="1" dirty="0"/>
                <a:t>次年</a:t>
              </a:r>
              <a:r>
                <a:rPr lang="en-US" altLang="zh-TW" sz="2000" b="1" dirty="0"/>
                <a:t>2</a:t>
              </a:r>
              <a:r>
                <a:rPr lang="zh-TW" altLang="en-US" sz="2000" b="1" dirty="0"/>
                <a:t>月底前繳交</a:t>
              </a:r>
            </a:p>
          </p:txBody>
        </p:sp>
        <p:sp>
          <p:nvSpPr>
            <p:cNvPr id="84" name="文字方塊 83">
              <a:extLst>
                <a:ext uri="{FF2B5EF4-FFF2-40B4-BE49-F238E27FC236}">
                  <a16:creationId xmlns:a16="http://schemas.microsoft.com/office/drawing/2014/main" id="{8866A4E8-956E-88BF-5771-4140C9E458E6}"/>
                </a:ext>
              </a:extLst>
            </p:cNvPr>
            <p:cNvSpPr txBox="1"/>
            <p:nvPr/>
          </p:nvSpPr>
          <p:spPr>
            <a:xfrm>
              <a:off x="6809381" y="2841205"/>
              <a:ext cx="1228308" cy="442674"/>
            </a:xfrm>
            <a:prstGeom prst="roundRect">
              <a:avLst/>
            </a:prstGeom>
            <a:solidFill>
              <a:srgbClr val="E1D4C9"/>
            </a:solidFill>
            <a:ln>
              <a:solidFill>
                <a:schemeClr val="accent1">
                  <a:lumMod val="75000"/>
                </a:schemeClr>
              </a:solidFill>
            </a:ln>
          </p:spPr>
          <p:txBody>
            <a:bodyPr wrap="square" rtlCol="0">
              <a:spAutoFit/>
            </a:bodyPr>
            <a:lstStyle/>
            <a:p>
              <a:pPr algn="ctr"/>
              <a:r>
                <a:rPr lang="zh-TW" altLang="en-US" sz="2000" b="1" dirty="0">
                  <a:solidFill>
                    <a:schemeClr val="accent2">
                      <a:lumMod val="50000"/>
                    </a:schemeClr>
                  </a:solidFill>
                </a:rPr>
                <a:t>下半年</a:t>
              </a:r>
            </a:p>
          </p:txBody>
        </p:sp>
        <p:sp>
          <p:nvSpPr>
            <p:cNvPr id="86" name="文字方塊 85">
              <a:extLst>
                <a:ext uri="{FF2B5EF4-FFF2-40B4-BE49-F238E27FC236}">
                  <a16:creationId xmlns:a16="http://schemas.microsoft.com/office/drawing/2014/main" id="{E44FDC97-567E-3167-5397-99C4F5F496A7}"/>
                </a:ext>
              </a:extLst>
            </p:cNvPr>
            <p:cNvSpPr txBox="1"/>
            <p:nvPr/>
          </p:nvSpPr>
          <p:spPr>
            <a:xfrm>
              <a:off x="6551611" y="3466368"/>
              <a:ext cx="1749948" cy="400110"/>
            </a:xfrm>
            <a:prstGeom prst="rect">
              <a:avLst/>
            </a:prstGeom>
            <a:noFill/>
          </p:spPr>
          <p:txBody>
            <a:bodyPr wrap="square" rtlCol="0">
              <a:spAutoFit/>
            </a:bodyPr>
            <a:lstStyle/>
            <a:p>
              <a:r>
                <a:rPr lang="en-US" altLang="zh-TW" sz="2000" b="1" dirty="0"/>
                <a:t>7-12</a:t>
              </a:r>
              <a:r>
                <a:rPr lang="zh-TW" altLang="en-US" sz="2000" b="1" dirty="0"/>
                <a:t>月查詢費</a:t>
              </a:r>
            </a:p>
          </p:txBody>
        </p:sp>
        <p:cxnSp>
          <p:nvCxnSpPr>
            <p:cNvPr id="93" name="直線接點 92">
              <a:extLst>
                <a:ext uri="{FF2B5EF4-FFF2-40B4-BE49-F238E27FC236}">
                  <a16:creationId xmlns:a16="http://schemas.microsoft.com/office/drawing/2014/main" id="{23A9103A-D814-EB3A-3EB1-444020DD286F}"/>
                </a:ext>
              </a:extLst>
            </p:cNvPr>
            <p:cNvCxnSpPr/>
            <p:nvPr/>
          </p:nvCxnSpPr>
          <p:spPr>
            <a:xfrm>
              <a:off x="8373377" y="2925448"/>
              <a:ext cx="0" cy="1228475"/>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94" name="圖片 93">
              <a:extLst>
                <a:ext uri="{FF2B5EF4-FFF2-40B4-BE49-F238E27FC236}">
                  <a16:creationId xmlns:a16="http://schemas.microsoft.com/office/drawing/2014/main" id="{A8562CB3-521C-230A-60C3-49E4C1E17425}"/>
                </a:ext>
              </a:extLst>
            </p:cNvPr>
            <p:cNvPicPr>
              <a:picLocks noChangeAspect="1"/>
            </p:cNvPicPr>
            <p:nvPr/>
          </p:nvPicPr>
          <p:blipFill>
            <a:blip r:embed="rId5"/>
            <a:stretch>
              <a:fillRect/>
            </a:stretch>
          </p:blipFill>
          <p:spPr>
            <a:xfrm>
              <a:off x="8929966" y="3289331"/>
              <a:ext cx="675461" cy="675461"/>
            </a:xfrm>
            <a:prstGeom prst="rect">
              <a:avLst/>
            </a:prstGeom>
          </p:spPr>
        </p:pic>
        <p:sp>
          <p:nvSpPr>
            <p:cNvPr id="95" name="箭號: 向右 94">
              <a:extLst>
                <a:ext uri="{FF2B5EF4-FFF2-40B4-BE49-F238E27FC236}">
                  <a16:creationId xmlns:a16="http://schemas.microsoft.com/office/drawing/2014/main" id="{33590BA8-9D91-7F0E-6843-85A25E653CC6}"/>
                </a:ext>
              </a:extLst>
            </p:cNvPr>
            <p:cNvSpPr/>
            <p:nvPr/>
          </p:nvSpPr>
          <p:spPr>
            <a:xfrm>
              <a:off x="8464374" y="3557346"/>
              <a:ext cx="418102" cy="162937"/>
            </a:xfrm>
            <a:prstGeom prst="rightArrow">
              <a:avLst/>
            </a:prstGeom>
            <a:solidFill>
              <a:schemeClr val="bg2">
                <a:lumMod val="7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6" name="文字方塊 15">
            <a:extLst>
              <a:ext uri="{FF2B5EF4-FFF2-40B4-BE49-F238E27FC236}">
                <a16:creationId xmlns:a16="http://schemas.microsoft.com/office/drawing/2014/main" id="{5B5876A5-2EFD-F8AB-F77D-20765C053742}"/>
              </a:ext>
            </a:extLst>
          </p:cNvPr>
          <p:cNvSpPr txBox="1"/>
          <p:nvPr/>
        </p:nvSpPr>
        <p:spPr>
          <a:xfrm>
            <a:off x="2834969" y="2097517"/>
            <a:ext cx="5402957" cy="984885"/>
          </a:xfrm>
          <a:prstGeom prst="rect">
            <a:avLst/>
          </a:prstGeom>
          <a:noFill/>
        </p:spPr>
        <p:txBody>
          <a:bodyPr wrap="square" rtlCol="0">
            <a:spAutoFit/>
          </a:bodyPr>
          <a:lstStyle/>
          <a:p>
            <a:pPr marL="285750" indent="-285750">
              <a:buFont typeface="Wingdings" panose="05000000000000000000" pitchFamily="2" charset="2"/>
              <a:buChar char="u"/>
            </a:pPr>
            <a:r>
              <a:rPr lang="zh-TW" altLang="en-US" sz="2000" b="1" dirty="0">
                <a:solidFill>
                  <a:schemeClr val="accent2">
                    <a:lumMod val="50000"/>
                  </a:schemeClr>
                </a:solidFill>
              </a:rPr>
              <a:t>上線首月免收查詢費用 </a:t>
            </a:r>
            <a:r>
              <a:rPr lang="en-US" altLang="zh-TW" sz="2000" b="1" dirty="0">
                <a:solidFill>
                  <a:schemeClr val="accent2">
                    <a:lumMod val="50000"/>
                  </a:schemeClr>
                </a:solidFill>
              </a:rPr>
              <a:t>(10/31-11/30)</a:t>
            </a:r>
          </a:p>
          <a:p>
            <a:pPr marL="285750" indent="-285750">
              <a:buFont typeface="Wingdings" panose="05000000000000000000" pitchFamily="2" charset="2"/>
              <a:buChar char="u"/>
            </a:pPr>
            <a:r>
              <a:rPr lang="en-US" altLang="zh-TW" sz="2000" b="1" dirty="0">
                <a:solidFill>
                  <a:schemeClr val="accent2">
                    <a:lumMod val="50000"/>
                  </a:schemeClr>
                </a:solidFill>
              </a:rPr>
              <a:t>12/1</a:t>
            </a:r>
            <a:r>
              <a:rPr lang="zh-TW" altLang="en-US" sz="2000" b="1" dirty="0">
                <a:solidFill>
                  <a:schemeClr val="accent2">
                    <a:lumMod val="50000"/>
                  </a:schemeClr>
                </a:solidFill>
              </a:rPr>
              <a:t>起 每筆</a:t>
            </a:r>
            <a:r>
              <a:rPr lang="en-US" altLang="zh-TW" sz="2000" b="1" dirty="0">
                <a:solidFill>
                  <a:schemeClr val="accent2">
                    <a:lumMod val="50000"/>
                  </a:schemeClr>
                </a:solidFill>
              </a:rPr>
              <a:t>15</a:t>
            </a:r>
            <a:r>
              <a:rPr lang="zh-TW" altLang="en-US" sz="2000" b="1" dirty="0">
                <a:solidFill>
                  <a:schemeClr val="accent2">
                    <a:lumMod val="50000"/>
                  </a:schemeClr>
                </a:solidFill>
              </a:rPr>
              <a:t>元</a:t>
            </a:r>
          </a:p>
          <a:p>
            <a:endParaRPr lang="zh-TW" altLang="en-US" dirty="0"/>
          </a:p>
        </p:txBody>
      </p:sp>
      <p:sp>
        <p:nvSpPr>
          <p:cNvPr id="27" name="投影片編號版面配置區 26">
            <a:extLst>
              <a:ext uri="{FF2B5EF4-FFF2-40B4-BE49-F238E27FC236}">
                <a16:creationId xmlns:a16="http://schemas.microsoft.com/office/drawing/2014/main" id="{8DDCA12D-B97E-F64A-A990-2D74B308DF4A}"/>
              </a:ext>
            </a:extLst>
          </p:cNvPr>
          <p:cNvSpPr>
            <a:spLocks noGrp="1"/>
          </p:cNvSpPr>
          <p:nvPr>
            <p:ph type="sldNum" sz="quarter" idx="4294967295"/>
          </p:nvPr>
        </p:nvSpPr>
        <p:spPr>
          <a:xfrm>
            <a:off x="11957776" y="6628497"/>
            <a:ext cx="800000" cy="300000"/>
          </a:xfrm>
          <a:solidFill>
            <a:schemeClr val="bg1"/>
          </a:solidFill>
        </p:spPr>
        <p:txBody>
          <a:bodyPr/>
          <a:lstStyle/>
          <a:p>
            <a:pPr algn="l"/>
            <a:fld id="{F7021451-1387-4CA6-816F-3879F97B5CBC}" type="slidenum">
              <a:rPr lang="en-US" b="0" smtClean="0"/>
              <a:t>14</a:t>
            </a:fld>
            <a:endParaRPr lang="en-US" dirty="0"/>
          </a:p>
        </p:txBody>
      </p:sp>
    </p:spTree>
    <p:extLst>
      <p:ext uri="{BB962C8B-B14F-4D97-AF65-F5344CB8AC3E}">
        <p14:creationId xmlns:p14="http://schemas.microsoft.com/office/powerpoint/2010/main" val="3998271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A7744-882F-AB7A-ECB6-C192835BA61D}"/>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2123438-6BA1-5EFA-10DD-D4A51E13EE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橢圓 4">
            <a:extLst>
              <a:ext uri="{FF2B5EF4-FFF2-40B4-BE49-F238E27FC236}">
                <a16:creationId xmlns:a16="http://schemas.microsoft.com/office/drawing/2014/main" id="{B8DD0834-ED68-CF8E-535A-49CDF415D748}"/>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5</a:t>
            </a:r>
            <a:endParaRPr kumimoji="0" lang="zh-TW" altLang="en-US"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a:extLst>
              <a:ext uri="{FF2B5EF4-FFF2-40B4-BE49-F238E27FC236}">
                <a16:creationId xmlns:a16="http://schemas.microsoft.com/office/drawing/2014/main" id="{9C12E443-6129-ABDC-8A42-0B5B8FCAA0D2}"/>
              </a:ext>
            </a:extLst>
          </p:cNvPr>
          <p:cNvSpPr/>
          <p:nvPr/>
        </p:nvSpPr>
        <p:spPr>
          <a:xfrm>
            <a:off x="2805857" y="2967335"/>
            <a:ext cx="7176343"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證券商查核重點</a:t>
            </a:r>
          </a:p>
        </p:txBody>
      </p:sp>
      <p:grpSp>
        <p:nvGrpSpPr>
          <p:cNvPr id="32" name="群組 31">
            <a:extLst>
              <a:ext uri="{FF2B5EF4-FFF2-40B4-BE49-F238E27FC236}">
                <a16:creationId xmlns:a16="http://schemas.microsoft.com/office/drawing/2014/main" id="{1DBEAA61-34FC-8647-D44A-D0D3F9D47429}"/>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405F387D-78F8-B8AD-F4B8-67B1259FB451}"/>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80917A09-11B7-C8E8-CAE7-91388E822191}"/>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7E8FB2FD-099D-35FD-C54F-3EE81DCF01C0}"/>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 name="群組 11">
              <a:extLst>
                <a:ext uri="{FF2B5EF4-FFF2-40B4-BE49-F238E27FC236}">
                  <a16:creationId xmlns:a16="http://schemas.microsoft.com/office/drawing/2014/main" id="{055AC320-E902-DA7B-DD10-AE03C948005F}"/>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A90ED279-BEBF-CC0A-7A76-2EA2A5E8C2C8}"/>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4534F695-F9FC-3FEC-C452-70FFCF4EDC82}"/>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3" name="群組 12">
              <a:extLst>
                <a:ext uri="{FF2B5EF4-FFF2-40B4-BE49-F238E27FC236}">
                  <a16:creationId xmlns:a16="http://schemas.microsoft.com/office/drawing/2014/main" id="{047AD22B-33AB-B131-6B81-3A6C78B0043F}"/>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3D76203B-B64B-C8C4-BF85-4F8C024E9627}"/>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C1403DC2-7FE8-CC36-DC8B-EB3BB941DBD0}"/>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6" name="群組 15">
              <a:extLst>
                <a:ext uri="{FF2B5EF4-FFF2-40B4-BE49-F238E27FC236}">
                  <a16:creationId xmlns:a16="http://schemas.microsoft.com/office/drawing/2014/main" id="{7282B747-1D7F-8462-8219-5810BE01AC08}"/>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AEC66F78-D4B0-B2D4-3416-5D177E305C3F}"/>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CEA730CE-4B13-95D8-0FC1-493132AA5B13}"/>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9" name="群組 18">
              <a:extLst>
                <a:ext uri="{FF2B5EF4-FFF2-40B4-BE49-F238E27FC236}">
                  <a16:creationId xmlns:a16="http://schemas.microsoft.com/office/drawing/2014/main" id="{9F6943A9-9A36-CBA2-BFC3-83F8FEAB141D}"/>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A80CF5BE-DC64-799F-7CDE-120BE68866E0}"/>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id="{29318771-0E66-C55D-C620-70A412FC5374}"/>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2" name="群組 21">
              <a:extLst>
                <a:ext uri="{FF2B5EF4-FFF2-40B4-BE49-F238E27FC236}">
                  <a16:creationId xmlns:a16="http://schemas.microsoft.com/office/drawing/2014/main" id="{5C62C712-7943-A223-1A5B-9B498ED97E1E}"/>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315CE197-0903-AC8F-CE95-9D8E1A5325C1}"/>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90B27E94-C5A3-06A9-0D96-B8B126B31822}"/>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5" name="群組 24">
              <a:extLst>
                <a:ext uri="{FF2B5EF4-FFF2-40B4-BE49-F238E27FC236}">
                  <a16:creationId xmlns:a16="http://schemas.microsoft.com/office/drawing/2014/main" id="{B52A8BDB-32E9-2ECB-B1B9-62459A051C86}"/>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A99A25E8-F69C-23FD-0E2F-3D14D4B5AE21}"/>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86A856CB-8901-CBE4-3DC4-5C8E702B4527}"/>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8" name="群組 27">
              <a:extLst>
                <a:ext uri="{FF2B5EF4-FFF2-40B4-BE49-F238E27FC236}">
                  <a16:creationId xmlns:a16="http://schemas.microsoft.com/office/drawing/2014/main" id="{F9F97116-0EC3-0A42-FD3B-8CA2C9D9E755}"/>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56E46EA2-2007-1A3D-E321-7BA4F60E1337}"/>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矩形 29">
                <a:extLst>
                  <a:ext uri="{FF2B5EF4-FFF2-40B4-BE49-F238E27FC236}">
                    <a16:creationId xmlns:a16="http://schemas.microsoft.com/office/drawing/2014/main" id="{C7A0BC3C-23CC-A198-7E70-75510FEF89AB}"/>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spTree>
    <p:extLst>
      <p:ext uri="{BB962C8B-B14F-4D97-AF65-F5344CB8AC3E}">
        <p14:creationId xmlns:p14="http://schemas.microsoft.com/office/powerpoint/2010/main" val="1841002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355E5-E992-5B60-AE8C-C06A0C73C181}"/>
            </a:ext>
          </a:extLst>
        </p:cNvPr>
        <p:cNvGrpSpPr/>
        <p:nvPr/>
      </p:nvGrpSpPr>
      <p:grpSpPr>
        <a:xfrm>
          <a:off x="0" y="0"/>
          <a:ext cx="0" cy="0"/>
          <a:chOff x="0" y="0"/>
          <a:chExt cx="0" cy="0"/>
        </a:xfrm>
      </p:grpSpPr>
      <p:pic>
        <p:nvPicPr>
          <p:cNvPr id="60" name="圖片 59">
            <a:extLst>
              <a:ext uri="{FF2B5EF4-FFF2-40B4-BE49-F238E27FC236}">
                <a16:creationId xmlns:a16="http://schemas.microsoft.com/office/drawing/2014/main" id="{7C5A3E4C-8D6C-96BD-1638-5293C8E8666F}"/>
              </a:ext>
            </a:extLst>
          </p:cNvPr>
          <p:cNvPicPr>
            <a:picLocks noChangeAspect="1"/>
          </p:cNvPicPr>
          <p:nvPr/>
        </p:nvPicPr>
        <p:blipFill>
          <a:blip r:embed="rId3"/>
          <a:stretch>
            <a:fillRect/>
          </a:stretch>
        </p:blipFill>
        <p:spPr>
          <a:xfrm>
            <a:off x="52264" y="6656832"/>
            <a:ext cx="2695198" cy="192024"/>
          </a:xfrm>
          <a:prstGeom prst="rect">
            <a:avLst/>
          </a:prstGeom>
        </p:spPr>
      </p:pic>
      <p:pic>
        <p:nvPicPr>
          <p:cNvPr id="62" name="圖片 61">
            <a:extLst>
              <a:ext uri="{FF2B5EF4-FFF2-40B4-BE49-F238E27FC236}">
                <a16:creationId xmlns:a16="http://schemas.microsoft.com/office/drawing/2014/main" id="{19C697F5-1046-89F0-A2BB-472C98A3AF0B}"/>
              </a:ext>
            </a:extLst>
          </p:cNvPr>
          <p:cNvPicPr>
            <a:picLocks noChangeAspect="1"/>
          </p:cNvPicPr>
          <p:nvPr/>
        </p:nvPicPr>
        <p:blipFill>
          <a:blip r:embed="rId4"/>
          <a:stretch>
            <a:fillRect/>
          </a:stretch>
        </p:blipFill>
        <p:spPr>
          <a:xfrm>
            <a:off x="138239" y="104916"/>
            <a:ext cx="1826641" cy="573906"/>
          </a:xfrm>
          <a:prstGeom prst="rect">
            <a:avLst/>
          </a:prstGeom>
        </p:spPr>
      </p:pic>
      <p:sp>
        <p:nvSpPr>
          <p:cNvPr id="16" name="文字方塊 15">
            <a:extLst>
              <a:ext uri="{FF2B5EF4-FFF2-40B4-BE49-F238E27FC236}">
                <a16:creationId xmlns:a16="http://schemas.microsoft.com/office/drawing/2014/main" id="{FA728A08-E0F9-E5DC-3880-0D7F4C9FF930}"/>
              </a:ext>
            </a:extLst>
          </p:cNvPr>
          <p:cNvSpPr txBox="1"/>
          <p:nvPr/>
        </p:nvSpPr>
        <p:spPr>
          <a:xfrm>
            <a:off x="2768246" y="238357"/>
            <a:ext cx="7309007" cy="707886"/>
          </a:xfrm>
          <a:prstGeom prst="rect">
            <a:avLst/>
          </a:prstGeom>
          <a:noFill/>
        </p:spPr>
        <p:txBody>
          <a:bodyPr wrap="square">
            <a:spAutoFit/>
          </a:bodyPr>
          <a:lstStyle/>
          <a:p>
            <a:pPr marL="0" indent="0">
              <a:buNone/>
            </a:pPr>
            <a:r>
              <a:rPr lang="zh-TW" altLang="en-US" sz="4000" b="1" dirty="0">
                <a:solidFill>
                  <a:srgbClr val="002B67"/>
                </a:solidFill>
                <a:latin typeface="Microsoft JhengHei" pitchFamily="34" charset="0"/>
                <a:ea typeface="Microsoft JhengHei" pitchFamily="34" charset="-122"/>
              </a:rPr>
              <a:t>介接交換授信業務資料查核重點</a:t>
            </a:r>
            <a:endParaRPr lang="en-US" altLang="zh-TW" sz="4000" b="1" dirty="0">
              <a:solidFill>
                <a:srgbClr val="002B67"/>
              </a:solidFill>
              <a:latin typeface="Microsoft JhengHei" pitchFamily="34" charset="0"/>
              <a:ea typeface="Microsoft JhengHei" pitchFamily="34" charset="-122"/>
            </a:endParaRPr>
          </a:p>
        </p:txBody>
      </p:sp>
      <p:sp>
        <p:nvSpPr>
          <p:cNvPr id="19" name="矩形: 圓角 18">
            <a:extLst>
              <a:ext uri="{FF2B5EF4-FFF2-40B4-BE49-F238E27FC236}">
                <a16:creationId xmlns:a16="http://schemas.microsoft.com/office/drawing/2014/main" id="{4ABE05AA-1BA6-2340-E388-FC51FC96CA83}"/>
              </a:ext>
            </a:extLst>
          </p:cNvPr>
          <p:cNvSpPr/>
          <p:nvPr/>
        </p:nvSpPr>
        <p:spPr>
          <a:xfrm>
            <a:off x="845319" y="2387744"/>
            <a:ext cx="10463784" cy="3915257"/>
          </a:xfrm>
          <a:prstGeom prst="roundRect">
            <a:avLst/>
          </a:prstGeom>
          <a:solidFill>
            <a:srgbClr val="EEF3F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aphicFrame>
        <p:nvGraphicFramePr>
          <p:cNvPr id="25" name="表格 24">
            <a:extLst>
              <a:ext uri="{FF2B5EF4-FFF2-40B4-BE49-F238E27FC236}">
                <a16:creationId xmlns:a16="http://schemas.microsoft.com/office/drawing/2014/main" id="{14D35EAA-A17E-6118-656E-4EF67E1543BC}"/>
              </a:ext>
            </a:extLst>
          </p:cNvPr>
          <p:cNvGraphicFramePr>
            <a:graphicFrameLocks noGrp="1"/>
          </p:cNvGraphicFramePr>
          <p:nvPr>
            <p:extLst>
              <p:ext uri="{D42A27DB-BD31-4B8C-83A1-F6EECF244321}">
                <p14:modId xmlns:p14="http://schemas.microsoft.com/office/powerpoint/2010/main" val="3034173366"/>
              </p:ext>
            </p:extLst>
          </p:nvPr>
        </p:nvGraphicFramePr>
        <p:xfrm>
          <a:off x="1112590" y="2602467"/>
          <a:ext cx="10053335" cy="2858008"/>
        </p:xfrm>
        <a:graphic>
          <a:graphicData uri="http://schemas.openxmlformats.org/drawingml/2006/table">
            <a:tbl>
              <a:tblPr firstRow="1" bandRow="1">
                <a:tableStyleId>{5940675A-B579-460E-94D1-54222C63F5DA}</a:tableStyleId>
              </a:tblPr>
              <a:tblGrid>
                <a:gridCol w="10053335">
                  <a:extLst>
                    <a:ext uri="{9D8B030D-6E8A-4147-A177-3AD203B41FA5}">
                      <a16:colId xmlns:a16="http://schemas.microsoft.com/office/drawing/2014/main" val="1318930961"/>
                    </a:ext>
                  </a:extLst>
                </a:gridCol>
              </a:tblGrid>
              <a:tr h="1940207">
                <a:tc>
                  <a:txBody>
                    <a:bodyPr/>
                    <a:lstStyle/>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一</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公司查詢取得當事人之信用資訊時： </a:t>
                      </a:r>
                      <a:endParaRPr lang="en-US" altLang="zh-TW" sz="1900" b="1" kern="1200" dirty="0">
                        <a:solidFill>
                          <a:srgbClr val="002060"/>
                        </a:solidFill>
                        <a:latin typeface="+mn-ea"/>
                        <a:ea typeface="+mn-ea"/>
                        <a:cs typeface="+mn-cs"/>
                      </a:endParaRPr>
                    </a:p>
                    <a:p>
                      <a:pPr marL="612000" marR="0" lvl="0" indent="-21600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dirty="0">
                          <a:latin typeface="+mn-ea"/>
                          <a:ea typeface="+mn-ea"/>
                        </a:rPr>
                        <a:t>1.</a:t>
                      </a:r>
                      <a:r>
                        <a:rPr lang="zh-TW" altLang="en-US" sz="1900" b="1" dirty="0">
                          <a:latin typeface="+mn-ea"/>
                          <a:ea typeface="+mn-ea"/>
                        </a:rPr>
                        <a:t>是否以授信業務</a:t>
                      </a:r>
                      <a:r>
                        <a:rPr lang="en-US" altLang="zh-TW" sz="1900" b="1" dirty="0">
                          <a:latin typeface="+mn-ea"/>
                          <a:ea typeface="+mn-ea"/>
                        </a:rPr>
                        <a:t>(</a:t>
                      </a:r>
                      <a:r>
                        <a:rPr lang="zh-TW" altLang="en-US" sz="1900" b="1" dirty="0">
                          <a:latin typeface="+mn-ea"/>
                          <a:ea typeface="+mn-ea"/>
                        </a:rPr>
                        <a:t>係指辦理有價證券融資融券、證券業務借貸款項、不限用途款項借貸及</a:t>
                      </a:r>
                      <a:r>
                        <a:rPr lang="zh-TW" altLang="en-US" sz="2000" b="1" dirty="0">
                          <a:latin typeface="+mn-ea"/>
                        </a:rPr>
                        <a:t>有價證券借貸</a:t>
                      </a:r>
                      <a:r>
                        <a:rPr lang="zh-TW" altLang="en-US" sz="1900" b="1" dirty="0">
                          <a:latin typeface="+mn-ea"/>
                          <a:ea typeface="+mn-ea"/>
                        </a:rPr>
                        <a:t>等</a:t>
                      </a:r>
                      <a:r>
                        <a:rPr lang="zh-TW" altLang="en-US" sz="1900" b="1" kern="1200" dirty="0">
                          <a:solidFill>
                            <a:schemeClr val="tx1"/>
                          </a:solidFill>
                          <a:latin typeface="+mn-ea"/>
                          <a:ea typeface="+mn-ea"/>
                          <a:cs typeface="+mn-cs"/>
                        </a:rPr>
                        <a:t>授信業務</a:t>
                      </a:r>
                      <a:r>
                        <a:rPr lang="en-US" altLang="zh-TW" sz="1900" b="1" kern="1200" dirty="0">
                          <a:solidFill>
                            <a:schemeClr val="tx1"/>
                          </a:solidFill>
                          <a:latin typeface="+mn-ea"/>
                          <a:ea typeface="+mn-ea"/>
                          <a:cs typeface="+mn-cs"/>
                        </a:rPr>
                        <a:t>)</a:t>
                      </a:r>
                      <a:r>
                        <a:rPr lang="zh-TW" altLang="en-US" sz="1900" b="1" kern="1200" dirty="0">
                          <a:solidFill>
                            <a:schemeClr val="tx1"/>
                          </a:solidFill>
                          <a:latin typeface="+mn-ea"/>
                          <a:ea typeface="+mn-ea"/>
                          <a:cs typeface="+mn-cs"/>
                        </a:rPr>
                        <a:t>特定目的為限。</a:t>
                      </a:r>
                      <a:endParaRPr lang="en-US" altLang="zh-TW" sz="1900" b="1" kern="1200" dirty="0">
                        <a:solidFill>
                          <a:schemeClr val="tx1"/>
                        </a:solidFill>
                        <a:latin typeface="+mn-ea"/>
                        <a:ea typeface="+mn-ea"/>
                        <a:cs typeface="+mn-cs"/>
                      </a:endParaRPr>
                    </a:p>
                    <a:p>
                      <a:pPr marL="612000" marR="0" lvl="0" indent="-21600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chemeClr val="tx1"/>
                          </a:solidFill>
                          <a:latin typeface="+mn-ea"/>
                          <a:ea typeface="+mn-ea"/>
                          <a:cs typeface="+mn-cs"/>
                        </a:rPr>
                        <a:t>2.</a:t>
                      </a:r>
                      <a:r>
                        <a:rPr lang="zh-TW" altLang="en-US" sz="1900" b="1" kern="1200" dirty="0">
                          <a:solidFill>
                            <a:schemeClr val="tx1"/>
                          </a:solidFill>
                          <a:latin typeface="+mn-ea"/>
                          <a:ea typeface="+mn-ea"/>
                          <a:cs typeface="+mn-cs"/>
                        </a:rPr>
                        <a:t>是否先取得當事人同意證交所與公司蒐集、處理及利用其介接信用資料之書面或電子同意文件，並清楚告知同意之內容及個人資料保護法、消費者保護法與金融及證券管理相關法令規定之應告知事項。</a:t>
                      </a:r>
                      <a:endParaRPr lang="en-US" altLang="zh-TW" sz="1900" b="1" kern="1200" dirty="0">
                        <a:solidFill>
                          <a:schemeClr val="tx1"/>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二</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公司於查詢取得資料後，無論交易核准與否，是否均保存前款當事人同意文件及足以證明</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zh-TW" altLang="en-US" sz="1900" b="1" kern="1200" dirty="0">
                          <a:solidFill>
                            <a:srgbClr val="002060"/>
                          </a:solidFill>
                          <a:latin typeface="+mn-ea"/>
                          <a:ea typeface="+mn-ea"/>
                          <a:cs typeface="+mn-cs"/>
                        </a:rPr>
                        <a:t>       係基於就當事人授信業務目的之資料，且自查詢日起保留五年。</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7756829"/>
                  </a:ext>
                </a:extLst>
              </a:tr>
            </a:tbl>
          </a:graphicData>
        </a:graphic>
      </p:graphicFrame>
      <p:grpSp>
        <p:nvGrpSpPr>
          <p:cNvPr id="26" name="群組 25">
            <a:extLst>
              <a:ext uri="{FF2B5EF4-FFF2-40B4-BE49-F238E27FC236}">
                <a16:creationId xmlns:a16="http://schemas.microsoft.com/office/drawing/2014/main" id="{93D7485B-92A6-2940-4330-9A169B970F26}"/>
              </a:ext>
            </a:extLst>
          </p:cNvPr>
          <p:cNvGrpSpPr/>
          <p:nvPr/>
        </p:nvGrpSpPr>
        <p:grpSpPr>
          <a:xfrm>
            <a:off x="476176" y="1218982"/>
            <a:ext cx="11202069" cy="936504"/>
            <a:chOff x="411757" y="2095752"/>
            <a:chExt cx="2298677" cy="3859624"/>
          </a:xfrm>
          <a:noFill/>
        </p:grpSpPr>
        <p:sp>
          <p:nvSpPr>
            <p:cNvPr id="27" name="矩形: 摺角紙張 26">
              <a:extLst>
                <a:ext uri="{FF2B5EF4-FFF2-40B4-BE49-F238E27FC236}">
                  <a16:creationId xmlns:a16="http://schemas.microsoft.com/office/drawing/2014/main" id="{B444522D-8B8E-EB0F-044A-044A2D9C6C4E}"/>
                </a:ext>
              </a:extLst>
            </p:cNvPr>
            <p:cNvSpPr/>
            <p:nvPr/>
          </p:nvSpPr>
          <p:spPr>
            <a:xfrm>
              <a:off x="411757" y="2095752"/>
              <a:ext cx="2235946" cy="3859624"/>
            </a:xfrm>
            <a:prstGeom prst="foldedCorner">
              <a:avLst/>
            </a:prstGeom>
            <a:grpFill/>
            <a:ln>
              <a:noFill/>
            </a:ln>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TW" altLang="en-US" kern="1200"/>
            </a:p>
          </p:txBody>
        </p:sp>
        <p:sp>
          <p:nvSpPr>
            <p:cNvPr id="28" name="文字方塊 27">
              <a:extLst>
                <a:ext uri="{FF2B5EF4-FFF2-40B4-BE49-F238E27FC236}">
                  <a16:creationId xmlns:a16="http://schemas.microsoft.com/office/drawing/2014/main" id="{FF200742-E96A-AF46-DE3D-3724B2A81FCF}"/>
                </a:ext>
              </a:extLst>
            </p:cNvPr>
            <p:cNvSpPr txBox="1"/>
            <p:nvPr/>
          </p:nvSpPr>
          <p:spPr>
            <a:xfrm>
              <a:off x="434405" y="2522839"/>
              <a:ext cx="2276029" cy="3364811"/>
            </a:xfrm>
            <a:prstGeom prst="rect">
              <a:avLst/>
            </a:prstGeom>
            <a:grpFill/>
            <a:ln>
              <a:noFill/>
            </a:ln>
          </p:spPr>
          <p:txBody>
            <a:bodyPr wrap="square" rtlCol="0">
              <a:spAutoFit/>
            </a:bodyPr>
            <a:lstStyle/>
            <a:p>
              <a:pPr marL="342900" lvl="0" indent="-342900">
                <a:lnSpc>
                  <a:spcPct val="110000"/>
                </a:lnSpc>
                <a:spcAft>
                  <a:spcPts val="600"/>
                </a:spcAft>
                <a:buFont typeface="Wingdings" panose="05000000000000000000" pitchFamily="2" charset="2"/>
                <a:buChar char="ü"/>
              </a:pPr>
              <a:r>
                <a:rPr lang="zh-TW" altLang="en-US" sz="2200" b="1" dirty="0"/>
                <a:t>前述</a:t>
              </a:r>
              <a:r>
                <a:rPr lang="zh-TW" altLang="en-US" sz="2200" b="1" u="sng" dirty="0"/>
                <a:t>證券商必查要件</a:t>
              </a:r>
              <a:r>
                <a:rPr lang="zh-TW" altLang="en-US" sz="2200" b="1" dirty="0"/>
                <a:t>等內容於</a:t>
              </a:r>
              <a:r>
                <a:rPr lang="zh-TW" altLang="en-US" sz="2200" b="1" u="sng" dirty="0"/>
                <a:t>主管機關核准後</a:t>
              </a:r>
              <a:r>
                <a:rPr lang="zh-TW" altLang="en-US" sz="2200" b="1" dirty="0"/>
                <a:t>，將配合納入證券商內控標準規範 </a:t>
              </a:r>
              <a:r>
                <a:rPr lang="en-US" altLang="zh-TW" sz="2200" b="1" dirty="0"/>
                <a:t>CA-19G00</a:t>
              </a:r>
              <a:r>
                <a:rPr lang="zh-TW" altLang="en-US" sz="2200" b="1" dirty="0"/>
                <a:t>等之修正。</a:t>
              </a:r>
              <a:endParaRPr lang="zh-TW" altLang="zh-TW" sz="2200" b="1" dirty="0"/>
            </a:p>
          </p:txBody>
        </p:sp>
      </p:grpSp>
      <p:graphicFrame>
        <p:nvGraphicFramePr>
          <p:cNvPr id="29" name="表格 28">
            <a:extLst>
              <a:ext uri="{FF2B5EF4-FFF2-40B4-BE49-F238E27FC236}">
                <a16:creationId xmlns:a16="http://schemas.microsoft.com/office/drawing/2014/main" id="{6846C878-02A6-B94F-9170-0340455CA189}"/>
              </a:ext>
            </a:extLst>
          </p:cNvPr>
          <p:cNvGraphicFramePr>
            <a:graphicFrameLocks noGrp="1"/>
          </p:cNvGraphicFramePr>
          <p:nvPr>
            <p:extLst>
              <p:ext uri="{D42A27DB-BD31-4B8C-83A1-F6EECF244321}">
                <p14:modId xmlns:p14="http://schemas.microsoft.com/office/powerpoint/2010/main" val="58766127"/>
              </p:ext>
            </p:extLst>
          </p:nvPr>
        </p:nvGraphicFramePr>
        <p:xfrm>
          <a:off x="3281499" y="5534403"/>
          <a:ext cx="7822379" cy="768598"/>
        </p:xfrm>
        <a:graphic>
          <a:graphicData uri="http://schemas.openxmlformats.org/drawingml/2006/table">
            <a:tbl>
              <a:tblPr firstRow="1" bandRow="1">
                <a:tableStyleId>{5940675A-B579-460E-94D1-54222C63F5DA}</a:tableStyleId>
              </a:tblPr>
              <a:tblGrid>
                <a:gridCol w="7822379">
                  <a:extLst>
                    <a:ext uri="{9D8B030D-6E8A-4147-A177-3AD203B41FA5}">
                      <a16:colId xmlns:a16="http://schemas.microsoft.com/office/drawing/2014/main" val="1318930961"/>
                    </a:ext>
                  </a:extLst>
                </a:gridCol>
              </a:tblGrid>
              <a:tr h="768598">
                <a:tc>
                  <a:txBody>
                    <a:bodyPr/>
                    <a:lstStyle/>
                    <a:p>
                      <a:pPr marL="0" marR="0" lvl="0" indent="0" algn="r"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400" b="1" kern="1200" dirty="0">
                          <a:solidFill>
                            <a:schemeClr val="tx1">
                              <a:lumMod val="65000"/>
                              <a:lumOff val="35000"/>
                            </a:schemeClr>
                          </a:solidFill>
                          <a:latin typeface="+mn-ea"/>
                          <a:ea typeface="+mn-ea"/>
                          <a:cs typeface="+mn-cs"/>
                        </a:rPr>
                        <a:t>(</a:t>
                      </a:r>
                      <a:r>
                        <a:rPr lang="zh-TW" altLang="en-US" sz="1400" b="1" kern="1200" dirty="0">
                          <a:solidFill>
                            <a:schemeClr val="tx1">
                              <a:lumMod val="65000"/>
                              <a:lumOff val="35000"/>
                            </a:schemeClr>
                          </a:solidFill>
                          <a:latin typeface="+mn-ea"/>
                          <a:ea typeface="+mn-ea"/>
                          <a:cs typeface="+mn-cs"/>
                        </a:rPr>
                        <a:t>證券商內部控制制度標準規範</a:t>
                      </a:r>
                      <a:r>
                        <a:rPr lang="en-US" altLang="zh-TW" sz="1400" b="1" kern="1200" dirty="0">
                          <a:solidFill>
                            <a:schemeClr val="tx1">
                              <a:lumMod val="65000"/>
                              <a:lumOff val="35000"/>
                            </a:schemeClr>
                          </a:solidFill>
                          <a:latin typeface="+mn-ea"/>
                          <a:ea typeface="+mn-ea"/>
                          <a:cs typeface="+mn-cs"/>
                        </a:rPr>
                        <a:t>CA-19G00</a:t>
                      </a:r>
                      <a:r>
                        <a:rPr lang="zh-TW" altLang="en-US" sz="1400" b="1" kern="1200" dirty="0">
                          <a:solidFill>
                            <a:schemeClr val="tx1">
                              <a:lumMod val="65000"/>
                              <a:lumOff val="35000"/>
                            </a:schemeClr>
                          </a:solidFill>
                          <a:latin typeface="+mn-ea"/>
                          <a:ea typeface="+mn-ea"/>
                          <a:cs typeface="+mn-cs"/>
                        </a:rPr>
                        <a:t> 二</a:t>
                      </a:r>
                      <a:r>
                        <a:rPr lang="en-US" altLang="zh-TW" sz="1400" b="1" kern="1200" dirty="0">
                          <a:solidFill>
                            <a:schemeClr val="tx1">
                              <a:lumMod val="65000"/>
                              <a:lumOff val="35000"/>
                            </a:schemeClr>
                          </a:solidFill>
                          <a:latin typeface="+mn-ea"/>
                          <a:ea typeface="+mn-ea"/>
                          <a:cs typeface="+mn-cs"/>
                        </a:rPr>
                        <a:t>)</a:t>
                      </a:r>
                      <a:br>
                        <a:rPr lang="en-US" altLang="zh-TW" sz="1400" b="1" kern="1200" dirty="0">
                          <a:solidFill>
                            <a:schemeClr val="tx1">
                              <a:lumMod val="65000"/>
                              <a:lumOff val="35000"/>
                            </a:schemeClr>
                          </a:solidFill>
                          <a:latin typeface="+mn-ea"/>
                          <a:ea typeface="+mn-ea"/>
                          <a:cs typeface="+mn-cs"/>
                        </a:rPr>
                      </a:br>
                      <a:r>
                        <a:rPr lang="en-US" altLang="zh-TW" sz="1400" b="1" kern="1200" dirty="0">
                          <a:solidFill>
                            <a:schemeClr val="tx1">
                              <a:lumMod val="65000"/>
                              <a:lumOff val="35000"/>
                            </a:schemeClr>
                          </a:solidFill>
                          <a:latin typeface="+mn-ea"/>
                          <a:ea typeface="+mn-ea"/>
                          <a:cs typeface="+mn-cs"/>
                        </a:rPr>
                        <a:t>(</a:t>
                      </a:r>
                      <a:r>
                        <a:rPr lang="zh-TW" altLang="en-US" sz="1400" b="1" kern="1200" dirty="0">
                          <a:solidFill>
                            <a:schemeClr val="tx1">
                              <a:lumMod val="65000"/>
                              <a:lumOff val="35000"/>
                            </a:schemeClr>
                          </a:solidFill>
                          <a:latin typeface="+mn-ea"/>
                          <a:ea typeface="+mn-ea"/>
                          <a:cs typeface="+mn-cs"/>
                        </a:rPr>
                        <a:t>金融機構透過聯徵中心及證券商透過證交所介接交換授信業務信用資料管理規範第</a:t>
                      </a:r>
                      <a:r>
                        <a:rPr lang="en-US" altLang="zh-TW" sz="1400" b="1" kern="1200" dirty="0">
                          <a:solidFill>
                            <a:schemeClr val="tx1">
                              <a:lumMod val="65000"/>
                              <a:lumOff val="35000"/>
                            </a:schemeClr>
                          </a:solidFill>
                          <a:latin typeface="+mn-ea"/>
                          <a:ea typeface="+mn-ea"/>
                          <a:cs typeface="+mn-cs"/>
                        </a:rPr>
                        <a:t>4</a:t>
                      </a:r>
                      <a:r>
                        <a:rPr lang="zh-TW" altLang="en-US" sz="1400" b="1" kern="1200" dirty="0">
                          <a:solidFill>
                            <a:schemeClr val="tx1">
                              <a:lumMod val="65000"/>
                              <a:lumOff val="35000"/>
                            </a:schemeClr>
                          </a:solidFill>
                          <a:latin typeface="+mn-ea"/>
                          <a:ea typeface="+mn-ea"/>
                          <a:cs typeface="+mn-cs"/>
                        </a:rPr>
                        <a:t>點</a:t>
                      </a:r>
                      <a:r>
                        <a:rPr lang="en-US" altLang="zh-TW" sz="1400" b="1" kern="1200" dirty="0">
                          <a:solidFill>
                            <a:schemeClr val="tx1">
                              <a:lumMod val="65000"/>
                              <a:lumOff val="35000"/>
                            </a:schemeClr>
                          </a:solidFill>
                          <a:latin typeface="+mn-ea"/>
                          <a:ea typeface="+mn-ea"/>
                          <a:cs typeface="+mn-cs"/>
                        </a:rPr>
                        <a:t>)</a:t>
                      </a:r>
                      <a:endParaRPr lang="zh-TW" altLang="en-US" sz="1400" b="1" kern="1200" dirty="0">
                        <a:solidFill>
                          <a:schemeClr val="tx1">
                            <a:lumMod val="65000"/>
                            <a:lumOff val="35000"/>
                          </a:schemeClr>
                        </a:solidFill>
                        <a:latin typeface="+mn-ea"/>
                        <a:ea typeface="+mn-ea"/>
                        <a:cs typeface="+mn-cs"/>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7756829"/>
                  </a:ext>
                </a:extLst>
              </a:tr>
            </a:tbl>
          </a:graphicData>
        </a:graphic>
      </p:graphicFrame>
      <p:grpSp>
        <p:nvGrpSpPr>
          <p:cNvPr id="30" name="群組 29">
            <a:extLst>
              <a:ext uri="{FF2B5EF4-FFF2-40B4-BE49-F238E27FC236}">
                <a16:creationId xmlns:a16="http://schemas.microsoft.com/office/drawing/2014/main" id="{D2678413-429C-177D-5AD5-E65006ADCB1C}"/>
              </a:ext>
            </a:extLst>
          </p:cNvPr>
          <p:cNvGrpSpPr/>
          <p:nvPr/>
        </p:nvGrpSpPr>
        <p:grpSpPr>
          <a:xfrm>
            <a:off x="501134" y="2602467"/>
            <a:ext cx="549409" cy="3700534"/>
            <a:chOff x="-209289" y="1025595"/>
            <a:chExt cx="549409" cy="3700534"/>
          </a:xfrm>
        </p:grpSpPr>
        <p:sp>
          <p:nvSpPr>
            <p:cNvPr id="31" name="矩形: 圓角 30">
              <a:extLst>
                <a:ext uri="{FF2B5EF4-FFF2-40B4-BE49-F238E27FC236}">
                  <a16:creationId xmlns:a16="http://schemas.microsoft.com/office/drawing/2014/main" id="{E9E7A08C-A15F-6246-1900-CFEA5F870C62}"/>
                </a:ext>
              </a:extLst>
            </p:cNvPr>
            <p:cNvSpPr/>
            <p:nvPr/>
          </p:nvSpPr>
          <p:spPr>
            <a:xfrm>
              <a:off x="-209289" y="1025595"/>
              <a:ext cx="549409" cy="3550069"/>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000" b="1" dirty="0"/>
            </a:p>
          </p:txBody>
        </p:sp>
        <p:sp>
          <p:nvSpPr>
            <p:cNvPr id="32" name="文字方塊 31">
              <a:extLst>
                <a:ext uri="{FF2B5EF4-FFF2-40B4-BE49-F238E27FC236}">
                  <a16:creationId xmlns:a16="http://schemas.microsoft.com/office/drawing/2014/main" id="{3B02032E-7B93-E0B5-5169-45A7657C041F}"/>
                </a:ext>
              </a:extLst>
            </p:cNvPr>
            <p:cNvSpPr txBox="1"/>
            <p:nvPr/>
          </p:nvSpPr>
          <p:spPr>
            <a:xfrm>
              <a:off x="-176789" y="1032469"/>
              <a:ext cx="492443" cy="3693660"/>
            </a:xfrm>
            <a:prstGeom prst="rect">
              <a:avLst/>
            </a:prstGeom>
            <a:noFill/>
          </p:spPr>
          <p:txBody>
            <a:bodyPr vert="eaVert" wrap="square" rtlCol="0">
              <a:spAutoFit/>
            </a:bodyPr>
            <a:lstStyle/>
            <a:p>
              <a:r>
                <a:rPr lang="zh-TW" altLang="en-US" sz="2000" b="1" dirty="0">
                  <a:solidFill>
                    <a:schemeClr val="bg1"/>
                  </a:solidFill>
                </a:rPr>
                <a:t>一、信用資料之查詢要件</a:t>
              </a:r>
            </a:p>
          </p:txBody>
        </p:sp>
      </p:grpSp>
      <p:sp>
        <p:nvSpPr>
          <p:cNvPr id="2" name="投影片編號版面配置區 1">
            <a:extLst>
              <a:ext uri="{FF2B5EF4-FFF2-40B4-BE49-F238E27FC236}">
                <a16:creationId xmlns:a16="http://schemas.microsoft.com/office/drawing/2014/main" id="{DB792F96-8A5F-FF3F-97FF-C2C18C208470}"/>
              </a:ext>
            </a:extLst>
          </p:cNvPr>
          <p:cNvSpPr>
            <a:spLocks noGrp="1"/>
          </p:cNvSpPr>
          <p:nvPr>
            <p:ph type="sldNum" sz="quarter" idx="4294967295"/>
          </p:nvPr>
        </p:nvSpPr>
        <p:spPr>
          <a:xfrm>
            <a:off x="11909347" y="6602844"/>
            <a:ext cx="800000" cy="300000"/>
          </a:xfrm>
          <a:solidFill>
            <a:schemeClr val="bg1"/>
          </a:solidFill>
        </p:spPr>
        <p:txBody>
          <a:bodyPr/>
          <a:lstStyle/>
          <a:p>
            <a:pPr algn="l"/>
            <a:fld id="{F7021451-1387-4CA6-816F-3879F97B5CBC}" type="slidenum">
              <a:rPr lang="en-US" b="0" smtClean="0"/>
              <a:t>16</a:t>
            </a:fld>
            <a:endParaRPr lang="en-US" dirty="0"/>
          </a:p>
        </p:txBody>
      </p:sp>
    </p:spTree>
    <p:extLst>
      <p:ext uri="{BB962C8B-B14F-4D97-AF65-F5344CB8AC3E}">
        <p14:creationId xmlns:p14="http://schemas.microsoft.com/office/powerpoint/2010/main" val="1712088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D2E1-9AFC-B80D-37D1-2F90FF94A14C}"/>
            </a:ext>
          </a:extLst>
        </p:cNvPr>
        <p:cNvGrpSpPr/>
        <p:nvPr/>
      </p:nvGrpSpPr>
      <p:grpSpPr>
        <a:xfrm>
          <a:off x="0" y="0"/>
          <a:ext cx="0" cy="0"/>
          <a:chOff x="0" y="0"/>
          <a:chExt cx="0" cy="0"/>
        </a:xfrm>
      </p:grpSpPr>
      <p:pic>
        <p:nvPicPr>
          <p:cNvPr id="60" name="圖片 59">
            <a:extLst>
              <a:ext uri="{FF2B5EF4-FFF2-40B4-BE49-F238E27FC236}">
                <a16:creationId xmlns:a16="http://schemas.microsoft.com/office/drawing/2014/main" id="{9B3BC903-C53E-A32A-B9D8-B4BCF73FB41F}"/>
              </a:ext>
            </a:extLst>
          </p:cNvPr>
          <p:cNvPicPr>
            <a:picLocks noChangeAspect="1"/>
          </p:cNvPicPr>
          <p:nvPr/>
        </p:nvPicPr>
        <p:blipFill>
          <a:blip r:embed="rId3"/>
          <a:stretch>
            <a:fillRect/>
          </a:stretch>
        </p:blipFill>
        <p:spPr>
          <a:xfrm>
            <a:off x="52264" y="6656832"/>
            <a:ext cx="2695198" cy="192024"/>
          </a:xfrm>
          <a:prstGeom prst="rect">
            <a:avLst/>
          </a:prstGeom>
        </p:spPr>
      </p:pic>
      <p:pic>
        <p:nvPicPr>
          <p:cNvPr id="62" name="圖片 61">
            <a:extLst>
              <a:ext uri="{FF2B5EF4-FFF2-40B4-BE49-F238E27FC236}">
                <a16:creationId xmlns:a16="http://schemas.microsoft.com/office/drawing/2014/main" id="{429EDD83-7522-0DE8-2707-1896CAD3A5D6}"/>
              </a:ext>
            </a:extLst>
          </p:cNvPr>
          <p:cNvPicPr>
            <a:picLocks noChangeAspect="1"/>
          </p:cNvPicPr>
          <p:nvPr/>
        </p:nvPicPr>
        <p:blipFill>
          <a:blip r:embed="rId4"/>
          <a:stretch>
            <a:fillRect/>
          </a:stretch>
        </p:blipFill>
        <p:spPr>
          <a:xfrm>
            <a:off x="138239" y="104916"/>
            <a:ext cx="1826641" cy="573906"/>
          </a:xfrm>
          <a:prstGeom prst="rect">
            <a:avLst/>
          </a:prstGeom>
        </p:spPr>
      </p:pic>
      <p:sp>
        <p:nvSpPr>
          <p:cNvPr id="2" name="矩形: 圓角 1">
            <a:extLst>
              <a:ext uri="{FF2B5EF4-FFF2-40B4-BE49-F238E27FC236}">
                <a16:creationId xmlns:a16="http://schemas.microsoft.com/office/drawing/2014/main" id="{CB8CAB13-9471-B34B-F189-54D0CC646E98}"/>
              </a:ext>
            </a:extLst>
          </p:cNvPr>
          <p:cNvSpPr/>
          <p:nvPr/>
        </p:nvSpPr>
        <p:spPr>
          <a:xfrm>
            <a:off x="864109" y="4845614"/>
            <a:ext cx="10759206" cy="1774029"/>
          </a:xfrm>
          <a:prstGeom prst="roundRect">
            <a:avLst/>
          </a:prstGeom>
          <a:solidFill>
            <a:srgbClr val="EEF3F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3" name="表格 2">
            <a:extLst>
              <a:ext uri="{FF2B5EF4-FFF2-40B4-BE49-F238E27FC236}">
                <a16:creationId xmlns:a16="http://schemas.microsoft.com/office/drawing/2014/main" id="{0550A580-1CBC-2067-8058-900CC062EEA0}"/>
              </a:ext>
            </a:extLst>
          </p:cNvPr>
          <p:cNvGraphicFramePr>
            <a:graphicFrameLocks noGrp="1"/>
          </p:cNvGraphicFramePr>
          <p:nvPr>
            <p:extLst>
              <p:ext uri="{D42A27DB-BD31-4B8C-83A1-F6EECF244321}">
                <p14:modId xmlns:p14="http://schemas.microsoft.com/office/powerpoint/2010/main" val="2120169349"/>
              </p:ext>
            </p:extLst>
          </p:nvPr>
        </p:nvGraphicFramePr>
        <p:xfrm>
          <a:off x="1293492" y="4913259"/>
          <a:ext cx="10118713" cy="1102360"/>
        </p:xfrm>
        <a:graphic>
          <a:graphicData uri="http://schemas.openxmlformats.org/drawingml/2006/table">
            <a:tbl>
              <a:tblPr firstRow="1" bandRow="1">
                <a:tableStyleId>{5940675A-B579-460E-94D1-54222C63F5DA}</a:tableStyleId>
              </a:tblPr>
              <a:tblGrid>
                <a:gridCol w="10118713">
                  <a:extLst>
                    <a:ext uri="{9D8B030D-6E8A-4147-A177-3AD203B41FA5}">
                      <a16:colId xmlns:a16="http://schemas.microsoft.com/office/drawing/2014/main" val="1318930961"/>
                    </a:ext>
                  </a:extLst>
                </a:gridCol>
              </a:tblGrid>
              <a:tr h="1097618">
                <a:tc>
                  <a:txBody>
                    <a:bodyPr/>
                    <a:lstStyle/>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zh-TW" altLang="en-US" sz="1900" b="1" kern="1200" dirty="0">
                          <a:solidFill>
                            <a:srgbClr val="002060"/>
                          </a:solidFill>
                          <a:latin typeface="+mn-ea"/>
                          <a:ea typeface="+mn-ea"/>
                          <a:cs typeface="+mn-cs"/>
                        </a:rPr>
                        <a:t>對於存放自證交所查調介接信用資料之相關資料庫或檔案，是否建立資料存取軌跡紀錄，暨是否建立資訊安全管理控制措施及規範</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包含人力資源安全、實體及環境安全、資訊交換、通訊與作業管理、存取控制等</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註：請公司自訂</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並予以落實。</a:t>
                      </a:r>
                      <a:endParaRPr lang="en-US" altLang="zh-TW" sz="1900" b="1" kern="1200" dirty="0">
                        <a:solidFill>
                          <a:schemeClr val="tx1"/>
                        </a:solidFill>
                        <a:latin typeface="+mn-ea"/>
                        <a:ea typeface="+mn-ea"/>
                        <a:cs typeface="+mn-cs"/>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7756829"/>
                  </a:ext>
                </a:extLst>
              </a:tr>
            </a:tbl>
          </a:graphicData>
        </a:graphic>
      </p:graphicFrame>
      <p:sp>
        <p:nvSpPr>
          <p:cNvPr id="4" name="矩形: 圓角 3">
            <a:extLst>
              <a:ext uri="{FF2B5EF4-FFF2-40B4-BE49-F238E27FC236}">
                <a16:creationId xmlns:a16="http://schemas.microsoft.com/office/drawing/2014/main" id="{BFE4F93F-660C-2B7A-15ED-FE57E712593F}"/>
              </a:ext>
            </a:extLst>
          </p:cNvPr>
          <p:cNvSpPr/>
          <p:nvPr/>
        </p:nvSpPr>
        <p:spPr>
          <a:xfrm>
            <a:off x="864109" y="1025596"/>
            <a:ext cx="10759207" cy="3636981"/>
          </a:xfrm>
          <a:prstGeom prst="roundRect">
            <a:avLst/>
          </a:prstGeom>
          <a:solidFill>
            <a:srgbClr val="EEF3F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5" name="表格 4">
            <a:extLst>
              <a:ext uri="{FF2B5EF4-FFF2-40B4-BE49-F238E27FC236}">
                <a16:creationId xmlns:a16="http://schemas.microsoft.com/office/drawing/2014/main" id="{CDE23ECF-F0C3-A95C-1F11-15BE3D2F6C0B}"/>
              </a:ext>
            </a:extLst>
          </p:cNvPr>
          <p:cNvGraphicFramePr>
            <a:graphicFrameLocks noGrp="1"/>
          </p:cNvGraphicFramePr>
          <p:nvPr>
            <p:extLst>
              <p:ext uri="{D42A27DB-BD31-4B8C-83A1-F6EECF244321}">
                <p14:modId xmlns:p14="http://schemas.microsoft.com/office/powerpoint/2010/main" val="1156054964"/>
              </p:ext>
            </p:extLst>
          </p:nvPr>
        </p:nvGraphicFramePr>
        <p:xfrm>
          <a:off x="1293491" y="1139654"/>
          <a:ext cx="10034400" cy="2839720"/>
        </p:xfrm>
        <a:graphic>
          <a:graphicData uri="http://schemas.openxmlformats.org/drawingml/2006/table">
            <a:tbl>
              <a:tblPr firstRow="1" bandRow="1">
                <a:tableStyleId>{5940675A-B579-460E-94D1-54222C63F5DA}</a:tableStyleId>
              </a:tblPr>
              <a:tblGrid>
                <a:gridCol w="10034400">
                  <a:extLst>
                    <a:ext uri="{9D8B030D-6E8A-4147-A177-3AD203B41FA5}">
                      <a16:colId xmlns:a16="http://schemas.microsoft.com/office/drawing/2014/main" val="1318930961"/>
                    </a:ext>
                  </a:extLst>
                </a:gridCol>
              </a:tblGrid>
              <a:tr h="1993333">
                <a:tc>
                  <a:txBody>
                    <a:bodyPr/>
                    <a:lstStyle/>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一</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電腦螢幕顯示及列印介接信用資料時，是否有公司名稱或代號之電子浮水印標識，</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       </a:t>
                      </a:r>
                      <a:r>
                        <a:rPr lang="zh-TW" altLang="en-US" sz="1900" b="1" kern="1200" dirty="0">
                          <a:solidFill>
                            <a:srgbClr val="002060"/>
                          </a:solidFill>
                          <a:latin typeface="+mn-ea"/>
                          <a:ea typeface="+mn-ea"/>
                          <a:cs typeface="+mn-cs"/>
                        </a:rPr>
                        <a:t>且列印之介接信用資料是否顯示公司查調人員代號或姓名，或由查調人員於列印之</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       </a:t>
                      </a:r>
                      <a:r>
                        <a:rPr lang="zh-TW" altLang="en-US" sz="1900" b="1" kern="1200" dirty="0">
                          <a:solidFill>
                            <a:srgbClr val="002060"/>
                          </a:solidFill>
                          <a:latin typeface="+mn-ea"/>
                          <a:ea typeface="+mn-ea"/>
                          <a:cs typeface="+mn-cs"/>
                        </a:rPr>
                        <a:t>介接信用資料上簽章，以資識別。</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二</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介接查詢取得之信用資料是否依相關規範予以控管、保存及銷毀，以免資料外洩。</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三</a:t>
                      </a:r>
                      <a:r>
                        <a:rPr lang="en-US" altLang="zh-TW" sz="1900" b="1" kern="1200" dirty="0">
                          <a:solidFill>
                            <a:srgbClr val="002060"/>
                          </a:solidFill>
                          <a:latin typeface="+mn-ea"/>
                          <a:ea typeface="+mn-ea"/>
                          <a:cs typeface="+mn-cs"/>
                        </a:rPr>
                        <a:t>)</a:t>
                      </a:r>
                      <a:r>
                        <a:rPr lang="zh-TW" altLang="en-US" sz="1900" b="1" kern="1200" dirty="0">
                          <a:solidFill>
                            <a:srgbClr val="002060"/>
                          </a:solidFill>
                          <a:latin typeface="+mn-ea"/>
                          <a:ea typeface="+mn-ea"/>
                          <a:cs typeface="+mn-cs"/>
                        </a:rPr>
                        <a:t>公司對於介接查詢取得之當事人信用資料是否保守秘密，除依法令接受查核調閱外，</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       </a:t>
                      </a:r>
                      <a:r>
                        <a:rPr lang="zh-TW" altLang="en-US" sz="1900" b="1" kern="1200" dirty="0">
                          <a:solidFill>
                            <a:srgbClr val="002060"/>
                          </a:solidFill>
                          <a:latin typeface="+mn-ea"/>
                          <a:ea typeface="+mn-ea"/>
                          <a:cs typeface="+mn-cs"/>
                        </a:rPr>
                        <a:t>是否未用於非屬「金融機構透過財團法人金融聯合徵信中心及證券商透過臺灣證券交易所</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       </a:t>
                      </a:r>
                      <a:r>
                        <a:rPr lang="zh-TW" altLang="en-US" sz="1900" b="1" kern="1200" dirty="0">
                          <a:solidFill>
                            <a:srgbClr val="002060"/>
                          </a:solidFill>
                          <a:latin typeface="+mn-ea"/>
                          <a:ea typeface="+mn-ea"/>
                          <a:cs typeface="+mn-cs"/>
                        </a:rPr>
                        <a:t>股份有限公司介接交換授信業務信用資料管理規範」之授信業務目的，並禁止國際傳</a:t>
                      </a:r>
                      <a:endParaRPr lang="en-US" altLang="zh-TW" sz="1900" b="1" kern="1200" dirty="0">
                        <a:solidFill>
                          <a:srgbClr val="002060"/>
                        </a:solidFill>
                        <a:latin typeface="+mn-ea"/>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900" b="1" kern="1200" dirty="0">
                          <a:solidFill>
                            <a:srgbClr val="002060"/>
                          </a:solidFill>
                          <a:latin typeface="+mn-ea"/>
                          <a:ea typeface="+mn-ea"/>
                          <a:cs typeface="+mn-cs"/>
                        </a:rPr>
                        <a:t>       </a:t>
                      </a:r>
                      <a:r>
                        <a:rPr lang="zh-TW" altLang="en-US" sz="1900" b="1" kern="1200" dirty="0">
                          <a:solidFill>
                            <a:srgbClr val="002060"/>
                          </a:solidFill>
                          <a:latin typeface="+mn-ea"/>
                          <a:ea typeface="+mn-ea"/>
                          <a:cs typeface="+mn-cs"/>
                        </a:rPr>
                        <a:t>輸，除當事人依法查詢其本人資料外，是否未對外公開或移轉他人。</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7756829"/>
                  </a:ext>
                </a:extLst>
              </a:tr>
            </a:tbl>
          </a:graphicData>
        </a:graphic>
      </p:graphicFrame>
      <p:graphicFrame>
        <p:nvGraphicFramePr>
          <p:cNvPr id="6" name="表格 5">
            <a:extLst>
              <a:ext uri="{FF2B5EF4-FFF2-40B4-BE49-F238E27FC236}">
                <a16:creationId xmlns:a16="http://schemas.microsoft.com/office/drawing/2014/main" id="{8B999AE7-5DB0-A41C-76EF-9BD98C922E9A}"/>
              </a:ext>
            </a:extLst>
          </p:cNvPr>
          <p:cNvGraphicFramePr>
            <a:graphicFrameLocks noGrp="1"/>
          </p:cNvGraphicFramePr>
          <p:nvPr>
            <p:extLst>
              <p:ext uri="{D42A27DB-BD31-4B8C-83A1-F6EECF244321}">
                <p14:modId xmlns:p14="http://schemas.microsoft.com/office/powerpoint/2010/main" val="2989355932"/>
              </p:ext>
            </p:extLst>
          </p:nvPr>
        </p:nvGraphicFramePr>
        <p:xfrm>
          <a:off x="3589825" y="4001964"/>
          <a:ext cx="7822379" cy="768598"/>
        </p:xfrm>
        <a:graphic>
          <a:graphicData uri="http://schemas.openxmlformats.org/drawingml/2006/table">
            <a:tbl>
              <a:tblPr firstRow="1" bandRow="1">
                <a:tableStyleId>{5940675A-B579-460E-94D1-54222C63F5DA}</a:tableStyleId>
              </a:tblPr>
              <a:tblGrid>
                <a:gridCol w="7822379">
                  <a:extLst>
                    <a:ext uri="{9D8B030D-6E8A-4147-A177-3AD203B41FA5}">
                      <a16:colId xmlns:a16="http://schemas.microsoft.com/office/drawing/2014/main" val="1318930961"/>
                    </a:ext>
                  </a:extLst>
                </a:gridCol>
              </a:tblGrid>
              <a:tr h="768598">
                <a:tc>
                  <a:txBody>
                    <a:bodyPr/>
                    <a:lstStyle/>
                    <a:p>
                      <a:pPr marL="0" marR="0" lvl="0" indent="0" algn="r"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400" b="1" kern="1200" dirty="0">
                          <a:solidFill>
                            <a:schemeClr val="tx1">
                              <a:lumMod val="65000"/>
                              <a:lumOff val="35000"/>
                            </a:schemeClr>
                          </a:solidFill>
                          <a:latin typeface="+mn-ea"/>
                          <a:ea typeface="+mn-ea"/>
                          <a:cs typeface="+mn-cs"/>
                        </a:rPr>
                        <a:t>(</a:t>
                      </a:r>
                      <a:r>
                        <a:rPr lang="zh-TW" altLang="en-US" sz="1400" b="1" kern="1200" dirty="0">
                          <a:solidFill>
                            <a:schemeClr val="tx1">
                              <a:lumMod val="65000"/>
                              <a:lumOff val="35000"/>
                            </a:schemeClr>
                          </a:solidFill>
                          <a:latin typeface="+mn-ea"/>
                          <a:ea typeface="+mn-ea"/>
                          <a:cs typeface="+mn-cs"/>
                        </a:rPr>
                        <a:t>證券商內部控制制度標準規範</a:t>
                      </a:r>
                      <a:r>
                        <a:rPr lang="en-US" altLang="zh-TW" sz="1400" b="1" kern="1200" dirty="0">
                          <a:solidFill>
                            <a:schemeClr val="tx1">
                              <a:lumMod val="65000"/>
                              <a:lumOff val="35000"/>
                            </a:schemeClr>
                          </a:solidFill>
                          <a:latin typeface="+mn-ea"/>
                          <a:ea typeface="+mn-ea"/>
                          <a:cs typeface="+mn-cs"/>
                        </a:rPr>
                        <a:t>CA-19G00</a:t>
                      </a:r>
                      <a:r>
                        <a:rPr lang="zh-TW" altLang="en-US" sz="1400" b="1" kern="1200" dirty="0">
                          <a:solidFill>
                            <a:schemeClr val="tx1">
                              <a:lumMod val="65000"/>
                              <a:lumOff val="35000"/>
                            </a:schemeClr>
                          </a:solidFill>
                          <a:latin typeface="+mn-ea"/>
                          <a:ea typeface="+mn-ea"/>
                          <a:cs typeface="+mn-cs"/>
                        </a:rPr>
                        <a:t> 五</a:t>
                      </a:r>
                      <a:r>
                        <a:rPr lang="en-US" altLang="zh-TW" sz="1400" b="1" kern="1200" dirty="0">
                          <a:solidFill>
                            <a:schemeClr val="tx1">
                              <a:lumMod val="65000"/>
                              <a:lumOff val="35000"/>
                            </a:schemeClr>
                          </a:solidFill>
                          <a:latin typeface="+mn-ea"/>
                          <a:ea typeface="+mn-ea"/>
                          <a:cs typeface="+mn-cs"/>
                        </a:rPr>
                        <a:t>)</a:t>
                      </a:r>
                      <a:br>
                        <a:rPr lang="en-US" altLang="zh-TW" sz="1400" b="1" kern="1200" dirty="0">
                          <a:solidFill>
                            <a:schemeClr val="tx1">
                              <a:lumMod val="65000"/>
                              <a:lumOff val="35000"/>
                            </a:schemeClr>
                          </a:solidFill>
                          <a:latin typeface="+mn-ea"/>
                          <a:ea typeface="+mn-ea"/>
                          <a:cs typeface="+mn-cs"/>
                        </a:rPr>
                      </a:br>
                      <a:r>
                        <a:rPr lang="en-US" altLang="zh-TW" sz="1400" b="1" kern="1200" dirty="0">
                          <a:solidFill>
                            <a:schemeClr val="tx1">
                              <a:lumMod val="65000"/>
                              <a:lumOff val="35000"/>
                            </a:schemeClr>
                          </a:solidFill>
                          <a:latin typeface="+mn-ea"/>
                          <a:ea typeface="+mn-ea"/>
                          <a:cs typeface="+mn-cs"/>
                        </a:rPr>
                        <a:t>(</a:t>
                      </a:r>
                      <a:r>
                        <a:rPr lang="zh-TW" altLang="en-US" sz="1400" b="1" kern="1200" dirty="0">
                          <a:solidFill>
                            <a:schemeClr val="tx1">
                              <a:lumMod val="65000"/>
                              <a:lumOff val="35000"/>
                            </a:schemeClr>
                          </a:solidFill>
                          <a:latin typeface="+mn-ea"/>
                          <a:ea typeface="+mn-ea"/>
                          <a:cs typeface="+mn-cs"/>
                        </a:rPr>
                        <a:t>金融機構透過聯徵中心及證券商透過證交所介接交換授信業務信用資料管理規範第</a:t>
                      </a:r>
                      <a:r>
                        <a:rPr lang="en-US" altLang="zh-TW" sz="1400" b="1" kern="1200" dirty="0">
                          <a:solidFill>
                            <a:schemeClr val="tx1">
                              <a:lumMod val="65000"/>
                              <a:lumOff val="35000"/>
                            </a:schemeClr>
                          </a:solidFill>
                          <a:latin typeface="+mn-ea"/>
                          <a:ea typeface="+mn-ea"/>
                          <a:cs typeface="+mn-cs"/>
                        </a:rPr>
                        <a:t>9</a:t>
                      </a:r>
                      <a:r>
                        <a:rPr lang="zh-TW" altLang="en-US" sz="1400" b="1" kern="1200" dirty="0">
                          <a:solidFill>
                            <a:schemeClr val="tx1">
                              <a:lumMod val="65000"/>
                              <a:lumOff val="35000"/>
                            </a:schemeClr>
                          </a:solidFill>
                          <a:latin typeface="+mn-ea"/>
                          <a:ea typeface="+mn-ea"/>
                          <a:cs typeface="+mn-cs"/>
                        </a:rPr>
                        <a:t>點</a:t>
                      </a:r>
                      <a:r>
                        <a:rPr lang="en-US" altLang="zh-TW" sz="1400" b="1" kern="1200" dirty="0">
                          <a:solidFill>
                            <a:schemeClr val="tx1">
                              <a:lumMod val="65000"/>
                              <a:lumOff val="35000"/>
                            </a:schemeClr>
                          </a:solidFill>
                          <a:latin typeface="+mn-ea"/>
                          <a:ea typeface="+mn-ea"/>
                          <a:cs typeface="+mn-cs"/>
                        </a:rPr>
                        <a:t>)</a:t>
                      </a:r>
                      <a:endParaRPr lang="zh-TW" altLang="en-US" sz="1400" b="1" kern="1200" dirty="0">
                        <a:solidFill>
                          <a:schemeClr val="tx1">
                            <a:lumMod val="65000"/>
                            <a:lumOff val="35000"/>
                          </a:schemeClr>
                        </a:solidFill>
                        <a:latin typeface="+mn-ea"/>
                        <a:ea typeface="+mn-ea"/>
                        <a:cs typeface="+mn-cs"/>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7756829"/>
                  </a:ext>
                </a:extLst>
              </a:tr>
            </a:tbl>
          </a:graphicData>
        </a:graphic>
      </p:graphicFrame>
      <p:grpSp>
        <p:nvGrpSpPr>
          <p:cNvPr id="7" name="群組 6">
            <a:extLst>
              <a:ext uri="{FF2B5EF4-FFF2-40B4-BE49-F238E27FC236}">
                <a16:creationId xmlns:a16="http://schemas.microsoft.com/office/drawing/2014/main" id="{F203D831-E659-F819-EC4B-3F720F67A1D3}"/>
              </a:ext>
            </a:extLst>
          </p:cNvPr>
          <p:cNvGrpSpPr/>
          <p:nvPr/>
        </p:nvGrpSpPr>
        <p:grpSpPr>
          <a:xfrm>
            <a:off x="568684" y="1234470"/>
            <a:ext cx="549409" cy="3260654"/>
            <a:chOff x="-209289" y="1025596"/>
            <a:chExt cx="549409" cy="3260654"/>
          </a:xfrm>
        </p:grpSpPr>
        <p:sp>
          <p:nvSpPr>
            <p:cNvPr id="8" name="矩形: 圓角 7">
              <a:extLst>
                <a:ext uri="{FF2B5EF4-FFF2-40B4-BE49-F238E27FC236}">
                  <a16:creationId xmlns:a16="http://schemas.microsoft.com/office/drawing/2014/main" id="{D808968D-7813-C369-BB73-8A6301B8482A}"/>
                </a:ext>
              </a:extLst>
            </p:cNvPr>
            <p:cNvSpPr/>
            <p:nvPr/>
          </p:nvSpPr>
          <p:spPr>
            <a:xfrm>
              <a:off x="-209289" y="1025596"/>
              <a:ext cx="549409" cy="326065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000" b="1" dirty="0"/>
            </a:p>
          </p:txBody>
        </p:sp>
        <p:sp>
          <p:nvSpPr>
            <p:cNvPr id="9" name="文字方塊 8">
              <a:extLst>
                <a:ext uri="{FF2B5EF4-FFF2-40B4-BE49-F238E27FC236}">
                  <a16:creationId xmlns:a16="http://schemas.microsoft.com/office/drawing/2014/main" id="{A5A1072A-C8C9-7BB4-9086-3BD29DA5B657}"/>
                </a:ext>
              </a:extLst>
            </p:cNvPr>
            <p:cNvSpPr txBox="1"/>
            <p:nvPr/>
          </p:nvSpPr>
          <p:spPr>
            <a:xfrm>
              <a:off x="-191616" y="1108168"/>
              <a:ext cx="492443" cy="3178082"/>
            </a:xfrm>
            <a:prstGeom prst="rect">
              <a:avLst/>
            </a:prstGeom>
            <a:noFill/>
          </p:spPr>
          <p:txBody>
            <a:bodyPr vert="eaVert" wrap="square" rtlCol="0">
              <a:spAutoFit/>
            </a:bodyPr>
            <a:lstStyle/>
            <a:p>
              <a:r>
                <a:rPr lang="zh-TW" altLang="en-US" sz="2000" b="1" dirty="0">
                  <a:solidFill>
                    <a:schemeClr val="bg1"/>
                  </a:solidFill>
                </a:rPr>
                <a:t>二、資料之保密、保護義務</a:t>
              </a:r>
            </a:p>
          </p:txBody>
        </p:sp>
      </p:grpSp>
      <p:grpSp>
        <p:nvGrpSpPr>
          <p:cNvPr id="10" name="群組 9">
            <a:extLst>
              <a:ext uri="{FF2B5EF4-FFF2-40B4-BE49-F238E27FC236}">
                <a16:creationId xmlns:a16="http://schemas.microsoft.com/office/drawing/2014/main" id="{F9DD71F0-9BDA-D0BF-31DD-4C82B63AF6A7}"/>
              </a:ext>
            </a:extLst>
          </p:cNvPr>
          <p:cNvGrpSpPr/>
          <p:nvPr/>
        </p:nvGrpSpPr>
        <p:grpSpPr>
          <a:xfrm>
            <a:off x="568683" y="4888190"/>
            <a:ext cx="549409" cy="1699279"/>
            <a:chOff x="-209289" y="1025596"/>
            <a:chExt cx="549409" cy="3260654"/>
          </a:xfrm>
        </p:grpSpPr>
        <p:sp>
          <p:nvSpPr>
            <p:cNvPr id="11" name="矩形: 圓角 10">
              <a:extLst>
                <a:ext uri="{FF2B5EF4-FFF2-40B4-BE49-F238E27FC236}">
                  <a16:creationId xmlns:a16="http://schemas.microsoft.com/office/drawing/2014/main" id="{C5CD4E30-5FA6-DD8F-374E-E2F338E86456}"/>
                </a:ext>
              </a:extLst>
            </p:cNvPr>
            <p:cNvSpPr/>
            <p:nvPr/>
          </p:nvSpPr>
          <p:spPr>
            <a:xfrm>
              <a:off x="-209289" y="1025596"/>
              <a:ext cx="549409" cy="326065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000" b="1" dirty="0"/>
            </a:p>
          </p:txBody>
        </p:sp>
        <p:sp>
          <p:nvSpPr>
            <p:cNvPr id="12" name="文字方塊 11">
              <a:extLst>
                <a:ext uri="{FF2B5EF4-FFF2-40B4-BE49-F238E27FC236}">
                  <a16:creationId xmlns:a16="http://schemas.microsoft.com/office/drawing/2014/main" id="{13E8D4F6-F0D4-CEB7-A06C-33B993ADE924}"/>
                </a:ext>
              </a:extLst>
            </p:cNvPr>
            <p:cNvSpPr txBox="1"/>
            <p:nvPr/>
          </p:nvSpPr>
          <p:spPr>
            <a:xfrm>
              <a:off x="-199579" y="1108167"/>
              <a:ext cx="492443" cy="3178083"/>
            </a:xfrm>
            <a:prstGeom prst="rect">
              <a:avLst/>
            </a:prstGeom>
            <a:noFill/>
          </p:spPr>
          <p:txBody>
            <a:bodyPr vert="eaVert" wrap="square" rtlCol="0">
              <a:spAutoFit/>
            </a:bodyPr>
            <a:lstStyle/>
            <a:p>
              <a:r>
                <a:rPr lang="zh-TW" altLang="en-US" sz="2000" b="1" dirty="0">
                  <a:solidFill>
                    <a:schemeClr val="bg1"/>
                  </a:solidFill>
                </a:rPr>
                <a:t>三、安全控管</a:t>
              </a:r>
            </a:p>
          </p:txBody>
        </p:sp>
      </p:grpSp>
      <p:graphicFrame>
        <p:nvGraphicFramePr>
          <p:cNvPr id="13" name="表格 12">
            <a:extLst>
              <a:ext uri="{FF2B5EF4-FFF2-40B4-BE49-F238E27FC236}">
                <a16:creationId xmlns:a16="http://schemas.microsoft.com/office/drawing/2014/main" id="{47EE0DBC-8E87-64B6-DB85-E6B23DFD7149}"/>
              </a:ext>
            </a:extLst>
          </p:cNvPr>
          <p:cNvGraphicFramePr>
            <a:graphicFrameLocks noGrp="1"/>
          </p:cNvGraphicFramePr>
          <p:nvPr>
            <p:extLst>
              <p:ext uri="{D42A27DB-BD31-4B8C-83A1-F6EECF244321}">
                <p14:modId xmlns:p14="http://schemas.microsoft.com/office/powerpoint/2010/main" val="2609305635"/>
              </p:ext>
            </p:extLst>
          </p:nvPr>
        </p:nvGraphicFramePr>
        <p:xfrm>
          <a:off x="3589826" y="5967251"/>
          <a:ext cx="7822379" cy="768598"/>
        </p:xfrm>
        <a:graphic>
          <a:graphicData uri="http://schemas.openxmlformats.org/drawingml/2006/table">
            <a:tbl>
              <a:tblPr firstRow="1" bandRow="1">
                <a:tableStyleId>{5940675A-B579-460E-94D1-54222C63F5DA}</a:tableStyleId>
              </a:tblPr>
              <a:tblGrid>
                <a:gridCol w="7822379">
                  <a:extLst>
                    <a:ext uri="{9D8B030D-6E8A-4147-A177-3AD203B41FA5}">
                      <a16:colId xmlns:a16="http://schemas.microsoft.com/office/drawing/2014/main" val="1318930961"/>
                    </a:ext>
                  </a:extLst>
                </a:gridCol>
              </a:tblGrid>
              <a:tr h="768598">
                <a:tc>
                  <a:txBody>
                    <a:bodyPr/>
                    <a:lstStyle/>
                    <a:p>
                      <a:pPr marL="0" marR="0" lvl="0" indent="0" algn="r"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lang="en-US" altLang="zh-TW" sz="1400" b="1" kern="1200" dirty="0">
                          <a:solidFill>
                            <a:schemeClr val="tx1">
                              <a:lumMod val="65000"/>
                              <a:lumOff val="35000"/>
                            </a:schemeClr>
                          </a:solidFill>
                          <a:latin typeface="+mn-ea"/>
                          <a:ea typeface="+mn-ea"/>
                          <a:cs typeface="+mn-cs"/>
                        </a:rPr>
                        <a:t>(</a:t>
                      </a:r>
                      <a:r>
                        <a:rPr lang="zh-TW" altLang="en-US" sz="1400" b="1" kern="1200" dirty="0">
                          <a:solidFill>
                            <a:schemeClr val="tx1">
                              <a:lumMod val="65000"/>
                              <a:lumOff val="35000"/>
                            </a:schemeClr>
                          </a:solidFill>
                          <a:latin typeface="+mn-ea"/>
                          <a:ea typeface="+mn-ea"/>
                          <a:cs typeface="+mn-cs"/>
                        </a:rPr>
                        <a:t>證券商內部控制制度標準規範</a:t>
                      </a:r>
                      <a:r>
                        <a:rPr lang="en-US" altLang="zh-TW" sz="1400" b="1" kern="1200" dirty="0">
                          <a:solidFill>
                            <a:schemeClr val="tx1">
                              <a:lumMod val="65000"/>
                              <a:lumOff val="35000"/>
                            </a:schemeClr>
                          </a:solidFill>
                          <a:latin typeface="+mn-ea"/>
                          <a:ea typeface="+mn-ea"/>
                          <a:cs typeface="+mn-cs"/>
                        </a:rPr>
                        <a:t>CA-19G00</a:t>
                      </a:r>
                      <a:r>
                        <a:rPr lang="zh-TW" altLang="en-US" sz="1400" b="1" kern="1200" dirty="0">
                          <a:solidFill>
                            <a:schemeClr val="tx1">
                              <a:lumMod val="65000"/>
                              <a:lumOff val="35000"/>
                            </a:schemeClr>
                          </a:solidFill>
                          <a:latin typeface="+mn-ea"/>
                          <a:ea typeface="+mn-ea"/>
                          <a:cs typeface="+mn-cs"/>
                        </a:rPr>
                        <a:t> 七</a:t>
                      </a:r>
                      <a:r>
                        <a:rPr lang="en-US" altLang="zh-TW" sz="1400" b="1" kern="1200" dirty="0">
                          <a:solidFill>
                            <a:schemeClr val="tx1">
                              <a:lumMod val="65000"/>
                              <a:lumOff val="35000"/>
                            </a:schemeClr>
                          </a:solidFill>
                          <a:latin typeface="+mn-ea"/>
                          <a:ea typeface="+mn-ea"/>
                          <a:cs typeface="+mn-cs"/>
                        </a:rPr>
                        <a:t>)</a:t>
                      </a:r>
                      <a:br>
                        <a:rPr lang="en-US" altLang="zh-TW" sz="1400" b="1" kern="1200" dirty="0">
                          <a:solidFill>
                            <a:schemeClr val="tx1">
                              <a:lumMod val="65000"/>
                              <a:lumOff val="35000"/>
                            </a:schemeClr>
                          </a:solidFill>
                          <a:latin typeface="+mn-ea"/>
                          <a:ea typeface="+mn-ea"/>
                          <a:cs typeface="+mn-cs"/>
                        </a:rPr>
                      </a:br>
                      <a:r>
                        <a:rPr lang="en-US" altLang="zh-TW" sz="1400" b="1" kern="1200" dirty="0">
                          <a:solidFill>
                            <a:schemeClr val="tx1">
                              <a:lumMod val="65000"/>
                              <a:lumOff val="35000"/>
                            </a:schemeClr>
                          </a:solidFill>
                          <a:latin typeface="+mn-ea"/>
                          <a:ea typeface="+mn-ea"/>
                          <a:cs typeface="+mn-cs"/>
                        </a:rPr>
                        <a:t>(</a:t>
                      </a:r>
                      <a:r>
                        <a:rPr lang="zh-TW" altLang="en-US" sz="1400" b="1" kern="1200" dirty="0">
                          <a:solidFill>
                            <a:schemeClr val="tx1">
                              <a:lumMod val="65000"/>
                              <a:lumOff val="35000"/>
                            </a:schemeClr>
                          </a:solidFill>
                          <a:latin typeface="+mn-ea"/>
                          <a:ea typeface="+mn-ea"/>
                          <a:cs typeface="+mn-cs"/>
                        </a:rPr>
                        <a:t>金融機構透過聯徵中心及證券商透過證交所介接交換授信業務信用資料管理規範第</a:t>
                      </a:r>
                      <a:r>
                        <a:rPr lang="en-US" altLang="zh-TW" sz="1400" b="1" kern="1200" dirty="0">
                          <a:solidFill>
                            <a:schemeClr val="tx1">
                              <a:lumMod val="65000"/>
                              <a:lumOff val="35000"/>
                            </a:schemeClr>
                          </a:solidFill>
                          <a:latin typeface="+mn-ea"/>
                          <a:ea typeface="+mn-ea"/>
                          <a:cs typeface="+mn-cs"/>
                        </a:rPr>
                        <a:t>11</a:t>
                      </a:r>
                      <a:r>
                        <a:rPr lang="zh-TW" altLang="en-US" sz="1400" b="1" kern="1200" dirty="0">
                          <a:solidFill>
                            <a:schemeClr val="tx1">
                              <a:lumMod val="65000"/>
                              <a:lumOff val="35000"/>
                            </a:schemeClr>
                          </a:solidFill>
                          <a:latin typeface="+mn-ea"/>
                          <a:ea typeface="+mn-ea"/>
                          <a:cs typeface="+mn-cs"/>
                        </a:rPr>
                        <a:t>點</a:t>
                      </a:r>
                      <a:r>
                        <a:rPr lang="en-US" altLang="zh-TW" sz="1400" b="1" kern="1200" dirty="0">
                          <a:solidFill>
                            <a:schemeClr val="tx1">
                              <a:lumMod val="65000"/>
                              <a:lumOff val="35000"/>
                            </a:schemeClr>
                          </a:solidFill>
                          <a:latin typeface="+mn-ea"/>
                          <a:ea typeface="+mn-ea"/>
                          <a:cs typeface="+mn-cs"/>
                        </a:rPr>
                        <a:t>)</a:t>
                      </a:r>
                      <a:endParaRPr lang="zh-TW" altLang="en-US" sz="1400" b="1" kern="1200" dirty="0">
                        <a:solidFill>
                          <a:schemeClr val="tx1">
                            <a:lumMod val="65000"/>
                            <a:lumOff val="35000"/>
                          </a:schemeClr>
                        </a:solidFill>
                        <a:latin typeface="+mn-ea"/>
                        <a:ea typeface="+mn-ea"/>
                        <a:cs typeface="+mn-cs"/>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7756829"/>
                  </a:ext>
                </a:extLst>
              </a:tr>
            </a:tbl>
          </a:graphicData>
        </a:graphic>
      </p:graphicFrame>
      <p:sp>
        <p:nvSpPr>
          <p:cNvPr id="14" name="文字方塊 13">
            <a:extLst>
              <a:ext uri="{FF2B5EF4-FFF2-40B4-BE49-F238E27FC236}">
                <a16:creationId xmlns:a16="http://schemas.microsoft.com/office/drawing/2014/main" id="{D5F49DDC-57C2-33F0-877E-9434EFE63BFC}"/>
              </a:ext>
            </a:extLst>
          </p:cNvPr>
          <p:cNvSpPr txBox="1"/>
          <p:nvPr/>
        </p:nvSpPr>
        <p:spPr>
          <a:xfrm>
            <a:off x="2768246" y="238357"/>
            <a:ext cx="7309007" cy="707886"/>
          </a:xfrm>
          <a:prstGeom prst="rect">
            <a:avLst/>
          </a:prstGeom>
          <a:noFill/>
        </p:spPr>
        <p:txBody>
          <a:bodyPr wrap="square">
            <a:spAutoFit/>
          </a:bodyPr>
          <a:lstStyle/>
          <a:p>
            <a:pPr marL="0" indent="0">
              <a:buNone/>
            </a:pPr>
            <a:r>
              <a:rPr lang="zh-TW" altLang="en-US" sz="4000" b="1" dirty="0">
                <a:solidFill>
                  <a:srgbClr val="002B67"/>
                </a:solidFill>
                <a:latin typeface="Microsoft JhengHei" pitchFamily="34" charset="0"/>
                <a:ea typeface="Microsoft JhengHei" pitchFamily="34" charset="-122"/>
              </a:rPr>
              <a:t>介接交換授信業務資料查核重點</a:t>
            </a:r>
            <a:endParaRPr lang="en-US" altLang="zh-TW" sz="4000" b="1" dirty="0">
              <a:solidFill>
                <a:srgbClr val="002B67"/>
              </a:solidFill>
              <a:latin typeface="Microsoft JhengHei" pitchFamily="34" charset="0"/>
              <a:ea typeface="Microsoft JhengHei" pitchFamily="34" charset="-122"/>
            </a:endParaRPr>
          </a:p>
        </p:txBody>
      </p:sp>
      <p:sp>
        <p:nvSpPr>
          <p:cNvPr id="15" name="投影片編號版面配置區 14">
            <a:extLst>
              <a:ext uri="{FF2B5EF4-FFF2-40B4-BE49-F238E27FC236}">
                <a16:creationId xmlns:a16="http://schemas.microsoft.com/office/drawing/2014/main" id="{232EE033-1195-E8B1-6982-4ECE65053314}"/>
              </a:ext>
            </a:extLst>
          </p:cNvPr>
          <p:cNvSpPr>
            <a:spLocks noGrp="1"/>
          </p:cNvSpPr>
          <p:nvPr>
            <p:ph type="sldNum" sz="quarter" idx="4294967295"/>
          </p:nvPr>
        </p:nvSpPr>
        <p:spPr>
          <a:xfrm>
            <a:off x="11932920" y="6622107"/>
            <a:ext cx="800000" cy="300000"/>
          </a:xfrm>
          <a:solidFill>
            <a:schemeClr val="bg1"/>
          </a:solidFill>
        </p:spPr>
        <p:txBody>
          <a:bodyPr/>
          <a:lstStyle/>
          <a:p>
            <a:pPr algn="l"/>
            <a:fld id="{F7021451-1387-4CA6-816F-3879F97B5CBC}" type="slidenum">
              <a:rPr lang="en-US" b="0" smtClean="0"/>
              <a:t>17</a:t>
            </a:fld>
            <a:endParaRPr lang="en-US"/>
          </a:p>
        </p:txBody>
      </p:sp>
    </p:spTree>
    <p:extLst>
      <p:ext uri="{BB962C8B-B14F-4D97-AF65-F5344CB8AC3E}">
        <p14:creationId xmlns:p14="http://schemas.microsoft.com/office/powerpoint/2010/main" val="2255100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38A0E-89CB-635E-F2A3-79083574E5E1}"/>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ED2A4FF2-0391-CA08-7634-31994EDEC5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橢圓 4">
            <a:extLst>
              <a:ext uri="{FF2B5EF4-FFF2-40B4-BE49-F238E27FC236}">
                <a16:creationId xmlns:a16="http://schemas.microsoft.com/office/drawing/2014/main" id="{CEAF5206-6EFE-A0A1-C1A1-B7AC46D0CA6C}"/>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6</a:t>
            </a:r>
            <a:endParaRPr kumimoji="0" lang="zh-TW" altLang="en-US"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a:extLst>
              <a:ext uri="{FF2B5EF4-FFF2-40B4-BE49-F238E27FC236}">
                <a16:creationId xmlns:a16="http://schemas.microsoft.com/office/drawing/2014/main" id="{271B0072-0DD7-558E-21CB-582D100E4C13}"/>
              </a:ext>
            </a:extLst>
          </p:cNvPr>
          <p:cNvSpPr/>
          <p:nvPr/>
        </p:nvSpPr>
        <p:spPr>
          <a:xfrm>
            <a:off x="3565971" y="2536984"/>
            <a:ext cx="7176343"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聯徵中心授信業務信用資料查詢電腦作業手冊</a:t>
            </a:r>
          </a:p>
        </p:txBody>
      </p:sp>
      <p:grpSp>
        <p:nvGrpSpPr>
          <p:cNvPr id="32" name="群組 31">
            <a:extLst>
              <a:ext uri="{FF2B5EF4-FFF2-40B4-BE49-F238E27FC236}">
                <a16:creationId xmlns:a16="http://schemas.microsoft.com/office/drawing/2014/main" id="{548B9565-297A-B6EE-B7F5-232BB314F3EC}"/>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4017BE50-9E6C-60CA-3405-D302AABA834A}"/>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665C9012-331A-9752-708F-CBA7C5BD41B9}"/>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7F5924AA-563A-C057-35D9-6312DC417061}"/>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 name="群組 11">
              <a:extLst>
                <a:ext uri="{FF2B5EF4-FFF2-40B4-BE49-F238E27FC236}">
                  <a16:creationId xmlns:a16="http://schemas.microsoft.com/office/drawing/2014/main" id="{ACC93CD5-79CC-BB60-DF0D-66DBB309DAFC}"/>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DEC68011-EC84-CCBE-B07D-B3F426F7739C}"/>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51016BF6-CF44-D326-03C3-E1B2323523F8}"/>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3" name="群組 12">
              <a:extLst>
                <a:ext uri="{FF2B5EF4-FFF2-40B4-BE49-F238E27FC236}">
                  <a16:creationId xmlns:a16="http://schemas.microsoft.com/office/drawing/2014/main" id="{0A5D9DA4-E25D-C436-3D1E-97EA78C27DB8}"/>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B03F7141-2459-E12E-D9B6-E278B1346F56}"/>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3AC6392B-F067-A0E6-0643-4031B3E249A1}"/>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6" name="群組 15">
              <a:extLst>
                <a:ext uri="{FF2B5EF4-FFF2-40B4-BE49-F238E27FC236}">
                  <a16:creationId xmlns:a16="http://schemas.microsoft.com/office/drawing/2014/main" id="{D68C69A8-32C2-11D2-9907-2F2041FD2814}"/>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FDAF0386-E42A-7FB9-A64D-088C773B209E}"/>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0C362F8B-F407-578F-149A-F41672CC7ABB}"/>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9" name="群組 18">
              <a:extLst>
                <a:ext uri="{FF2B5EF4-FFF2-40B4-BE49-F238E27FC236}">
                  <a16:creationId xmlns:a16="http://schemas.microsoft.com/office/drawing/2014/main" id="{2952D3C4-D1CB-5342-B5AB-06BC33C0F491}"/>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9043F893-8260-5145-CCEC-4830DB8BB584}"/>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id="{201BEE81-CA2E-0296-96C0-E8CB701393C3}"/>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2" name="群組 21">
              <a:extLst>
                <a:ext uri="{FF2B5EF4-FFF2-40B4-BE49-F238E27FC236}">
                  <a16:creationId xmlns:a16="http://schemas.microsoft.com/office/drawing/2014/main" id="{1445B041-DA6A-EB73-3777-C75B4E456FE1}"/>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37324953-3CB2-0CF9-3498-ADC724AF4833}"/>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29334EDB-FCD4-2659-77CE-0554E1DD02F6}"/>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5" name="群組 24">
              <a:extLst>
                <a:ext uri="{FF2B5EF4-FFF2-40B4-BE49-F238E27FC236}">
                  <a16:creationId xmlns:a16="http://schemas.microsoft.com/office/drawing/2014/main" id="{74B98B31-1B64-852F-37C8-5C23172F5905}"/>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AF48E7E2-15EE-80B6-D250-3D258C90EB46}"/>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DBC1BBFA-1B16-35A3-D7C0-750212683C6E}"/>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8" name="群組 27">
              <a:extLst>
                <a:ext uri="{FF2B5EF4-FFF2-40B4-BE49-F238E27FC236}">
                  <a16:creationId xmlns:a16="http://schemas.microsoft.com/office/drawing/2014/main" id="{64421F04-6067-0A80-648A-5E68DF94056C}"/>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D4D1F7DF-17E3-B8D9-39D4-6B00065C2012}"/>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矩形 29">
                <a:extLst>
                  <a:ext uri="{FF2B5EF4-FFF2-40B4-BE49-F238E27FC236}">
                    <a16:creationId xmlns:a16="http://schemas.microsoft.com/office/drawing/2014/main" id="{445F4B78-5C98-D19B-E1D5-73DAC60E2D12}"/>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spTree>
    <p:extLst>
      <p:ext uri="{BB962C8B-B14F-4D97-AF65-F5344CB8AC3E}">
        <p14:creationId xmlns:p14="http://schemas.microsoft.com/office/powerpoint/2010/main" val="2500845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87DAF6C9-9758-E8FD-91B4-759BE4E9BDEA}"/>
              </a:ext>
            </a:extLst>
          </p:cNvPr>
          <p:cNvSpPr txBox="1"/>
          <p:nvPr/>
        </p:nvSpPr>
        <p:spPr>
          <a:xfrm>
            <a:off x="1875881" y="-112221"/>
            <a:ext cx="10316119"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pic>
        <p:nvPicPr>
          <p:cNvPr id="8" name="圖片 7">
            <a:extLst>
              <a:ext uri="{FF2B5EF4-FFF2-40B4-BE49-F238E27FC236}">
                <a16:creationId xmlns:a16="http://schemas.microsoft.com/office/drawing/2014/main" id="{94667E07-2E1A-E30F-5BF6-148B1B82ED6F}"/>
              </a:ext>
            </a:extLst>
          </p:cNvPr>
          <p:cNvPicPr>
            <a:picLocks noChangeAspect="1"/>
          </p:cNvPicPr>
          <p:nvPr/>
        </p:nvPicPr>
        <p:blipFill>
          <a:blip r:embed="rId2"/>
          <a:stretch>
            <a:fillRect/>
          </a:stretch>
        </p:blipFill>
        <p:spPr>
          <a:xfrm>
            <a:off x="138239" y="104916"/>
            <a:ext cx="1826641" cy="573906"/>
          </a:xfrm>
          <a:prstGeom prst="rect">
            <a:avLst/>
          </a:prstGeom>
        </p:spPr>
      </p:pic>
      <p:grpSp>
        <p:nvGrpSpPr>
          <p:cNvPr id="24" name="群組 23">
            <a:extLst>
              <a:ext uri="{FF2B5EF4-FFF2-40B4-BE49-F238E27FC236}">
                <a16:creationId xmlns:a16="http://schemas.microsoft.com/office/drawing/2014/main" id="{66C91640-EBE7-F354-BABC-741132F7C45C}"/>
              </a:ext>
            </a:extLst>
          </p:cNvPr>
          <p:cNvGrpSpPr/>
          <p:nvPr/>
        </p:nvGrpSpPr>
        <p:grpSpPr>
          <a:xfrm>
            <a:off x="425798" y="1115608"/>
            <a:ext cx="11375395" cy="5156726"/>
            <a:chOff x="425798" y="1115608"/>
            <a:chExt cx="11375395" cy="5156726"/>
          </a:xfrm>
        </p:grpSpPr>
        <p:sp>
          <p:nvSpPr>
            <p:cNvPr id="120" name="語音泡泡: 橢圓形 119">
              <a:extLst>
                <a:ext uri="{FF2B5EF4-FFF2-40B4-BE49-F238E27FC236}">
                  <a16:creationId xmlns:a16="http://schemas.microsoft.com/office/drawing/2014/main" id="{F9063549-9793-464B-C47F-ED72B0DCE37B}"/>
                </a:ext>
              </a:extLst>
            </p:cNvPr>
            <p:cNvSpPr/>
            <p:nvPr/>
          </p:nvSpPr>
          <p:spPr>
            <a:xfrm>
              <a:off x="6678800" y="3043061"/>
              <a:ext cx="4098742" cy="3193060"/>
            </a:xfrm>
            <a:prstGeom prst="wedgeEllipseCallout">
              <a:avLst>
                <a:gd name="adj1" fmla="val 50315"/>
                <a:gd name="adj2" fmla="val -5383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6D8733DF-C30C-FD1E-1C75-08F9E6D32C0A}"/>
                </a:ext>
              </a:extLst>
            </p:cNvPr>
            <p:cNvSpPr/>
            <p:nvPr/>
          </p:nvSpPr>
          <p:spPr>
            <a:xfrm>
              <a:off x="425798" y="1115611"/>
              <a:ext cx="859801" cy="5083527"/>
            </a:xfrm>
            <a:prstGeom prst="rect">
              <a:avLst/>
            </a:prstGeom>
            <a:gradFill>
              <a:gsLst>
                <a:gs pos="100000">
                  <a:srgbClr val="0070C0">
                    <a:shade val="30000"/>
                    <a:satMod val="115000"/>
                  </a:srgbClr>
                </a:gs>
                <a:gs pos="85000">
                  <a:srgbClr val="0070C0">
                    <a:shade val="67500"/>
                    <a:satMod val="115000"/>
                  </a:srgbClr>
                </a:gs>
                <a:gs pos="0">
                  <a:srgbClr val="00B0F0"/>
                </a:gs>
              </a:gsLst>
              <a:path path="circle">
                <a:fillToRect l="50000" t="50000" r="50000" b="50000"/>
              </a:path>
            </a:gradFill>
          </p:spPr>
          <p:style>
            <a:lnRef idx="2">
              <a:schemeClr val="dk1"/>
            </a:lnRef>
            <a:fillRef idx="1">
              <a:schemeClr val="lt1"/>
            </a:fillRef>
            <a:effectRef idx="0">
              <a:schemeClr val="dk1"/>
            </a:effectRef>
            <a:fontRef idx="minor">
              <a:schemeClr val="dk1"/>
            </a:fontRef>
          </p:style>
          <p:txBody>
            <a:bodyPr vert="eaVert" rtlCol="0" anchor="ctr"/>
            <a:lstStyle/>
            <a:p>
              <a:pPr marL="360000"/>
              <a:r>
                <a:rPr lang="zh-TW" altLang="en-US" sz="3200" b="1" dirty="0">
                  <a:solidFill>
                    <a:schemeClr val="bg1"/>
                  </a:solidFill>
                  <a:effectLst>
                    <a:outerShdw blurRad="38100" dist="38100" dir="2700000" algn="tl">
                      <a:srgbClr val="000000">
                        <a:alpha val="43137"/>
                      </a:srgbClr>
                    </a:outerShdw>
                  </a:effectLst>
                </a:rPr>
                <a:t>券商</a:t>
              </a:r>
            </a:p>
          </p:txBody>
        </p:sp>
        <p:sp>
          <p:nvSpPr>
            <p:cNvPr id="4" name="矩形 3">
              <a:extLst>
                <a:ext uri="{FF2B5EF4-FFF2-40B4-BE49-F238E27FC236}">
                  <a16:creationId xmlns:a16="http://schemas.microsoft.com/office/drawing/2014/main" id="{6F5F0DBE-89B1-9E4B-E978-A7A9FC2F360A}"/>
                </a:ext>
              </a:extLst>
            </p:cNvPr>
            <p:cNvSpPr/>
            <p:nvPr/>
          </p:nvSpPr>
          <p:spPr>
            <a:xfrm>
              <a:off x="3526611" y="1115608"/>
              <a:ext cx="859801" cy="5083527"/>
            </a:xfrm>
            <a:prstGeom prst="rect">
              <a:avLst/>
            </a:prstGeom>
            <a:gradFill flip="none" rotWithShape="1">
              <a:gsLst>
                <a:gs pos="100000">
                  <a:srgbClr val="0070C0">
                    <a:shade val="30000"/>
                    <a:satMod val="115000"/>
                  </a:srgbClr>
                </a:gs>
                <a:gs pos="85000">
                  <a:srgbClr val="0070C0">
                    <a:shade val="67500"/>
                    <a:satMod val="115000"/>
                  </a:srgbClr>
                </a:gs>
                <a:gs pos="0">
                  <a:srgbClr val="00B0F0"/>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vert="eaVert" rtlCol="0" anchor="ctr"/>
            <a:lstStyle/>
            <a:p>
              <a:pPr marL="360000"/>
              <a:r>
                <a:rPr lang="zh-TW" altLang="en-US" sz="3200" b="1" dirty="0">
                  <a:solidFill>
                    <a:schemeClr val="bg1"/>
                  </a:solidFill>
                  <a:effectLst>
                    <a:outerShdw blurRad="38100" dist="38100" dir="2700000" algn="tl">
                      <a:srgbClr val="000000">
                        <a:alpha val="43137"/>
                      </a:srgbClr>
                    </a:outerShdw>
                  </a:effectLst>
                </a:rPr>
                <a:t>證交所</a:t>
              </a:r>
              <a:r>
                <a:rPr lang="zh-TW" altLang="en-US" sz="2000" dirty="0">
                  <a:solidFill>
                    <a:schemeClr val="bg1"/>
                  </a:solidFill>
                  <a:effectLst>
                    <a:outerShdw blurRad="38100" dist="38100" dir="2700000" algn="tl">
                      <a:srgbClr val="000000">
                        <a:alpha val="43137"/>
                      </a:srgbClr>
                    </a:outerShdw>
                  </a:effectLst>
                </a:rPr>
                <a:t>（</a:t>
              </a:r>
              <a:r>
                <a:rPr lang="zh-TW" altLang="en-US" sz="2000" b="1" dirty="0">
                  <a:solidFill>
                    <a:srgbClr val="FFFF00"/>
                  </a:solidFill>
                  <a:effectLst>
                    <a:outerShdw blurRad="38100" dist="38100" dir="2700000" algn="tl">
                      <a:srgbClr val="000000">
                        <a:alpha val="43137"/>
                      </a:srgbClr>
                    </a:outerShdw>
                  </a:effectLst>
                </a:rPr>
                <a:t>即時</a:t>
              </a:r>
              <a:r>
                <a:rPr lang="zh-TW" altLang="en-US" sz="2000" dirty="0">
                  <a:solidFill>
                    <a:schemeClr val="bg1"/>
                  </a:solidFill>
                  <a:effectLst>
                    <a:outerShdw blurRad="38100" dist="38100" dir="2700000" algn="tl">
                      <a:srgbClr val="000000">
                        <a:alpha val="43137"/>
                      </a:srgbClr>
                    </a:outerShdw>
                  </a:effectLst>
                </a:rPr>
                <a:t>檢核正確性、傳送）</a:t>
              </a:r>
              <a:endParaRPr lang="zh-TW" altLang="en-US" sz="3200" dirty="0">
                <a:solidFill>
                  <a:schemeClr val="bg1"/>
                </a:solidFill>
                <a:effectLst>
                  <a:outerShdw blurRad="38100" dist="38100" dir="2700000" algn="tl">
                    <a:srgbClr val="000000">
                      <a:alpha val="43137"/>
                    </a:srgbClr>
                  </a:outerShdw>
                </a:effectLst>
              </a:endParaRPr>
            </a:p>
          </p:txBody>
        </p:sp>
        <p:sp>
          <p:nvSpPr>
            <p:cNvPr id="7" name="矩形 6">
              <a:extLst>
                <a:ext uri="{FF2B5EF4-FFF2-40B4-BE49-F238E27FC236}">
                  <a16:creationId xmlns:a16="http://schemas.microsoft.com/office/drawing/2014/main" id="{8FAEA2AD-5F22-47AF-F32F-2E8EEC91B925}"/>
                </a:ext>
              </a:extLst>
            </p:cNvPr>
            <p:cNvSpPr/>
            <p:nvPr/>
          </p:nvSpPr>
          <p:spPr>
            <a:xfrm>
              <a:off x="5731137" y="1115609"/>
              <a:ext cx="859801" cy="5083527"/>
            </a:xfrm>
            <a:prstGeom prst="rect">
              <a:avLst/>
            </a:prstGeom>
            <a:gradFill flip="none" rotWithShape="1">
              <a:gsLst>
                <a:gs pos="100000">
                  <a:schemeClr val="bg1">
                    <a:lumMod val="95000"/>
                    <a:shade val="30000"/>
                    <a:satMod val="115000"/>
                  </a:schemeClr>
                </a:gs>
                <a:gs pos="20000">
                  <a:schemeClr val="bg1">
                    <a:lumMod val="95000"/>
                    <a:shade val="67500"/>
                    <a:satMod val="115000"/>
                  </a:schemeClr>
                </a:gs>
                <a:gs pos="0">
                  <a:schemeClr val="bg1">
                    <a:lumMod val="95000"/>
                    <a:shade val="100000"/>
                    <a:satMod val="115000"/>
                  </a:schemeClr>
                </a:gs>
              </a:gsLst>
              <a:path path="circle">
                <a:fillToRect l="50000" t="50000" r="50000" b="50000"/>
              </a:path>
              <a:tileRect/>
            </a:gradFill>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vert="eaVert" rtlCol="0" anchor="ctr"/>
            <a:lstStyle/>
            <a:p>
              <a:pPr marL="360000"/>
              <a:r>
                <a:rPr lang="zh-TW" altLang="en-US" sz="3200" b="1" dirty="0">
                  <a:solidFill>
                    <a:schemeClr val="bg1"/>
                  </a:solidFill>
                  <a:effectLst>
                    <a:outerShdw blurRad="38100" dist="38100" dir="2700000" algn="tl">
                      <a:srgbClr val="000000">
                        <a:alpha val="43137"/>
                      </a:srgbClr>
                    </a:outerShdw>
                  </a:effectLst>
                </a:rPr>
                <a:t>臺網</a:t>
              </a:r>
              <a:r>
                <a:rPr lang="zh-TW" altLang="en-US" sz="2000" b="1" dirty="0">
                  <a:solidFill>
                    <a:schemeClr val="bg1"/>
                  </a:solidFill>
                  <a:effectLst>
                    <a:outerShdw blurRad="38100" dist="38100" dir="2700000" algn="tl">
                      <a:srgbClr val="000000">
                        <a:alpha val="43137"/>
                      </a:srgbClr>
                    </a:outerShdw>
                  </a:effectLst>
                </a:rPr>
                <a:t>（格式轉換）</a:t>
              </a:r>
              <a:endParaRPr lang="zh-TW" altLang="en-US" sz="3200" b="1" dirty="0">
                <a:solidFill>
                  <a:schemeClr val="bg1"/>
                </a:solidFill>
                <a:effectLst>
                  <a:outerShdw blurRad="38100" dist="38100" dir="2700000" algn="tl">
                    <a:srgbClr val="000000">
                      <a:alpha val="43137"/>
                    </a:srgbClr>
                  </a:outerShdw>
                </a:effectLst>
              </a:endParaRPr>
            </a:p>
          </p:txBody>
        </p:sp>
        <p:sp>
          <p:nvSpPr>
            <p:cNvPr id="10" name="矩形 9">
              <a:extLst>
                <a:ext uri="{FF2B5EF4-FFF2-40B4-BE49-F238E27FC236}">
                  <a16:creationId xmlns:a16="http://schemas.microsoft.com/office/drawing/2014/main" id="{4D8323FE-2BED-DC3A-2AC0-6EE66FFDEB35}"/>
                </a:ext>
              </a:extLst>
            </p:cNvPr>
            <p:cNvSpPr/>
            <p:nvPr/>
          </p:nvSpPr>
          <p:spPr>
            <a:xfrm>
              <a:off x="10941392" y="1115609"/>
              <a:ext cx="859801" cy="5083527"/>
            </a:xfrm>
            <a:prstGeom prst="rect">
              <a:avLst/>
            </a:prstGeom>
            <a:gradFill>
              <a:gsLst>
                <a:gs pos="100000">
                  <a:srgbClr val="008582"/>
                </a:gs>
                <a:gs pos="85000">
                  <a:srgbClr val="009999"/>
                </a:gs>
                <a:gs pos="0">
                  <a:srgbClr val="00E6E1"/>
                </a:gs>
              </a:gsLst>
              <a:path path="circle">
                <a:fillToRect l="50000" t="50000" r="50000" b="50000"/>
              </a:path>
            </a:gradFill>
          </p:spPr>
          <p:style>
            <a:lnRef idx="2">
              <a:schemeClr val="dk1"/>
            </a:lnRef>
            <a:fillRef idx="1">
              <a:schemeClr val="lt1"/>
            </a:fillRef>
            <a:effectRef idx="0">
              <a:schemeClr val="dk1"/>
            </a:effectRef>
            <a:fontRef idx="minor">
              <a:schemeClr val="dk1"/>
            </a:fontRef>
          </p:style>
          <p:txBody>
            <a:bodyPr vert="eaVert" rtlCol="0" anchor="ctr"/>
            <a:lstStyle/>
            <a:p>
              <a:pPr marL="360000"/>
              <a:r>
                <a:rPr lang="zh-TW" altLang="en-US" sz="3200" b="1" dirty="0">
                  <a:solidFill>
                    <a:schemeClr val="bg1"/>
                  </a:solidFill>
                  <a:effectLst>
                    <a:outerShdw blurRad="38100" dist="38100" dir="2700000" algn="tl">
                      <a:srgbClr val="000000">
                        <a:alpha val="43137"/>
                      </a:srgbClr>
                    </a:outerShdw>
                  </a:effectLst>
                </a:rPr>
                <a:t>聯徵中心</a:t>
              </a:r>
              <a:r>
                <a:rPr lang="zh-TW" altLang="en-US" sz="2000" b="1" dirty="0">
                  <a:solidFill>
                    <a:schemeClr val="bg1"/>
                  </a:solidFill>
                  <a:effectLst>
                    <a:outerShdw blurRad="38100" dist="38100" dir="2700000" algn="tl">
                      <a:srgbClr val="000000">
                        <a:alpha val="43137"/>
                      </a:srgbClr>
                    </a:outerShdw>
                  </a:effectLst>
                </a:rPr>
                <a:t>（</a:t>
              </a:r>
              <a:r>
                <a:rPr lang="zh-TW" altLang="en-US" sz="2000" b="1" dirty="0">
                  <a:solidFill>
                    <a:srgbClr val="FFFF00"/>
                  </a:solidFill>
                  <a:effectLst>
                    <a:outerShdw blurRad="38100" dist="38100" dir="2700000" algn="tl">
                      <a:srgbClr val="000000">
                        <a:alpha val="43137"/>
                      </a:srgbClr>
                    </a:outerShdw>
                  </a:effectLst>
                </a:rPr>
                <a:t>非同步</a:t>
              </a:r>
              <a:r>
                <a:rPr lang="zh-TW" altLang="en-US" sz="2000" b="1" dirty="0">
                  <a:solidFill>
                    <a:schemeClr val="bg1"/>
                  </a:solidFill>
                  <a:effectLst>
                    <a:outerShdw blurRad="38100" dist="38100" dir="2700000" algn="tl">
                      <a:srgbClr val="000000">
                        <a:alpha val="43137"/>
                      </a:srgbClr>
                    </a:outerShdw>
                  </a:effectLst>
                </a:rPr>
                <a:t>接收與回覆）</a:t>
              </a:r>
              <a:endParaRPr lang="zh-TW" altLang="en-US" sz="3200" b="1" dirty="0">
                <a:solidFill>
                  <a:schemeClr val="bg1"/>
                </a:solidFill>
                <a:effectLst>
                  <a:outerShdw blurRad="38100" dist="38100" dir="2700000" algn="tl">
                    <a:srgbClr val="000000">
                      <a:alpha val="43137"/>
                    </a:srgbClr>
                  </a:outerShdw>
                </a:effectLst>
              </a:endParaRPr>
            </a:p>
          </p:txBody>
        </p:sp>
        <p:cxnSp>
          <p:nvCxnSpPr>
            <p:cNvPr id="12" name="直線單箭頭接點 11">
              <a:extLst>
                <a:ext uri="{FF2B5EF4-FFF2-40B4-BE49-F238E27FC236}">
                  <a16:creationId xmlns:a16="http://schemas.microsoft.com/office/drawing/2014/main" id="{D8867A8C-F3B1-196D-C9BE-3612D0F59E57}"/>
                </a:ext>
              </a:extLst>
            </p:cNvPr>
            <p:cNvCxnSpPr>
              <a:cxnSpLocks/>
            </p:cNvCxnSpPr>
            <p:nvPr/>
          </p:nvCxnSpPr>
          <p:spPr>
            <a:xfrm>
              <a:off x="1452178" y="1738274"/>
              <a:ext cx="1912093" cy="0"/>
            </a:xfrm>
            <a:prstGeom prst="straightConnector1">
              <a:avLst/>
            </a:prstGeom>
            <a:ln w="57150">
              <a:solidFill>
                <a:srgbClr val="0070C0"/>
              </a:solidFill>
              <a:prstDash val="sysDot"/>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3" name="直線單箭頭接點 12">
              <a:extLst>
                <a:ext uri="{FF2B5EF4-FFF2-40B4-BE49-F238E27FC236}">
                  <a16:creationId xmlns:a16="http://schemas.microsoft.com/office/drawing/2014/main" id="{8CA4F5B4-9236-22C4-A8AF-98F3B6A66CF8}"/>
                </a:ext>
              </a:extLst>
            </p:cNvPr>
            <p:cNvCxnSpPr/>
            <p:nvPr/>
          </p:nvCxnSpPr>
          <p:spPr>
            <a:xfrm>
              <a:off x="4528786" y="1738274"/>
              <a:ext cx="1079326" cy="0"/>
            </a:xfrm>
            <a:prstGeom prst="straightConnector1">
              <a:avLst/>
            </a:prstGeom>
            <a:ln w="57150">
              <a:solidFill>
                <a:srgbClr val="0070C0"/>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4" name="直線單箭頭接點 13">
              <a:extLst>
                <a:ext uri="{FF2B5EF4-FFF2-40B4-BE49-F238E27FC236}">
                  <a16:creationId xmlns:a16="http://schemas.microsoft.com/office/drawing/2014/main" id="{7AC568C1-73D6-CDE5-AE98-E42D5E2BE271}"/>
                </a:ext>
              </a:extLst>
            </p:cNvPr>
            <p:cNvCxnSpPr/>
            <p:nvPr/>
          </p:nvCxnSpPr>
          <p:spPr>
            <a:xfrm>
              <a:off x="6684210" y="1738274"/>
              <a:ext cx="4098742" cy="0"/>
            </a:xfrm>
            <a:prstGeom prst="straightConnector1">
              <a:avLst/>
            </a:prstGeom>
            <a:ln w="57150">
              <a:solidFill>
                <a:srgbClr val="0070C0"/>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5" name="直線單箭頭接點 14">
              <a:extLst>
                <a:ext uri="{FF2B5EF4-FFF2-40B4-BE49-F238E27FC236}">
                  <a16:creationId xmlns:a16="http://schemas.microsoft.com/office/drawing/2014/main" id="{A973DDFA-0301-E8BB-16E2-9438B636DFF6}"/>
                </a:ext>
              </a:extLst>
            </p:cNvPr>
            <p:cNvCxnSpPr/>
            <p:nvPr/>
          </p:nvCxnSpPr>
          <p:spPr>
            <a:xfrm>
              <a:off x="1452178" y="2705483"/>
              <a:ext cx="1912093" cy="0"/>
            </a:xfrm>
            <a:prstGeom prst="straightConnector1">
              <a:avLst/>
            </a:prstGeom>
            <a:ln w="76200">
              <a:solidFill>
                <a:srgbClr val="009999"/>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6" name="直線單箭頭接點 15">
              <a:extLst>
                <a:ext uri="{FF2B5EF4-FFF2-40B4-BE49-F238E27FC236}">
                  <a16:creationId xmlns:a16="http://schemas.microsoft.com/office/drawing/2014/main" id="{620E5C54-51FD-868B-5CBD-A4C3BA77AE08}"/>
                </a:ext>
              </a:extLst>
            </p:cNvPr>
            <p:cNvCxnSpPr/>
            <p:nvPr/>
          </p:nvCxnSpPr>
          <p:spPr>
            <a:xfrm>
              <a:off x="4528786" y="2705483"/>
              <a:ext cx="1079326" cy="0"/>
            </a:xfrm>
            <a:prstGeom prst="straightConnector1">
              <a:avLst/>
            </a:prstGeom>
            <a:ln w="76200">
              <a:solidFill>
                <a:srgbClr val="009999"/>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7" name="直線單箭頭接點 16">
              <a:extLst>
                <a:ext uri="{FF2B5EF4-FFF2-40B4-BE49-F238E27FC236}">
                  <a16:creationId xmlns:a16="http://schemas.microsoft.com/office/drawing/2014/main" id="{22EC3E79-878B-55B6-45FE-13BF8A018134}"/>
                </a:ext>
              </a:extLst>
            </p:cNvPr>
            <p:cNvCxnSpPr/>
            <p:nvPr/>
          </p:nvCxnSpPr>
          <p:spPr>
            <a:xfrm>
              <a:off x="6684210" y="2705483"/>
              <a:ext cx="4098742" cy="0"/>
            </a:xfrm>
            <a:prstGeom prst="straightConnector1">
              <a:avLst/>
            </a:prstGeom>
            <a:ln w="76200">
              <a:solidFill>
                <a:srgbClr val="009999"/>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8" name="文字方塊 17">
              <a:extLst>
                <a:ext uri="{FF2B5EF4-FFF2-40B4-BE49-F238E27FC236}">
                  <a16:creationId xmlns:a16="http://schemas.microsoft.com/office/drawing/2014/main" id="{63F81D0B-3FB8-825D-5933-F811AA4C36DC}"/>
                </a:ext>
              </a:extLst>
            </p:cNvPr>
            <p:cNvSpPr txBox="1"/>
            <p:nvPr/>
          </p:nvSpPr>
          <p:spPr>
            <a:xfrm>
              <a:off x="1503956" y="1322244"/>
              <a:ext cx="1826641" cy="369332"/>
            </a:xfrm>
            <a:prstGeom prst="rect">
              <a:avLst/>
            </a:prstGeom>
            <a:noFill/>
            <a:ln>
              <a:noFill/>
            </a:ln>
          </p:spPr>
          <p:txBody>
            <a:bodyPr wrap="square" rtlCol="0">
              <a:spAutoFit/>
            </a:bodyPr>
            <a:lstStyle/>
            <a:p>
              <a:pPr algn="ctr"/>
              <a:r>
                <a:rPr lang="en-US" altLang="zh-TW" b="1" i="1" dirty="0">
                  <a:solidFill>
                    <a:srgbClr val="0070C0"/>
                  </a:solidFill>
                </a:rPr>
                <a:t>1.</a:t>
              </a:r>
              <a:r>
                <a:rPr lang="zh-TW" altLang="en-US" b="1" i="1" dirty="0">
                  <a:solidFill>
                    <a:srgbClr val="0070C0"/>
                  </a:solidFill>
                </a:rPr>
                <a:t>查詢（</a:t>
              </a:r>
              <a:r>
                <a:rPr lang="en-US" altLang="zh-TW" b="1" i="1" dirty="0">
                  <a:solidFill>
                    <a:srgbClr val="0070C0"/>
                  </a:solidFill>
                </a:rPr>
                <a:t>BCU</a:t>
              </a:r>
              <a:r>
                <a:rPr lang="zh-TW" altLang="en-US" b="1" i="1" dirty="0">
                  <a:solidFill>
                    <a:srgbClr val="0070C0"/>
                  </a:solidFill>
                </a:rPr>
                <a:t>）</a:t>
              </a:r>
            </a:p>
          </p:txBody>
        </p:sp>
        <p:sp>
          <p:nvSpPr>
            <p:cNvPr id="22" name="文字方塊 21">
              <a:extLst>
                <a:ext uri="{FF2B5EF4-FFF2-40B4-BE49-F238E27FC236}">
                  <a16:creationId xmlns:a16="http://schemas.microsoft.com/office/drawing/2014/main" id="{2173A94F-698B-9040-711E-732B7BB01D55}"/>
                </a:ext>
              </a:extLst>
            </p:cNvPr>
            <p:cNvSpPr txBox="1"/>
            <p:nvPr/>
          </p:nvSpPr>
          <p:spPr>
            <a:xfrm>
              <a:off x="1505037" y="2757946"/>
              <a:ext cx="1826641" cy="369332"/>
            </a:xfrm>
            <a:prstGeom prst="rect">
              <a:avLst/>
            </a:prstGeom>
            <a:noFill/>
            <a:ln>
              <a:noFill/>
            </a:ln>
          </p:spPr>
          <p:txBody>
            <a:bodyPr wrap="square" rtlCol="0">
              <a:spAutoFit/>
            </a:bodyPr>
            <a:lstStyle/>
            <a:p>
              <a:pPr algn="ctr"/>
              <a:r>
                <a:rPr lang="en-US" altLang="zh-TW" b="1" i="1" dirty="0">
                  <a:solidFill>
                    <a:srgbClr val="009999"/>
                  </a:solidFill>
                </a:rPr>
                <a:t>3.</a:t>
              </a:r>
              <a:r>
                <a:rPr lang="zh-TW" altLang="en-US" b="1" i="1" dirty="0">
                  <a:solidFill>
                    <a:srgbClr val="009999"/>
                  </a:solidFill>
                </a:rPr>
                <a:t>回覆（</a:t>
              </a:r>
              <a:r>
                <a:rPr lang="en-US" altLang="zh-TW" b="1" i="1" dirty="0">
                  <a:solidFill>
                    <a:srgbClr val="009999"/>
                  </a:solidFill>
                </a:rPr>
                <a:t>BCV</a:t>
              </a:r>
              <a:r>
                <a:rPr lang="zh-TW" altLang="en-US" b="1" i="1" dirty="0">
                  <a:solidFill>
                    <a:srgbClr val="009999"/>
                  </a:solidFill>
                </a:rPr>
                <a:t>）</a:t>
              </a:r>
            </a:p>
          </p:txBody>
        </p:sp>
        <p:grpSp>
          <p:nvGrpSpPr>
            <p:cNvPr id="118" name="群組 117">
              <a:extLst>
                <a:ext uri="{FF2B5EF4-FFF2-40B4-BE49-F238E27FC236}">
                  <a16:creationId xmlns:a16="http://schemas.microsoft.com/office/drawing/2014/main" id="{1803C1EF-299B-479D-03A7-A91306EEFF8B}"/>
                </a:ext>
              </a:extLst>
            </p:cNvPr>
            <p:cNvGrpSpPr/>
            <p:nvPr/>
          </p:nvGrpSpPr>
          <p:grpSpPr>
            <a:xfrm>
              <a:off x="6816685" y="3154237"/>
              <a:ext cx="3966267" cy="3118097"/>
              <a:chOff x="7011339" y="3154236"/>
              <a:chExt cx="3966267" cy="3118097"/>
            </a:xfrm>
          </p:grpSpPr>
          <p:sp>
            <p:nvSpPr>
              <p:cNvPr id="42" name="文字方塊 41">
                <a:extLst>
                  <a:ext uri="{FF2B5EF4-FFF2-40B4-BE49-F238E27FC236}">
                    <a16:creationId xmlns:a16="http://schemas.microsoft.com/office/drawing/2014/main" id="{0BC2FEB2-11E1-36EE-6455-402D36158692}"/>
                  </a:ext>
                </a:extLst>
              </p:cNvPr>
              <p:cNvSpPr txBox="1"/>
              <p:nvPr/>
            </p:nvSpPr>
            <p:spPr>
              <a:xfrm>
                <a:off x="8560799" y="5687558"/>
                <a:ext cx="2416807" cy="584775"/>
              </a:xfrm>
              <a:prstGeom prst="rect">
                <a:avLst/>
              </a:prstGeom>
              <a:noFill/>
            </p:spPr>
            <p:txBody>
              <a:bodyPr wrap="square" rtlCol="0">
                <a:spAutoFit/>
              </a:bodyPr>
              <a:lstStyle/>
              <a:p>
                <a:pPr marL="285750" indent="-285750">
                  <a:spcBef>
                    <a:spcPts val="600"/>
                  </a:spcBef>
                  <a:buFont typeface="Wingdings" panose="05000000000000000000" pitchFamily="2" charset="2"/>
                  <a:buChar char="Ø"/>
                </a:pPr>
                <a:r>
                  <a:rPr lang="zh-TW" altLang="en-US" sz="1600" b="1" dirty="0">
                    <a:solidFill>
                      <a:srgbClr val="E68900"/>
                    </a:solidFill>
                    <a:latin typeface="+mj-ea"/>
                  </a:rPr>
                  <a:t>部分發查有可能會被歸類到下一批的回覆。</a:t>
                </a:r>
                <a:endParaRPr lang="zh-TW" altLang="en-US" b="1" dirty="0">
                  <a:solidFill>
                    <a:srgbClr val="E68900"/>
                  </a:solidFill>
                  <a:latin typeface="+mj-ea"/>
                </a:endParaRPr>
              </a:p>
            </p:txBody>
          </p:sp>
          <p:grpSp>
            <p:nvGrpSpPr>
              <p:cNvPr id="108" name="群組 107">
                <a:extLst>
                  <a:ext uri="{FF2B5EF4-FFF2-40B4-BE49-F238E27FC236}">
                    <a16:creationId xmlns:a16="http://schemas.microsoft.com/office/drawing/2014/main" id="{E968DE59-031C-0FA4-D888-5D509A8583FF}"/>
                  </a:ext>
                </a:extLst>
              </p:cNvPr>
              <p:cNvGrpSpPr/>
              <p:nvPr/>
            </p:nvGrpSpPr>
            <p:grpSpPr>
              <a:xfrm>
                <a:off x="7011339" y="3154236"/>
                <a:ext cx="3855633" cy="2384837"/>
                <a:chOff x="7002286" y="3615961"/>
                <a:chExt cx="3855633" cy="2384837"/>
              </a:xfrm>
            </p:grpSpPr>
            <p:cxnSp>
              <p:nvCxnSpPr>
                <p:cNvPr id="20" name="直線接點 19">
                  <a:extLst>
                    <a:ext uri="{FF2B5EF4-FFF2-40B4-BE49-F238E27FC236}">
                      <a16:creationId xmlns:a16="http://schemas.microsoft.com/office/drawing/2014/main" id="{13270A52-4975-4120-E9BA-865DECA94926}"/>
                    </a:ext>
                  </a:extLst>
                </p:cNvPr>
                <p:cNvCxnSpPr>
                  <a:cxnSpLocks/>
                  <a:endCxn id="27" idx="1"/>
                </p:cNvCxnSpPr>
                <p:nvPr/>
              </p:nvCxnSpPr>
              <p:spPr>
                <a:xfrm>
                  <a:off x="7021861" y="3785238"/>
                  <a:ext cx="1125420"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sp>
              <p:nvSpPr>
                <p:cNvPr id="27" name="文字方塊 26">
                  <a:extLst>
                    <a:ext uri="{FF2B5EF4-FFF2-40B4-BE49-F238E27FC236}">
                      <a16:creationId xmlns:a16="http://schemas.microsoft.com/office/drawing/2014/main" id="{E82D4CB2-07AF-22B7-B712-3ADDCFED30A5}"/>
                    </a:ext>
                  </a:extLst>
                </p:cNvPr>
                <p:cNvSpPr txBox="1"/>
                <p:nvPr/>
              </p:nvSpPr>
              <p:spPr>
                <a:xfrm>
                  <a:off x="8147281" y="3615961"/>
                  <a:ext cx="661273" cy="338554"/>
                </a:xfrm>
                <a:prstGeom prst="rect">
                  <a:avLst/>
                </a:prstGeom>
                <a:noFill/>
              </p:spPr>
              <p:txBody>
                <a:bodyPr wrap="square" rtlCol="0">
                  <a:spAutoFit/>
                </a:bodyPr>
                <a:lstStyle/>
                <a:p>
                  <a:pPr algn="ctr"/>
                  <a:r>
                    <a:rPr lang="en-US" altLang="zh-TW" sz="1600" dirty="0">
                      <a:solidFill>
                        <a:srgbClr val="008582"/>
                      </a:solidFill>
                    </a:rPr>
                    <a:t>08:00</a:t>
                  </a:r>
                  <a:endParaRPr lang="zh-TW" altLang="en-US" sz="1600" dirty="0">
                    <a:solidFill>
                      <a:srgbClr val="008582"/>
                    </a:solidFill>
                  </a:endParaRPr>
                </a:p>
              </p:txBody>
            </p:sp>
            <p:cxnSp>
              <p:nvCxnSpPr>
                <p:cNvPr id="32" name="直線接點 31">
                  <a:extLst>
                    <a:ext uri="{FF2B5EF4-FFF2-40B4-BE49-F238E27FC236}">
                      <a16:creationId xmlns:a16="http://schemas.microsoft.com/office/drawing/2014/main" id="{74E1B113-19CD-370F-7703-2CA28539E03A}"/>
                    </a:ext>
                  </a:extLst>
                </p:cNvPr>
                <p:cNvCxnSpPr>
                  <a:cxnSpLocks/>
                  <a:stCxn id="27" idx="3"/>
                </p:cNvCxnSpPr>
                <p:nvPr/>
              </p:nvCxnSpPr>
              <p:spPr>
                <a:xfrm>
                  <a:off x="8808554" y="3785238"/>
                  <a:ext cx="2049365"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接點 52">
                  <a:extLst>
                    <a:ext uri="{FF2B5EF4-FFF2-40B4-BE49-F238E27FC236}">
                      <a16:creationId xmlns:a16="http://schemas.microsoft.com/office/drawing/2014/main" id="{61AB2DAF-93AB-6D25-E7BA-15DC8EDB2C97}"/>
                    </a:ext>
                  </a:extLst>
                </p:cNvPr>
                <p:cNvCxnSpPr>
                  <a:cxnSpLocks/>
                  <a:endCxn id="55" idx="1"/>
                </p:cNvCxnSpPr>
                <p:nvPr/>
              </p:nvCxnSpPr>
              <p:spPr>
                <a:xfrm>
                  <a:off x="7021861" y="4296761"/>
                  <a:ext cx="1125420"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sp>
              <p:nvSpPr>
                <p:cNvPr id="54" name="箭號: 五邊形 53">
                  <a:extLst>
                    <a:ext uri="{FF2B5EF4-FFF2-40B4-BE49-F238E27FC236}">
                      <a16:creationId xmlns:a16="http://schemas.microsoft.com/office/drawing/2014/main" id="{CED2EBC6-EE2D-F525-EBB7-9EC10EA0211C}"/>
                    </a:ext>
                  </a:extLst>
                </p:cNvPr>
                <p:cNvSpPr/>
                <p:nvPr/>
              </p:nvSpPr>
              <p:spPr>
                <a:xfrm>
                  <a:off x="7002286" y="3841602"/>
                  <a:ext cx="1165447" cy="418870"/>
                </a:xfrm>
                <a:prstGeom prst="homePlate">
                  <a:avLst>
                    <a:gd name="adj" fmla="val 0"/>
                  </a:avLst>
                </a:prstGeom>
                <a:solidFill>
                  <a:schemeClr val="bg1">
                    <a:lumMod val="50000"/>
                  </a:scheme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b="1" dirty="0"/>
                    <a:t>查 </a:t>
                  </a:r>
                  <a:r>
                    <a:rPr lang="en-US" altLang="zh-TW" b="1" dirty="0"/>
                    <a:t>A,B,C</a:t>
                  </a:r>
                  <a:endParaRPr lang="zh-TW" altLang="en-US" b="1" dirty="0"/>
                </a:p>
              </p:txBody>
            </p:sp>
            <p:sp>
              <p:nvSpPr>
                <p:cNvPr id="55" name="文字方塊 54">
                  <a:extLst>
                    <a:ext uri="{FF2B5EF4-FFF2-40B4-BE49-F238E27FC236}">
                      <a16:creationId xmlns:a16="http://schemas.microsoft.com/office/drawing/2014/main" id="{A76D04D9-03BE-56E0-BD7B-8C4BA259F6F1}"/>
                    </a:ext>
                  </a:extLst>
                </p:cNvPr>
                <p:cNvSpPr txBox="1"/>
                <p:nvPr/>
              </p:nvSpPr>
              <p:spPr>
                <a:xfrm>
                  <a:off x="8147281" y="4127484"/>
                  <a:ext cx="661273" cy="338554"/>
                </a:xfrm>
                <a:prstGeom prst="rect">
                  <a:avLst/>
                </a:prstGeom>
                <a:noFill/>
              </p:spPr>
              <p:txBody>
                <a:bodyPr wrap="square" rtlCol="0">
                  <a:spAutoFit/>
                </a:bodyPr>
                <a:lstStyle/>
                <a:p>
                  <a:pPr algn="ctr"/>
                  <a:r>
                    <a:rPr lang="en-US" altLang="zh-TW" sz="1600" dirty="0">
                      <a:solidFill>
                        <a:srgbClr val="008582"/>
                      </a:solidFill>
                    </a:rPr>
                    <a:t>08:05</a:t>
                  </a:r>
                  <a:endParaRPr lang="zh-TW" altLang="en-US" sz="1600" dirty="0">
                    <a:solidFill>
                      <a:srgbClr val="008582"/>
                    </a:solidFill>
                  </a:endParaRPr>
                </a:p>
              </p:txBody>
            </p:sp>
            <p:cxnSp>
              <p:nvCxnSpPr>
                <p:cNvPr id="56" name="直線接點 55">
                  <a:extLst>
                    <a:ext uri="{FF2B5EF4-FFF2-40B4-BE49-F238E27FC236}">
                      <a16:creationId xmlns:a16="http://schemas.microsoft.com/office/drawing/2014/main" id="{44A2A391-9859-416E-22CA-AD13D21DFF18}"/>
                    </a:ext>
                  </a:extLst>
                </p:cNvPr>
                <p:cNvCxnSpPr>
                  <a:cxnSpLocks/>
                  <a:stCxn id="55" idx="3"/>
                </p:cNvCxnSpPr>
                <p:nvPr/>
              </p:nvCxnSpPr>
              <p:spPr>
                <a:xfrm>
                  <a:off x="8808554" y="4296761"/>
                  <a:ext cx="2049365"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cxnSp>
              <p:nvCxnSpPr>
                <p:cNvPr id="58" name="直線接點 57">
                  <a:extLst>
                    <a:ext uri="{FF2B5EF4-FFF2-40B4-BE49-F238E27FC236}">
                      <a16:creationId xmlns:a16="http://schemas.microsoft.com/office/drawing/2014/main" id="{D9BC148A-59AB-FE92-BAAD-1525B298B1A4}"/>
                    </a:ext>
                  </a:extLst>
                </p:cNvPr>
                <p:cNvCxnSpPr>
                  <a:cxnSpLocks/>
                  <a:endCxn id="60" idx="1"/>
                </p:cNvCxnSpPr>
                <p:nvPr/>
              </p:nvCxnSpPr>
              <p:spPr>
                <a:xfrm>
                  <a:off x="7021861" y="4808284"/>
                  <a:ext cx="1125420"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sp>
              <p:nvSpPr>
                <p:cNvPr id="59" name="箭號: 五邊形 58">
                  <a:extLst>
                    <a:ext uri="{FF2B5EF4-FFF2-40B4-BE49-F238E27FC236}">
                      <a16:creationId xmlns:a16="http://schemas.microsoft.com/office/drawing/2014/main" id="{20151A2A-ABBE-1E94-3F8C-80CBA0CA969D}"/>
                    </a:ext>
                  </a:extLst>
                </p:cNvPr>
                <p:cNvSpPr/>
                <p:nvPr/>
              </p:nvSpPr>
              <p:spPr>
                <a:xfrm>
                  <a:off x="7002286" y="4353125"/>
                  <a:ext cx="1165447" cy="418870"/>
                </a:xfrm>
                <a:prstGeom prst="homePlate">
                  <a:avLst>
                    <a:gd name="adj" fmla="val 0"/>
                  </a:avLst>
                </a:prstGeom>
                <a:solidFill>
                  <a:schemeClr val="bg1">
                    <a:lumMod val="50000"/>
                  </a:scheme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b="1" dirty="0"/>
                    <a:t>查 </a:t>
                  </a:r>
                  <a:r>
                    <a:rPr lang="en-US" altLang="zh-TW" b="1" dirty="0"/>
                    <a:t>D,E</a:t>
                  </a:r>
                  <a:endParaRPr lang="zh-TW" altLang="en-US" b="1" dirty="0"/>
                </a:p>
              </p:txBody>
            </p:sp>
            <p:sp>
              <p:nvSpPr>
                <p:cNvPr id="60" name="文字方塊 59">
                  <a:extLst>
                    <a:ext uri="{FF2B5EF4-FFF2-40B4-BE49-F238E27FC236}">
                      <a16:creationId xmlns:a16="http://schemas.microsoft.com/office/drawing/2014/main" id="{EA81D458-A78D-0864-00CE-7A609C516585}"/>
                    </a:ext>
                  </a:extLst>
                </p:cNvPr>
                <p:cNvSpPr txBox="1"/>
                <p:nvPr/>
              </p:nvSpPr>
              <p:spPr>
                <a:xfrm>
                  <a:off x="8147281" y="4639007"/>
                  <a:ext cx="661273" cy="338554"/>
                </a:xfrm>
                <a:prstGeom prst="rect">
                  <a:avLst/>
                </a:prstGeom>
                <a:noFill/>
              </p:spPr>
              <p:txBody>
                <a:bodyPr wrap="square" rtlCol="0">
                  <a:spAutoFit/>
                </a:bodyPr>
                <a:lstStyle/>
                <a:p>
                  <a:pPr algn="ctr"/>
                  <a:r>
                    <a:rPr lang="en-US" altLang="zh-TW" sz="1600" dirty="0">
                      <a:solidFill>
                        <a:srgbClr val="008582"/>
                      </a:solidFill>
                    </a:rPr>
                    <a:t>08:10</a:t>
                  </a:r>
                  <a:endParaRPr lang="zh-TW" altLang="en-US" sz="1600" dirty="0">
                    <a:solidFill>
                      <a:srgbClr val="008582"/>
                    </a:solidFill>
                  </a:endParaRPr>
                </a:p>
              </p:txBody>
            </p:sp>
            <p:cxnSp>
              <p:nvCxnSpPr>
                <p:cNvPr id="61" name="直線接點 60">
                  <a:extLst>
                    <a:ext uri="{FF2B5EF4-FFF2-40B4-BE49-F238E27FC236}">
                      <a16:creationId xmlns:a16="http://schemas.microsoft.com/office/drawing/2014/main" id="{C64583F6-9A4B-BA79-A66F-D333A35A8F17}"/>
                    </a:ext>
                  </a:extLst>
                </p:cNvPr>
                <p:cNvCxnSpPr>
                  <a:cxnSpLocks/>
                  <a:stCxn id="60" idx="3"/>
                </p:cNvCxnSpPr>
                <p:nvPr/>
              </p:nvCxnSpPr>
              <p:spPr>
                <a:xfrm>
                  <a:off x="8808554" y="4808284"/>
                  <a:ext cx="2049365"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接點 62">
                  <a:extLst>
                    <a:ext uri="{FF2B5EF4-FFF2-40B4-BE49-F238E27FC236}">
                      <a16:creationId xmlns:a16="http://schemas.microsoft.com/office/drawing/2014/main" id="{9D4DD420-B7F6-DC5C-61CC-1545932B1FD6}"/>
                    </a:ext>
                  </a:extLst>
                </p:cNvPr>
                <p:cNvCxnSpPr>
                  <a:cxnSpLocks/>
                  <a:endCxn id="65" idx="1"/>
                </p:cNvCxnSpPr>
                <p:nvPr/>
              </p:nvCxnSpPr>
              <p:spPr>
                <a:xfrm>
                  <a:off x="7021861" y="5319808"/>
                  <a:ext cx="1125420"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sp>
              <p:nvSpPr>
                <p:cNvPr id="64" name="箭號: 五邊形 63">
                  <a:extLst>
                    <a:ext uri="{FF2B5EF4-FFF2-40B4-BE49-F238E27FC236}">
                      <a16:creationId xmlns:a16="http://schemas.microsoft.com/office/drawing/2014/main" id="{8B9BED1F-E296-6983-7483-9CDCAB6105BD}"/>
                    </a:ext>
                  </a:extLst>
                </p:cNvPr>
                <p:cNvSpPr/>
                <p:nvPr/>
              </p:nvSpPr>
              <p:spPr>
                <a:xfrm>
                  <a:off x="7002286" y="4864649"/>
                  <a:ext cx="1165447" cy="418870"/>
                </a:xfrm>
                <a:prstGeom prst="homePlate">
                  <a:avLst>
                    <a:gd name="adj" fmla="val 0"/>
                  </a:avLst>
                </a:prstGeom>
                <a:solidFill>
                  <a:schemeClr val="bg1">
                    <a:lumMod val="50000"/>
                  </a:schemeClr>
                </a:solidFill>
                <a:ln>
                  <a:noFill/>
                </a:ln>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b="1" dirty="0"/>
                    <a:t>查 </a:t>
                  </a:r>
                  <a:r>
                    <a:rPr lang="en-US" altLang="zh-TW" b="1" dirty="0"/>
                    <a:t>F,G,H,I</a:t>
                  </a:r>
                  <a:endParaRPr lang="zh-TW" altLang="en-US" b="1" dirty="0"/>
                </a:p>
              </p:txBody>
            </p:sp>
            <p:sp>
              <p:nvSpPr>
                <p:cNvPr id="65" name="文字方塊 64">
                  <a:extLst>
                    <a:ext uri="{FF2B5EF4-FFF2-40B4-BE49-F238E27FC236}">
                      <a16:creationId xmlns:a16="http://schemas.microsoft.com/office/drawing/2014/main" id="{D151F331-1D2D-FF8D-8ECD-BE304DD6D30A}"/>
                    </a:ext>
                  </a:extLst>
                </p:cNvPr>
                <p:cNvSpPr txBox="1"/>
                <p:nvPr/>
              </p:nvSpPr>
              <p:spPr>
                <a:xfrm>
                  <a:off x="8147281" y="5150531"/>
                  <a:ext cx="661273" cy="338554"/>
                </a:xfrm>
                <a:prstGeom prst="rect">
                  <a:avLst/>
                </a:prstGeom>
                <a:noFill/>
              </p:spPr>
              <p:txBody>
                <a:bodyPr wrap="square" rtlCol="0">
                  <a:spAutoFit/>
                </a:bodyPr>
                <a:lstStyle/>
                <a:p>
                  <a:pPr algn="ctr"/>
                  <a:r>
                    <a:rPr lang="en-US" altLang="zh-TW" sz="1600" dirty="0">
                      <a:solidFill>
                        <a:srgbClr val="008582"/>
                      </a:solidFill>
                    </a:rPr>
                    <a:t>08:15</a:t>
                  </a:r>
                  <a:endParaRPr lang="zh-TW" altLang="en-US" sz="1600" dirty="0">
                    <a:solidFill>
                      <a:srgbClr val="008582"/>
                    </a:solidFill>
                  </a:endParaRPr>
                </a:p>
              </p:txBody>
            </p:sp>
            <p:cxnSp>
              <p:nvCxnSpPr>
                <p:cNvPr id="66" name="直線接點 65">
                  <a:extLst>
                    <a:ext uri="{FF2B5EF4-FFF2-40B4-BE49-F238E27FC236}">
                      <a16:creationId xmlns:a16="http://schemas.microsoft.com/office/drawing/2014/main" id="{54CAD654-135D-293B-7BE8-3522F5DB5088}"/>
                    </a:ext>
                  </a:extLst>
                </p:cNvPr>
                <p:cNvCxnSpPr>
                  <a:cxnSpLocks/>
                  <a:stCxn id="65" idx="3"/>
                </p:cNvCxnSpPr>
                <p:nvPr/>
              </p:nvCxnSpPr>
              <p:spPr>
                <a:xfrm>
                  <a:off x="8808554" y="5319808"/>
                  <a:ext cx="2049365"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sp>
              <p:nvSpPr>
                <p:cNvPr id="70" name="文字方塊 69">
                  <a:extLst>
                    <a:ext uri="{FF2B5EF4-FFF2-40B4-BE49-F238E27FC236}">
                      <a16:creationId xmlns:a16="http://schemas.microsoft.com/office/drawing/2014/main" id="{5DB2EE12-141F-D86D-9CBA-6CA7F9898290}"/>
                    </a:ext>
                  </a:extLst>
                </p:cNvPr>
                <p:cNvSpPr txBox="1"/>
                <p:nvPr/>
              </p:nvSpPr>
              <p:spPr>
                <a:xfrm>
                  <a:off x="8147281" y="5662055"/>
                  <a:ext cx="661273" cy="338554"/>
                </a:xfrm>
                <a:prstGeom prst="rect">
                  <a:avLst/>
                </a:prstGeom>
                <a:noFill/>
              </p:spPr>
              <p:txBody>
                <a:bodyPr wrap="square" rtlCol="0">
                  <a:spAutoFit/>
                </a:bodyPr>
                <a:lstStyle/>
                <a:p>
                  <a:pPr algn="ctr"/>
                  <a:r>
                    <a:rPr lang="en-US" altLang="zh-TW" sz="1600" dirty="0">
                      <a:solidFill>
                        <a:srgbClr val="008582"/>
                      </a:solidFill>
                    </a:rPr>
                    <a:t>08:20</a:t>
                  </a:r>
                  <a:endParaRPr lang="zh-TW" altLang="en-US" sz="1600" dirty="0">
                    <a:solidFill>
                      <a:srgbClr val="008582"/>
                    </a:solidFill>
                  </a:endParaRPr>
                </a:p>
              </p:txBody>
            </p:sp>
            <p:cxnSp>
              <p:nvCxnSpPr>
                <p:cNvPr id="71" name="直線接點 70">
                  <a:extLst>
                    <a:ext uri="{FF2B5EF4-FFF2-40B4-BE49-F238E27FC236}">
                      <a16:creationId xmlns:a16="http://schemas.microsoft.com/office/drawing/2014/main" id="{79C53FA8-7E8D-1E0C-451C-9EE17AB8DBF5}"/>
                    </a:ext>
                  </a:extLst>
                </p:cNvPr>
                <p:cNvCxnSpPr>
                  <a:cxnSpLocks/>
                  <a:stCxn id="70" idx="3"/>
                </p:cNvCxnSpPr>
                <p:nvPr/>
              </p:nvCxnSpPr>
              <p:spPr>
                <a:xfrm>
                  <a:off x="8808554" y="5831332"/>
                  <a:ext cx="2049365"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sp>
              <p:nvSpPr>
                <p:cNvPr id="82" name="箭號: ＞形 81">
                  <a:extLst>
                    <a:ext uri="{FF2B5EF4-FFF2-40B4-BE49-F238E27FC236}">
                      <a16:creationId xmlns:a16="http://schemas.microsoft.com/office/drawing/2014/main" id="{4C10C7F7-1725-603B-0CF3-22229DEB4824}"/>
                    </a:ext>
                  </a:extLst>
                </p:cNvPr>
                <p:cNvSpPr/>
                <p:nvPr/>
              </p:nvSpPr>
              <p:spPr>
                <a:xfrm>
                  <a:off x="8777360" y="4164678"/>
                  <a:ext cx="564132" cy="262565"/>
                </a:xfrm>
                <a:prstGeom prst="chevron">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bg1"/>
                      </a:solidFill>
                      <a:effectLst>
                        <a:outerShdw blurRad="38100" dist="38100" dir="2700000" algn="tl">
                          <a:srgbClr val="000000">
                            <a:alpha val="43137"/>
                          </a:srgbClr>
                        </a:outerShdw>
                      </a:effectLst>
                    </a:rPr>
                    <a:t>收</a:t>
                  </a:r>
                </a:p>
              </p:txBody>
            </p:sp>
            <p:sp>
              <p:nvSpPr>
                <p:cNvPr id="84" name="箭號: ＞形 83">
                  <a:extLst>
                    <a:ext uri="{FF2B5EF4-FFF2-40B4-BE49-F238E27FC236}">
                      <a16:creationId xmlns:a16="http://schemas.microsoft.com/office/drawing/2014/main" id="{D91BD928-FCD4-C352-9D74-DA174C974A90}"/>
                    </a:ext>
                  </a:extLst>
                </p:cNvPr>
                <p:cNvSpPr/>
                <p:nvPr/>
              </p:nvSpPr>
              <p:spPr>
                <a:xfrm>
                  <a:off x="8777360" y="4680710"/>
                  <a:ext cx="564132" cy="262565"/>
                </a:xfrm>
                <a:prstGeom prst="chevron">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bg1"/>
                      </a:solidFill>
                      <a:effectLst>
                        <a:outerShdw blurRad="38100" dist="38100" dir="2700000" algn="tl">
                          <a:srgbClr val="000000">
                            <a:alpha val="43137"/>
                          </a:srgbClr>
                        </a:outerShdw>
                      </a:effectLst>
                    </a:rPr>
                    <a:t>收</a:t>
                  </a:r>
                </a:p>
              </p:txBody>
            </p:sp>
            <p:sp>
              <p:nvSpPr>
                <p:cNvPr id="86" name="箭號: ＞形 85">
                  <a:extLst>
                    <a:ext uri="{FF2B5EF4-FFF2-40B4-BE49-F238E27FC236}">
                      <a16:creationId xmlns:a16="http://schemas.microsoft.com/office/drawing/2014/main" id="{5F66A22A-7CE5-9DFB-F601-F19EE2E950C6}"/>
                    </a:ext>
                  </a:extLst>
                </p:cNvPr>
                <p:cNvSpPr/>
                <p:nvPr/>
              </p:nvSpPr>
              <p:spPr>
                <a:xfrm>
                  <a:off x="8777360" y="5184580"/>
                  <a:ext cx="564132" cy="262565"/>
                </a:xfrm>
                <a:prstGeom prst="chevron">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bg1"/>
                      </a:solidFill>
                      <a:effectLst>
                        <a:outerShdw blurRad="38100" dist="38100" dir="2700000" algn="tl">
                          <a:srgbClr val="000000">
                            <a:alpha val="43137"/>
                          </a:srgbClr>
                        </a:outerShdw>
                      </a:effectLst>
                    </a:rPr>
                    <a:t>收</a:t>
                  </a:r>
                </a:p>
              </p:txBody>
            </p:sp>
            <p:sp>
              <p:nvSpPr>
                <p:cNvPr id="88" name="箭號: ＞形 87">
                  <a:extLst>
                    <a:ext uri="{FF2B5EF4-FFF2-40B4-BE49-F238E27FC236}">
                      <a16:creationId xmlns:a16="http://schemas.microsoft.com/office/drawing/2014/main" id="{A2170FC4-667E-804F-8BD4-C0117442125C}"/>
                    </a:ext>
                  </a:extLst>
                </p:cNvPr>
                <p:cNvSpPr/>
                <p:nvPr/>
              </p:nvSpPr>
              <p:spPr>
                <a:xfrm>
                  <a:off x="8777360" y="5695566"/>
                  <a:ext cx="564132" cy="262565"/>
                </a:xfrm>
                <a:prstGeom prst="chevron">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bg1"/>
                      </a:solidFill>
                      <a:effectLst>
                        <a:outerShdw blurRad="38100" dist="38100" dir="2700000" algn="tl">
                          <a:srgbClr val="000000">
                            <a:alpha val="43137"/>
                          </a:srgbClr>
                        </a:outerShdw>
                      </a:effectLst>
                    </a:rPr>
                    <a:t>收</a:t>
                  </a:r>
                </a:p>
              </p:txBody>
            </p:sp>
            <p:sp>
              <p:nvSpPr>
                <p:cNvPr id="95" name="箭號: 五邊形 94">
                  <a:extLst>
                    <a:ext uri="{FF2B5EF4-FFF2-40B4-BE49-F238E27FC236}">
                      <a16:creationId xmlns:a16="http://schemas.microsoft.com/office/drawing/2014/main" id="{985A0AAA-1B89-5229-9AF9-180089728AF0}"/>
                    </a:ext>
                  </a:extLst>
                </p:cNvPr>
                <p:cNvSpPr/>
                <p:nvPr/>
              </p:nvSpPr>
              <p:spPr>
                <a:xfrm flipH="1">
                  <a:off x="9405911" y="5144268"/>
                  <a:ext cx="1384249" cy="349496"/>
                </a:xfrm>
                <a:prstGeom prst="homePlate">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b="1" dirty="0">
                      <a:effectLst>
                        <a:outerShdw blurRad="38100" dist="38100" dir="2700000" algn="tl">
                          <a:srgbClr val="000000">
                            <a:alpha val="43137"/>
                          </a:srgbClr>
                        </a:outerShdw>
                      </a:effectLst>
                    </a:rPr>
                    <a:t>回覆 </a:t>
                  </a:r>
                  <a:r>
                    <a:rPr lang="en-US" altLang="zh-TW" b="1" dirty="0">
                      <a:effectLst>
                        <a:outerShdw blurRad="38100" dist="38100" dir="2700000" algn="tl">
                          <a:srgbClr val="000000">
                            <a:alpha val="43137"/>
                          </a:srgbClr>
                        </a:outerShdw>
                      </a:effectLst>
                    </a:rPr>
                    <a:t>A,B,C</a:t>
                  </a:r>
                  <a:endParaRPr lang="zh-TW" altLang="en-US" b="1" dirty="0">
                    <a:effectLst>
                      <a:outerShdw blurRad="38100" dist="38100" dir="2700000" algn="tl">
                        <a:srgbClr val="000000">
                          <a:alpha val="43137"/>
                        </a:srgbClr>
                      </a:outerShdw>
                    </a:effectLst>
                  </a:endParaRPr>
                </a:p>
              </p:txBody>
            </p:sp>
            <p:sp>
              <p:nvSpPr>
                <p:cNvPr id="98" name="箭號: 五邊形 97">
                  <a:extLst>
                    <a:ext uri="{FF2B5EF4-FFF2-40B4-BE49-F238E27FC236}">
                      <a16:creationId xmlns:a16="http://schemas.microsoft.com/office/drawing/2014/main" id="{BEF69A37-6030-AE2C-B1E9-CC933A7C0C48}"/>
                    </a:ext>
                  </a:extLst>
                </p:cNvPr>
                <p:cNvSpPr/>
                <p:nvPr/>
              </p:nvSpPr>
              <p:spPr>
                <a:xfrm flipH="1">
                  <a:off x="9405910" y="5651302"/>
                  <a:ext cx="1384249" cy="349496"/>
                </a:xfrm>
                <a:prstGeom prst="homePlate">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b="1" dirty="0">
                      <a:effectLst>
                        <a:outerShdw blurRad="38100" dist="38100" dir="2700000" algn="tl">
                          <a:srgbClr val="000000">
                            <a:alpha val="43137"/>
                          </a:srgbClr>
                        </a:outerShdw>
                      </a:effectLst>
                    </a:rPr>
                    <a:t>回覆 </a:t>
                  </a:r>
                  <a:r>
                    <a:rPr lang="en-US" altLang="zh-TW" b="1" dirty="0">
                      <a:effectLst>
                        <a:outerShdw blurRad="38100" dist="38100" dir="2700000" algn="tl">
                          <a:srgbClr val="000000">
                            <a:alpha val="43137"/>
                          </a:srgbClr>
                        </a:outerShdw>
                      </a:effectLst>
                    </a:rPr>
                    <a:t>D,E</a:t>
                  </a:r>
                  <a:endParaRPr lang="zh-TW" altLang="en-US" b="1" dirty="0">
                    <a:effectLst>
                      <a:outerShdw blurRad="38100" dist="38100" dir="2700000" algn="tl">
                        <a:srgbClr val="000000">
                          <a:alpha val="43137"/>
                        </a:srgbClr>
                      </a:outerShdw>
                    </a:effectLst>
                  </a:endParaRPr>
                </a:p>
              </p:txBody>
            </p:sp>
            <p:cxnSp>
              <p:nvCxnSpPr>
                <p:cNvPr id="105" name="直線接點 104">
                  <a:extLst>
                    <a:ext uri="{FF2B5EF4-FFF2-40B4-BE49-F238E27FC236}">
                      <a16:creationId xmlns:a16="http://schemas.microsoft.com/office/drawing/2014/main" id="{C8521FB7-0176-CA4F-0E3C-A5E738E890A1}"/>
                    </a:ext>
                  </a:extLst>
                </p:cNvPr>
                <p:cNvCxnSpPr>
                  <a:cxnSpLocks/>
                  <a:endCxn id="70" idx="1"/>
                </p:cNvCxnSpPr>
                <p:nvPr/>
              </p:nvCxnSpPr>
              <p:spPr>
                <a:xfrm>
                  <a:off x="7021861" y="5831332"/>
                  <a:ext cx="1125420" cy="0"/>
                </a:xfrm>
                <a:prstGeom prst="line">
                  <a:avLst/>
                </a:prstGeom>
                <a:ln>
                  <a:solidFill>
                    <a:srgbClr val="008582"/>
                  </a:solidFill>
                  <a:prstDash val="dash"/>
                </a:ln>
              </p:spPr>
              <p:style>
                <a:lnRef idx="1">
                  <a:schemeClr val="accent1"/>
                </a:lnRef>
                <a:fillRef idx="0">
                  <a:schemeClr val="accent1"/>
                </a:fillRef>
                <a:effectRef idx="0">
                  <a:schemeClr val="accent1"/>
                </a:effectRef>
                <a:fontRef idx="minor">
                  <a:schemeClr val="tx1"/>
                </a:fontRef>
              </p:style>
            </p:cxnSp>
          </p:grpSp>
        </p:grpSp>
        <p:cxnSp>
          <p:nvCxnSpPr>
            <p:cNvPr id="114" name="直線單箭頭接點 113">
              <a:extLst>
                <a:ext uri="{FF2B5EF4-FFF2-40B4-BE49-F238E27FC236}">
                  <a16:creationId xmlns:a16="http://schemas.microsoft.com/office/drawing/2014/main" id="{53743DBD-CFCC-4BE4-261A-05C080AD70D3}"/>
                </a:ext>
              </a:extLst>
            </p:cNvPr>
            <p:cNvCxnSpPr>
              <a:cxnSpLocks/>
            </p:cNvCxnSpPr>
            <p:nvPr/>
          </p:nvCxnSpPr>
          <p:spPr>
            <a:xfrm>
              <a:off x="1452178" y="1908789"/>
              <a:ext cx="1912093" cy="0"/>
            </a:xfrm>
            <a:prstGeom prst="straightConnector1">
              <a:avLst/>
            </a:prstGeom>
            <a:ln w="57150">
              <a:solidFill>
                <a:srgbClr val="0070C0"/>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16" name="文字方塊 115">
              <a:extLst>
                <a:ext uri="{FF2B5EF4-FFF2-40B4-BE49-F238E27FC236}">
                  <a16:creationId xmlns:a16="http://schemas.microsoft.com/office/drawing/2014/main" id="{C0968287-5C05-BC7A-E710-BF228C29B2DA}"/>
                </a:ext>
              </a:extLst>
            </p:cNvPr>
            <p:cNvSpPr txBox="1"/>
            <p:nvPr/>
          </p:nvSpPr>
          <p:spPr>
            <a:xfrm>
              <a:off x="1503956" y="1944189"/>
              <a:ext cx="1826641" cy="369332"/>
            </a:xfrm>
            <a:prstGeom prst="rect">
              <a:avLst/>
            </a:prstGeom>
            <a:noFill/>
            <a:ln>
              <a:noFill/>
            </a:ln>
          </p:spPr>
          <p:txBody>
            <a:bodyPr wrap="square" rtlCol="0">
              <a:spAutoFit/>
            </a:bodyPr>
            <a:lstStyle/>
            <a:p>
              <a:pPr algn="ctr"/>
              <a:r>
                <a:rPr lang="en-US" altLang="zh-TW" b="1" i="1" dirty="0">
                  <a:solidFill>
                    <a:srgbClr val="0070C0"/>
                  </a:solidFill>
                </a:rPr>
                <a:t>2.</a:t>
              </a:r>
              <a:r>
                <a:rPr lang="zh-TW" altLang="en-US" b="1" i="1" dirty="0">
                  <a:solidFill>
                    <a:srgbClr val="0070C0"/>
                  </a:solidFill>
                </a:rPr>
                <a:t>回覆（</a:t>
              </a:r>
              <a:r>
                <a:rPr lang="en-US" altLang="zh-TW" b="1" i="1" dirty="0">
                  <a:solidFill>
                    <a:srgbClr val="0070C0"/>
                  </a:solidFill>
                </a:rPr>
                <a:t>BCU</a:t>
              </a:r>
              <a:r>
                <a:rPr lang="zh-TW" altLang="en-US" b="1" i="1" dirty="0">
                  <a:solidFill>
                    <a:srgbClr val="0070C0"/>
                  </a:solidFill>
                </a:rPr>
                <a:t>）</a:t>
              </a:r>
            </a:p>
          </p:txBody>
        </p:sp>
        <p:cxnSp>
          <p:nvCxnSpPr>
            <p:cNvPr id="11" name="直線單箭頭接點 10">
              <a:extLst>
                <a:ext uri="{FF2B5EF4-FFF2-40B4-BE49-F238E27FC236}">
                  <a16:creationId xmlns:a16="http://schemas.microsoft.com/office/drawing/2014/main" id="{AAF02093-1A1A-653B-EE7D-BFEC264A4A9A}"/>
                </a:ext>
              </a:extLst>
            </p:cNvPr>
            <p:cNvCxnSpPr>
              <a:cxnSpLocks/>
            </p:cNvCxnSpPr>
            <p:nvPr/>
          </p:nvCxnSpPr>
          <p:spPr>
            <a:xfrm>
              <a:off x="1452178" y="4897296"/>
              <a:ext cx="1912093" cy="0"/>
            </a:xfrm>
            <a:prstGeom prst="straightConnector1">
              <a:avLst/>
            </a:prstGeom>
            <a:ln w="57150">
              <a:solidFill>
                <a:srgbClr val="0070C0"/>
              </a:solidFill>
              <a:prstDash val="sysDot"/>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9" name="文字方塊 18">
              <a:extLst>
                <a:ext uri="{FF2B5EF4-FFF2-40B4-BE49-F238E27FC236}">
                  <a16:creationId xmlns:a16="http://schemas.microsoft.com/office/drawing/2014/main" id="{2BC10ADD-EEDB-9479-CF3B-341BC7CD002E}"/>
                </a:ext>
              </a:extLst>
            </p:cNvPr>
            <p:cNvSpPr txBox="1"/>
            <p:nvPr/>
          </p:nvSpPr>
          <p:spPr>
            <a:xfrm>
              <a:off x="1503956" y="4291134"/>
              <a:ext cx="1826641" cy="553998"/>
            </a:xfrm>
            <a:prstGeom prst="rect">
              <a:avLst/>
            </a:prstGeom>
            <a:noFill/>
            <a:ln>
              <a:noFill/>
            </a:ln>
          </p:spPr>
          <p:txBody>
            <a:bodyPr wrap="square" rtlCol="0">
              <a:spAutoFit/>
            </a:bodyPr>
            <a:lstStyle/>
            <a:p>
              <a:pPr algn="ctr"/>
              <a:r>
                <a:rPr lang="en-US" altLang="zh-TW" b="1" i="1" dirty="0">
                  <a:solidFill>
                    <a:srgbClr val="0070C0"/>
                  </a:solidFill>
                </a:rPr>
                <a:t>4.</a:t>
              </a:r>
              <a:r>
                <a:rPr lang="zh-TW" altLang="en-US" b="1" i="1" dirty="0">
                  <a:solidFill>
                    <a:srgbClr val="0070C0"/>
                  </a:solidFill>
                </a:rPr>
                <a:t>查詢（</a:t>
              </a:r>
              <a:r>
                <a:rPr lang="en-US" altLang="zh-TW" b="1" i="1" dirty="0">
                  <a:solidFill>
                    <a:srgbClr val="0070C0"/>
                  </a:solidFill>
                </a:rPr>
                <a:t>BCW</a:t>
              </a:r>
              <a:r>
                <a:rPr lang="zh-TW" altLang="en-US" b="1" i="1" dirty="0">
                  <a:solidFill>
                    <a:srgbClr val="0070C0"/>
                  </a:solidFill>
                </a:rPr>
                <a:t>）</a:t>
              </a:r>
              <a:endParaRPr lang="en-US" altLang="zh-TW" b="1" i="1" dirty="0">
                <a:solidFill>
                  <a:srgbClr val="0070C0"/>
                </a:solidFill>
              </a:endParaRPr>
            </a:p>
            <a:p>
              <a:pPr algn="ctr"/>
              <a:r>
                <a:rPr lang="en-US" altLang="zh-TW" sz="1200" b="1" i="1" dirty="0">
                  <a:solidFill>
                    <a:srgbClr val="0070C0"/>
                  </a:solidFill>
                </a:rPr>
                <a:t>* </a:t>
              </a:r>
              <a:r>
                <a:rPr lang="zh-TW" altLang="en-US" sz="1200" b="1" i="1" dirty="0">
                  <a:solidFill>
                    <a:srgbClr val="0070C0"/>
                  </a:solidFill>
                </a:rPr>
                <a:t>當天成功查過 </a:t>
              </a:r>
              <a:r>
                <a:rPr lang="en-US" altLang="zh-TW" sz="1200" b="1" i="1" dirty="0">
                  <a:solidFill>
                    <a:srgbClr val="0070C0"/>
                  </a:solidFill>
                </a:rPr>
                <a:t>BCU</a:t>
              </a:r>
              <a:r>
                <a:rPr lang="zh-TW" altLang="en-US" sz="1200" b="1" i="1" dirty="0">
                  <a:solidFill>
                    <a:srgbClr val="0070C0"/>
                  </a:solidFill>
                </a:rPr>
                <a:t> 的</a:t>
              </a:r>
            </a:p>
          </p:txBody>
        </p:sp>
        <p:cxnSp>
          <p:nvCxnSpPr>
            <p:cNvPr id="21" name="直線單箭頭接點 20">
              <a:extLst>
                <a:ext uri="{FF2B5EF4-FFF2-40B4-BE49-F238E27FC236}">
                  <a16:creationId xmlns:a16="http://schemas.microsoft.com/office/drawing/2014/main" id="{1FC988D1-9A8A-DF78-0BBF-470389310449}"/>
                </a:ext>
              </a:extLst>
            </p:cNvPr>
            <p:cNvCxnSpPr>
              <a:cxnSpLocks/>
            </p:cNvCxnSpPr>
            <p:nvPr/>
          </p:nvCxnSpPr>
          <p:spPr>
            <a:xfrm>
              <a:off x="1452178" y="5067811"/>
              <a:ext cx="1912093" cy="0"/>
            </a:xfrm>
            <a:prstGeom prst="straightConnector1">
              <a:avLst/>
            </a:prstGeom>
            <a:ln w="57150">
              <a:solidFill>
                <a:srgbClr val="0070C0"/>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23" name="文字方塊 22">
              <a:extLst>
                <a:ext uri="{FF2B5EF4-FFF2-40B4-BE49-F238E27FC236}">
                  <a16:creationId xmlns:a16="http://schemas.microsoft.com/office/drawing/2014/main" id="{D3418C85-AE06-EB0A-B961-4F2680E10D62}"/>
                </a:ext>
              </a:extLst>
            </p:cNvPr>
            <p:cNvSpPr txBox="1"/>
            <p:nvPr/>
          </p:nvSpPr>
          <p:spPr>
            <a:xfrm>
              <a:off x="1503956" y="5103211"/>
              <a:ext cx="1826641" cy="369332"/>
            </a:xfrm>
            <a:prstGeom prst="rect">
              <a:avLst/>
            </a:prstGeom>
            <a:noFill/>
            <a:ln>
              <a:noFill/>
            </a:ln>
          </p:spPr>
          <p:txBody>
            <a:bodyPr wrap="square" rtlCol="0">
              <a:spAutoFit/>
            </a:bodyPr>
            <a:lstStyle/>
            <a:p>
              <a:pPr algn="ctr"/>
              <a:r>
                <a:rPr lang="en-US" altLang="zh-TW" b="1" i="1" dirty="0">
                  <a:solidFill>
                    <a:srgbClr val="0070C0"/>
                  </a:solidFill>
                </a:rPr>
                <a:t>5.</a:t>
              </a:r>
              <a:r>
                <a:rPr lang="zh-TW" altLang="en-US" b="1" i="1" dirty="0">
                  <a:solidFill>
                    <a:srgbClr val="0070C0"/>
                  </a:solidFill>
                </a:rPr>
                <a:t>回覆（</a:t>
              </a:r>
              <a:r>
                <a:rPr lang="en-US" altLang="zh-TW" b="1" i="1" dirty="0">
                  <a:solidFill>
                    <a:srgbClr val="0070C0"/>
                  </a:solidFill>
                </a:rPr>
                <a:t>BCW</a:t>
              </a:r>
              <a:r>
                <a:rPr lang="zh-TW" altLang="en-US" b="1" i="1" dirty="0">
                  <a:solidFill>
                    <a:srgbClr val="0070C0"/>
                  </a:solidFill>
                </a:rPr>
                <a:t>）</a:t>
              </a:r>
            </a:p>
          </p:txBody>
        </p:sp>
      </p:grpSp>
      <p:sp>
        <p:nvSpPr>
          <p:cNvPr id="3" name="投影片編號版面配置區 2">
            <a:extLst>
              <a:ext uri="{FF2B5EF4-FFF2-40B4-BE49-F238E27FC236}">
                <a16:creationId xmlns:a16="http://schemas.microsoft.com/office/drawing/2014/main" id="{278B1660-E00E-0F2B-9F53-66285EA9EEF6}"/>
              </a:ext>
            </a:extLst>
          </p:cNvPr>
          <p:cNvSpPr>
            <a:spLocks noGrp="1"/>
          </p:cNvSpPr>
          <p:nvPr>
            <p:ph type="sldNum" sz="quarter" idx="4294967295"/>
          </p:nvPr>
        </p:nvSpPr>
        <p:spPr>
          <a:xfrm>
            <a:off x="11898196" y="6558000"/>
            <a:ext cx="800000" cy="300000"/>
          </a:xfrm>
          <a:solidFill>
            <a:schemeClr val="bg1"/>
          </a:solidFill>
        </p:spPr>
        <p:txBody>
          <a:bodyPr/>
          <a:lstStyle/>
          <a:p>
            <a:pPr algn="l"/>
            <a:fld id="{F7021451-1387-4CA6-816F-3879F97B5CBC}" type="slidenum">
              <a:rPr lang="en-US" b="0" smtClean="0"/>
              <a:t>19</a:t>
            </a:fld>
            <a:endParaRPr lang="en-US"/>
          </a:p>
        </p:txBody>
      </p:sp>
      <p:pic>
        <p:nvPicPr>
          <p:cNvPr id="9" name="圖片 8">
            <a:extLst>
              <a:ext uri="{FF2B5EF4-FFF2-40B4-BE49-F238E27FC236}">
                <a16:creationId xmlns:a16="http://schemas.microsoft.com/office/drawing/2014/main" id="{013BE7C2-E399-CB29-CE0B-3C0FE759FA3B}"/>
              </a:ext>
            </a:extLst>
          </p:cNvPr>
          <p:cNvPicPr>
            <a:picLocks noChangeAspect="1"/>
          </p:cNvPicPr>
          <p:nvPr/>
        </p:nvPicPr>
        <p:blipFill>
          <a:blip r:embed="rId3"/>
          <a:stretch>
            <a:fillRect/>
          </a:stretch>
        </p:blipFill>
        <p:spPr>
          <a:xfrm>
            <a:off x="52264" y="6656832"/>
            <a:ext cx="2695198" cy="192024"/>
          </a:xfrm>
          <a:prstGeom prst="rect">
            <a:avLst/>
          </a:prstGeom>
        </p:spPr>
      </p:pic>
    </p:spTree>
    <p:extLst>
      <p:ext uri="{BB962C8B-B14F-4D97-AF65-F5344CB8AC3E}">
        <p14:creationId xmlns:p14="http://schemas.microsoft.com/office/powerpoint/2010/main" val="732839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0C691-6766-43D7-46B4-67D1963EC653}"/>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5A654B9F-3DB8-D655-98C7-32B73E6B8707}"/>
              </a:ext>
            </a:extLst>
          </p:cNvPr>
          <p:cNvSpPr txBox="1"/>
          <p:nvPr/>
        </p:nvSpPr>
        <p:spPr>
          <a:xfrm>
            <a:off x="1867727" y="-209585"/>
            <a:ext cx="1032427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pic>
        <p:nvPicPr>
          <p:cNvPr id="8" name="圖片 7">
            <a:extLst>
              <a:ext uri="{FF2B5EF4-FFF2-40B4-BE49-F238E27FC236}">
                <a16:creationId xmlns:a16="http://schemas.microsoft.com/office/drawing/2014/main" id="{0DD118B1-1F0E-C31A-470A-04A6B1A8ACE0}"/>
              </a:ext>
            </a:extLst>
          </p:cNvPr>
          <p:cNvPicPr>
            <a:picLocks noChangeAspect="1"/>
          </p:cNvPicPr>
          <p:nvPr/>
        </p:nvPicPr>
        <p:blipFill>
          <a:blip r:embed="rId2"/>
          <a:stretch>
            <a:fillRect/>
          </a:stretch>
        </p:blipFill>
        <p:spPr>
          <a:xfrm>
            <a:off x="138239" y="104916"/>
            <a:ext cx="1826641" cy="573906"/>
          </a:xfrm>
          <a:prstGeom prst="rect">
            <a:avLst/>
          </a:prstGeom>
        </p:spPr>
      </p:pic>
      <p:sp>
        <p:nvSpPr>
          <p:cNvPr id="5" name="Shape 2">
            <a:extLst>
              <a:ext uri="{FF2B5EF4-FFF2-40B4-BE49-F238E27FC236}">
                <a16:creationId xmlns:a16="http://schemas.microsoft.com/office/drawing/2014/main" id="{CA2DC29A-116F-9B05-F398-52FCCEBCD67E}"/>
              </a:ext>
            </a:extLst>
          </p:cNvPr>
          <p:cNvSpPr/>
          <p:nvPr/>
        </p:nvSpPr>
        <p:spPr>
          <a:xfrm>
            <a:off x="655927" y="1113854"/>
            <a:ext cx="11155680" cy="5350598"/>
          </a:xfrm>
          <a:prstGeom prst="roundRect">
            <a:avLst>
              <a:gd name="adj" fmla="val 6961"/>
            </a:avLst>
          </a:prstGeom>
          <a:solidFill>
            <a:srgbClr val="F7F8FA"/>
          </a:solidFill>
          <a:ln w="15240">
            <a:solidFill>
              <a:srgbClr val="7A7A7A"/>
            </a:solidFill>
            <a:prstDash val="solid"/>
          </a:ln>
        </p:spPr>
        <p:txBody>
          <a:bodyPr/>
          <a:lstStyle/>
          <a:p>
            <a:pPr marL="360000" indent="-285750">
              <a:spcBef>
                <a:spcPts val="600"/>
              </a:spcBef>
              <a:spcAft>
                <a:spcPts val="600"/>
              </a:spcAft>
              <a:buFont typeface="Wingdings" panose="05000000000000000000" pitchFamily="2" charset="2"/>
              <a:buChar char="u"/>
            </a:pPr>
            <a:r>
              <a:rPr lang="zh-TW" altLang="en-US" sz="2400" b="1" dirty="0">
                <a:latin typeface="+mn-ea"/>
                <a:cs typeface="Microsoft JhengHei" pitchFamily="34" charset="-120"/>
              </a:rPr>
              <a:t>服務時間：</a:t>
            </a:r>
            <a:r>
              <a:rPr lang="zh-TW" altLang="en-US" sz="2400" b="1" dirty="0">
                <a:solidFill>
                  <a:srgbClr val="0000FF"/>
                </a:solidFill>
                <a:latin typeface="+mn-ea"/>
                <a:cs typeface="Microsoft JhengHei" pitchFamily="34" charset="-120"/>
              </a:rPr>
              <a:t>查詢 </a:t>
            </a:r>
            <a:r>
              <a:rPr lang="en-US" altLang="zh-TW" sz="2400" b="1" dirty="0">
                <a:solidFill>
                  <a:srgbClr val="0000FF"/>
                </a:solidFill>
                <a:latin typeface="+mn-ea"/>
                <a:cs typeface="Microsoft JhengHei" pitchFamily="34" charset="-120"/>
              </a:rPr>
              <a:t>8:00~17:30</a:t>
            </a:r>
            <a:r>
              <a:rPr lang="zh-TW" altLang="en-US" sz="2400" b="1" dirty="0">
                <a:solidFill>
                  <a:srgbClr val="0000FF"/>
                </a:solidFill>
                <a:latin typeface="+mn-ea"/>
                <a:cs typeface="Microsoft JhengHei" pitchFamily="34" charset="-120"/>
              </a:rPr>
              <a:t>，回覆 </a:t>
            </a:r>
            <a:r>
              <a:rPr lang="en-US" altLang="zh-TW" sz="2400" b="1" dirty="0">
                <a:solidFill>
                  <a:srgbClr val="0000FF"/>
                </a:solidFill>
                <a:latin typeface="+mn-ea"/>
                <a:cs typeface="Microsoft JhengHei" pitchFamily="34" charset="-120"/>
              </a:rPr>
              <a:t>8:00~18:00</a:t>
            </a:r>
          </a:p>
          <a:p>
            <a:pPr marL="817200" lvl="1" indent="-285750">
              <a:spcBef>
                <a:spcPts val="600"/>
              </a:spcBef>
              <a:spcAft>
                <a:spcPts val="600"/>
              </a:spcAft>
              <a:buFont typeface="Arial" panose="020B0604020202020204" pitchFamily="34" charset="0"/>
              <a:buChar char="•"/>
            </a:pPr>
            <a:r>
              <a:rPr lang="zh-TW" altLang="en-US" dirty="0">
                <a:latin typeface="+mn-ea"/>
              </a:rPr>
              <a:t>一般營業日，封關日與封關後第一、二日，皆開放服務。</a:t>
            </a:r>
            <a:endParaRPr lang="en-US" altLang="zh-TW" dirty="0">
              <a:latin typeface="+mn-ea"/>
            </a:endParaRPr>
          </a:p>
          <a:p>
            <a:pPr marL="360000" indent="-285750">
              <a:spcBef>
                <a:spcPts val="600"/>
              </a:spcBef>
              <a:spcAft>
                <a:spcPts val="600"/>
              </a:spcAft>
              <a:buFont typeface="Wingdings" panose="05000000000000000000" pitchFamily="2" charset="2"/>
              <a:buChar char="u"/>
            </a:pPr>
            <a:r>
              <a:rPr lang="zh-TW" altLang="en-US" sz="2400" b="1" dirty="0">
                <a:latin typeface="+mn-ea"/>
              </a:rPr>
              <a:t>計費認定：</a:t>
            </a:r>
            <a:r>
              <a:rPr lang="zh-TW" altLang="en-US" sz="2400" b="1" dirty="0">
                <a:solidFill>
                  <a:srgbClr val="0000FF"/>
                </a:solidFill>
                <a:latin typeface="+mn-ea"/>
              </a:rPr>
              <a:t>當天聯徵的回覆結果，有經證交所傳送給證券商</a:t>
            </a:r>
            <a:endParaRPr lang="en-US" altLang="zh-TW" sz="2400" b="1" dirty="0">
              <a:solidFill>
                <a:srgbClr val="0000FF"/>
              </a:solidFill>
              <a:latin typeface="+mn-ea"/>
            </a:endParaRPr>
          </a:p>
          <a:p>
            <a:pPr marL="817200" lvl="1" indent="-285750">
              <a:spcBef>
                <a:spcPts val="600"/>
              </a:spcBef>
              <a:spcAft>
                <a:spcPts val="600"/>
              </a:spcAft>
              <a:buFont typeface="Arial" panose="020B0604020202020204" pitchFamily="34" charset="0"/>
              <a:buChar char="•"/>
            </a:pPr>
            <a:r>
              <a:rPr lang="zh-TW" altLang="en-US" b="1" dirty="0">
                <a:latin typeface="+mn-ea"/>
              </a:rPr>
              <a:t>當天的發查，應於當天回覆；</a:t>
            </a:r>
            <a:r>
              <a:rPr lang="zh-TW" altLang="en-US" b="1" dirty="0">
                <a:solidFill>
                  <a:srgbClr val="FF0000"/>
                </a:solidFill>
                <a:latin typeface="+mn-ea"/>
              </a:rPr>
              <a:t>未能在當天回覆者，不予計費。</a:t>
            </a:r>
            <a:endParaRPr lang="en-US" altLang="zh-TW" b="1" dirty="0">
              <a:solidFill>
                <a:srgbClr val="FF0000"/>
              </a:solidFill>
              <a:latin typeface="+mn-ea"/>
            </a:endParaRPr>
          </a:p>
          <a:p>
            <a:pPr marL="1274400" lvl="2" indent="-285750">
              <a:spcBef>
                <a:spcPts val="600"/>
              </a:spcBef>
              <a:spcAft>
                <a:spcPts val="600"/>
              </a:spcAft>
              <a:buFont typeface="Arial" panose="020B0604020202020204" pitchFamily="34" charset="0"/>
              <a:buChar char="•"/>
            </a:pPr>
            <a:r>
              <a:rPr lang="zh-TW" altLang="en-US" sz="1600" dirty="0">
                <a:latin typeface="+mn-ea"/>
              </a:rPr>
              <a:t>若發生系統／線路問題，許久未收到回覆（有可能不回，也有可能推遲），建議重新發查相同資料。</a:t>
            </a:r>
            <a:endParaRPr lang="en-US" altLang="zh-TW" sz="1600" dirty="0">
              <a:latin typeface="+mn-ea"/>
            </a:endParaRPr>
          </a:p>
          <a:p>
            <a:pPr marL="1274400" lvl="2" indent="-285750">
              <a:spcBef>
                <a:spcPts val="600"/>
              </a:spcBef>
              <a:spcAft>
                <a:spcPts val="600"/>
              </a:spcAft>
              <a:buFont typeface="Arial" panose="020B0604020202020204" pitchFamily="34" charset="0"/>
              <a:buChar char="•"/>
            </a:pPr>
            <a:r>
              <a:rPr lang="zh-TW" altLang="en-US" sz="1600" dirty="0">
                <a:latin typeface="+mn-ea"/>
              </a:rPr>
              <a:t>當發查很接近結束時間，有可能未能回覆，而該發查內容並不會保留至次一營業日回覆，遂請於次一營業日重新發查。</a:t>
            </a:r>
            <a:endParaRPr lang="en-US" altLang="zh-TW" sz="1600" dirty="0">
              <a:latin typeface="+mn-ea"/>
            </a:endParaRPr>
          </a:p>
          <a:p>
            <a:pPr marL="817200" lvl="1" indent="-285750">
              <a:spcBef>
                <a:spcPts val="600"/>
              </a:spcBef>
              <a:spcAft>
                <a:spcPts val="600"/>
              </a:spcAft>
              <a:buFont typeface="Arial" panose="020B0604020202020204" pitchFamily="34" charset="0"/>
              <a:buChar char="•"/>
            </a:pPr>
            <a:r>
              <a:rPr lang="zh-TW" altLang="en-US" b="1" dirty="0">
                <a:latin typeface="+mn-ea"/>
              </a:rPr>
              <a:t>每一批發查，可包含多筆查詢資料；</a:t>
            </a:r>
            <a:r>
              <a:rPr lang="zh-TW" altLang="en-US" b="1" dirty="0">
                <a:solidFill>
                  <a:srgbClr val="FF0000"/>
                </a:solidFill>
                <a:latin typeface="+mn-ea"/>
              </a:rPr>
              <a:t>計費以「筆」為單位，倘若有</a:t>
            </a:r>
            <a:r>
              <a:rPr lang="zh-TW" altLang="en-US" b="1" u="sng" dirty="0">
                <a:solidFill>
                  <a:srgbClr val="FF0000"/>
                </a:solidFill>
                <a:latin typeface="+mn-ea"/>
              </a:rPr>
              <a:t>重複</a:t>
            </a:r>
            <a:r>
              <a:rPr lang="zh-TW" altLang="en-US" b="1" dirty="0">
                <a:solidFill>
                  <a:srgbClr val="FF0000"/>
                </a:solidFill>
                <a:latin typeface="+mn-ea"/>
              </a:rPr>
              <a:t>發查，以一筆計費。</a:t>
            </a:r>
            <a:endParaRPr lang="en-US" altLang="zh-TW" b="1" dirty="0">
              <a:solidFill>
                <a:srgbClr val="FF0000"/>
              </a:solidFill>
              <a:latin typeface="+mn-ea"/>
            </a:endParaRPr>
          </a:p>
          <a:p>
            <a:pPr marL="1331550" lvl="2" indent="-342900">
              <a:spcBef>
                <a:spcPts val="600"/>
              </a:spcBef>
              <a:spcAft>
                <a:spcPts val="600"/>
              </a:spcAft>
              <a:buFont typeface="+mj-lt"/>
              <a:buAutoNum type="alphaUcPeriod"/>
            </a:pPr>
            <a:r>
              <a:rPr lang="zh-TW" altLang="en-US" sz="1600" b="1" dirty="0">
                <a:latin typeface="+mn-ea"/>
              </a:rPr>
              <a:t>同一批之內的重複：</a:t>
            </a:r>
            <a:br>
              <a:rPr lang="en-US" altLang="zh-TW" sz="1600" dirty="0">
                <a:latin typeface="+mn-ea"/>
              </a:rPr>
            </a:br>
            <a:r>
              <a:rPr lang="zh-TW" altLang="en-US" sz="1600" dirty="0">
                <a:latin typeface="+mn-ea"/>
              </a:rPr>
              <a:t>在同一批資料內，若存在多筆相同「</a:t>
            </a:r>
            <a:r>
              <a:rPr lang="zh-TW" altLang="en-US" sz="1600" b="1" u="sng" dirty="0">
                <a:solidFill>
                  <a:srgbClr val="FF0000"/>
                </a:solidFill>
                <a:latin typeface="+mn-ea"/>
              </a:rPr>
              <a:t>查詢日</a:t>
            </a:r>
            <a:r>
              <a:rPr lang="zh-TW" altLang="en-US" sz="1600" dirty="0">
                <a:latin typeface="+mn-ea"/>
              </a:rPr>
              <a:t>、</a:t>
            </a:r>
            <a:r>
              <a:rPr lang="zh-TW" altLang="en-US" sz="1600" b="1" u="sng" dirty="0">
                <a:solidFill>
                  <a:srgbClr val="FF0000"/>
                </a:solidFill>
                <a:latin typeface="+mn-ea"/>
              </a:rPr>
              <a:t>券商分公司</a:t>
            </a:r>
            <a:r>
              <a:rPr lang="zh-TW" altLang="en-US" sz="1600" dirty="0">
                <a:latin typeface="+mn-ea"/>
              </a:rPr>
              <a:t>、</a:t>
            </a:r>
            <a:r>
              <a:rPr lang="zh-TW" altLang="en-US" sz="1600" b="1" u="sng" dirty="0">
                <a:solidFill>
                  <a:srgbClr val="FF0000"/>
                </a:solidFill>
                <a:latin typeface="+mn-ea"/>
              </a:rPr>
              <a:t>受查者</a:t>
            </a:r>
            <a:r>
              <a:rPr lang="en-US" altLang="zh-TW" sz="1600" b="1" u="sng" dirty="0">
                <a:solidFill>
                  <a:srgbClr val="FF0000"/>
                </a:solidFill>
                <a:latin typeface="+mn-ea"/>
              </a:rPr>
              <a:t>ID</a:t>
            </a:r>
            <a:r>
              <a:rPr lang="zh-TW" altLang="en-US" sz="1600" dirty="0">
                <a:latin typeface="+mn-ea"/>
              </a:rPr>
              <a:t>、</a:t>
            </a:r>
            <a:r>
              <a:rPr lang="zh-TW" altLang="en-US" sz="1600" b="1" u="sng" dirty="0">
                <a:solidFill>
                  <a:srgbClr val="FF0000"/>
                </a:solidFill>
                <a:latin typeface="+mn-ea"/>
              </a:rPr>
              <a:t>查詢方式</a:t>
            </a:r>
            <a:r>
              <a:rPr lang="zh-TW" altLang="en-US" sz="1600" dirty="0">
                <a:latin typeface="+mn-ea"/>
              </a:rPr>
              <a:t>」之紀錄，當之後皆回覆成功，則以一筆計費。</a:t>
            </a:r>
            <a:endParaRPr lang="en-US" altLang="zh-TW" sz="1600" dirty="0">
              <a:latin typeface="+mn-ea"/>
            </a:endParaRPr>
          </a:p>
          <a:p>
            <a:pPr marL="1331550" lvl="2" indent="-342900">
              <a:spcBef>
                <a:spcPts val="600"/>
              </a:spcBef>
              <a:spcAft>
                <a:spcPts val="600"/>
              </a:spcAft>
              <a:buFont typeface="+mj-lt"/>
              <a:buAutoNum type="alphaUcPeriod"/>
            </a:pPr>
            <a:r>
              <a:rPr lang="zh-TW" altLang="en-US" sz="1600" b="1" dirty="0">
                <a:latin typeface="+mn-ea"/>
              </a:rPr>
              <a:t>同一天的重複：</a:t>
            </a:r>
            <a:br>
              <a:rPr lang="en-US" altLang="zh-TW" sz="1600" dirty="0">
                <a:latin typeface="+mn-ea"/>
              </a:rPr>
            </a:br>
            <a:r>
              <a:rPr lang="zh-TW" altLang="en-US" sz="1600" dirty="0">
                <a:latin typeface="+mn-ea"/>
              </a:rPr>
              <a:t>不一定是同一批之內的重複，而是同一天之內，於不同時間點發出了同</a:t>
            </a:r>
            <a:r>
              <a:rPr lang="zh-TW" altLang="en-US" sz="1600" b="1" u="sng" dirty="0">
                <a:solidFill>
                  <a:srgbClr val="FF0000"/>
                </a:solidFill>
                <a:latin typeface="+mn-ea"/>
              </a:rPr>
              <a:t>前述條件</a:t>
            </a:r>
            <a:r>
              <a:rPr lang="zh-TW" altLang="en-US" sz="1600" dirty="0">
                <a:latin typeface="+mn-ea"/>
              </a:rPr>
              <a:t>的發查，當回覆成功，此情形也是以一筆計費。</a:t>
            </a:r>
          </a:p>
        </p:txBody>
      </p:sp>
      <p:pic>
        <p:nvPicPr>
          <p:cNvPr id="3" name="圖片 2">
            <a:extLst>
              <a:ext uri="{FF2B5EF4-FFF2-40B4-BE49-F238E27FC236}">
                <a16:creationId xmlns:a16="http://schemas.microsoft.com/office/drawing/2014/main" id="{C5DF846D-C74A-1412-BB9E-862D14C9D78B}"/>
              </a:ext>
            </a:extLst>
          </p:cNvPr>
          <p:cNvPicPr>
            <a:picLocks noChangeAspect="1"/>
          </p:cNvPicPr>
          <p:nvPr/>
        </p:nvPicPr>
        <p:blipFill>
          <a:blip r:embed="rId3"/>
          <a:stretch>
            <a:fillRect/>
          </a:stretch>
        </p:blipFill>
        <p:spPr>
          <a:xfrm>
            <a:off x="52264" y="6656832"/>
            <a:ext cx="2695198" cy="192024"/>
          </a:xfrm>
          <a:prstGeom prst="rect">
            <a:avLst/>
          </a:prstGeom>
        </p:spPr>
      </p:pic>
      <p:sp>
        <p:nvSpPr>
          <p:cNvPr id="2" name="投影片編號版面配置區 1">
            <a:extLst>
              <a:ext uri="{FF2B5EF4-FFF2-40B4-BE49-F238E27FC236}">
                <a16:creationId xmlns:a16="http://schemas.microsoft.com/office/drawing/2014/main" id="{B009817A-ECF3-81AE-8D69-DE8BD28A222E}"/>
              </a:ext>
            </a:extLst>
          </p:cNvPr>
          <p:cNvSpPr>
            <a:spLocks noGrp="1"/>
          </p:cNvSpPr>
          <p:nvPr>
            <p:ph type="sldNum" sz="quarter" idx="4294967295"/>
          </p:nvPr>
        </p:nvSpPr>
        <p:spPr>
          <a:xfrm>
            <a:off x="11925782" y="6558000"/>
            <a:ext cx="551727" cy="300000"/>
          </a:xfrm>
          <a:solidFill>
            <a:schemeClr val="bg1"/>
          </a:solidFill>
        </p:spPr>
        <p:txBody>
          <a:bodyPr/>
          <a:lstStyle/>
          <a:p>
            <a:pPr algn="l"/>
            <a:fld id="{F7021451-1387-4CA6-816F-3879F97B5CBC}" type="slidenum">
              <a:rPr lang="en-US" b="0" smtClean="0"/>
              <a:t>20</a:t>
            </a:fld>
            <a:endParaRPr lang="en-US" dirty="0"/>
          </a:p>
        </p:txBody>
      </p:sp>
    </p:spTree>
    <p:extLst>
      <p:ext uri="{BB962C8B-B14F-4D97-AF65-F5344CB8AC3E}">
        <p14:creationId xmlns:p14="http://schemas.microsoft.com/office/powerpoint/2010/main" val="872387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84CB0-7D7B-5DF2-598F-67DBCABEF216}"/>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00211D94-B0A2-5037-434A-A1830E20DF42}"/>
              </a:ext>
            </a:extLst>
          </p:cNvPr>
          <p:cNvSpPr txBox="1"/>
          <p:nvPr/>
        </p:nvSpPr>
        <p:spPr>
          <a:xfrm>
            <a:off x="2150077" y="-241007"/>
            <a:ext cx="992422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pic>
        <p:nvPicPr>
          <p:cNvPr id="8" name="圖片 7">
            <a:extLst>
              <a:ext uri="{FF2B5EF4-FFF2-40B4-BE49-F238E27FC236}">
                <a16:creationId xmlns:a16="http://schemas.microsoft.com/office/drawing/2014/main" id="{46416B21-D197-8C43-574B-956807181302}"/>
              </a:ext>
            </a:extLst>
          </p:cNvPr>
          <p:cNvPicPr>
            <a:picLocks noChangeAspect="1"/>
          </p:cNvPicPr>
          <p:nvPr/>
        </p:nvPicPr>
        <p:blipFill>
          <a:blip r:embed="rId2"/>
          <a:stretch>
            <a:fillRect/>
          </a:stretch>
        </p:blipFill>
        <p:spPr>
          <a:xfrm>
            <a:off x="138239" y="104916"/>
            <a:ext cx="1826641" cy="573906"/>
          </a:xfrm>
          <a:prstGeom prst="rect">
            <a:avLst/>
          </a:prstGeom>
        </p:spPr>
      </p:pic>
      <p:sp>
        <p:nvSpPr>
          <p:cNvPr id="4" name="文字方塊 3">
            <a:extLst>
              <a:ext uri="{FF2B5EF4-FFF2-40B4-BE49-F238E27FC236}">
                <a16:creationId xmlns:a16="http://schemas.microsoft.com/office/drawing/2014/main" id="{C9F9220C-1F63-00ED-4205-FB4517871DB9}"/>
              </a:ext>
            </a:extLst>
          </p:cNvPr>
          <p:cNvSpPr txBox="1"/>
          <p:nvPr/>
        </p:nvSpPr>
        <p:spPr>
          <a:xfrm>
            <a:off x="5305331" y="869487"/>
            <a:ext cx="6678439" cy="5509200"/>
          </a:xfrm>
          <a:prstGeom prst="rect">
            <a:avLst/>
          </a:prstGeom>
          <a:solidFill>
            <a:schemeClr val="tx2">
              <a:lumMod val="10000"/>
              <a:lumOff val="90000"/>
            </a:schemeClr>
          </a:solidFill>
        </p:spPr>
        <p:txBody>
          <a:bodyPr wrap="square" rtlCol="0">
            <a:spAutoFit/>
          </a:bodyPr>
          <a:lstStyle/>
          <a:p>
            <a:pPr>
              <a:spcAft>
                <a:spcPts val="600"/>
              </a:spcAft>
            </a:pPr>
            <a:r>
              <a:rPr lang="zh-TW" altLang="zh-TW" sz="2000" dirty="0">
                <a:solidFill>
                  <a:srgbClr val="0000FF"/>
                </a:solidFill>
              </a:rPr>
              <a:t>聯徵中心授信業務信用資料查詢檔</a:t>
            </a:r>
            <a:r>
              <a:rPr lang="zh-TW" altLang="en-US" sz="2000" dirty="0">
                <a:solidFill>
                  <a:srgbClr val="FF0000"/>
                </a:solidFill>
              </a:rPr>
              <a:t>（</a:t>
            </a:r>
            <a:r>
              <a:rPr lang="en-US" altLang="zh-TW" sz="2000" b="1" dirty="0">
                <a:solidFill>
                  <a:srgbClr val="FF0000"/>
                </a:solidFill>
              </a:rPr>
              <a:t>BCU</a:t>
            </a:r>
            <a:r>
              <a:rPr lang="zh-TW" altLang="en-US" sz="2000" dirty="0">
                <a:solidFill>
                  <a:srgbClr val="FF0000"/>
                </a:solidFill>
              </a:rPr>
              <a:t>）</a:t>
            </a:r>
            <a:r>
              <a:rPr lang="zh-TW" altLang="en-US" sz="2000" dirty="0">
                <a:solidFill>
                  <a:srgbClr val="0000FF"/>
                </a:solidFill>
              </a:rPr>
              <a:t>，長度</a:t>
            </a:r>
            <a:r>
              <a:rPr lang="en-US" altLang="zh-TW" sz="2000" b="1" dirty="0">
                <a:solidFill>
                  <a:srgbClr val="FF0000"/>
                </a:solidFill>
              </a:rPr>
              <a:t>300</a:t>
            </a:r>
          </a:p>
          <a:p>
            <a:pPr marL="285750" lvl="0" indent="-285750">
              <a:spcAft>
                <a:spcPts val="300"/>
              </a:spcAft>
              <a:buFont typeface="Wingdings" panose="05000000000000000000" pitchFamily="2" charset="2"/>
              <a:buChar char="u"/>
            </a:pPr>
            <a:r>
              <a:rPr lang="zh-TW" altLang="en-US" b="1" dirty="0"/>
              <a:t>首筆</a:t>
            </a:r>
            <a:endParaRPr lang="en-US" altLang="zh-TW" b="1" dirty="0"/>
          </a:p>
          <a:p>
            <a:pPr marL="540000" lvl="1" indent="-285750">
              <a:spcAft>
                <a:spcPts val="300"/>
              </a:spcAft>
              <a:buFont typeface="Arial" panose="020B0604020202020204" pitchFamily="34" charset="0"/>
              <a:buChar char="•"/>
            </a:pPr>
            <a:r>
              <a:rPr lang="en-US" altLang="zh-TW" sz="1400" b="1" u="sng" dirty="0"/>
              <a:t>BCU-BRKID-HQ</a:t>
            </a:r>
            <a:r>
              <a:rPr lang="en-US" altLang="zh-TW" sz="1400" b="1" dirty="0"/>
              <a:t> </a:t>
            </a:r>
            <a:r>
              <a:rPr lang="en-US" altLang="zh-TW" sz="1400" b="1" dirty="0">
                <a:solidFill>
                  <a:srgbClr val="FF0000"/>
                </a:solidFill>
              </a:rPr>
              <a:t>+</a:t>
            </a:r>
            <a:r>
              <a:rPr lang="en-US" altLang="zh-TW" sz="1400" b="1" dirty="0"/>
              <a:t> </a:t>
            </a:r>
            <a:r>
              <a:rPr lang="en-US" altLang="zh-TW" sz="1400" b="1" u="sng" dirty="0"/>
              <a:t>BCU-QUERY-DATE</a:t>
            </a:r>
            <a:r>
              <a:rPr lang="en-US" altLang="zh-TW" sz="1400" b="1" dirty="0"/>
              <a:t> </a:t>
            </a:r>
            <a:r>
              <a:rPr lang="en-US" altLang="zh-TW" sz="1400" b="1" dirty="0">
                <a:solidFill>
                  <a:srgbClr val="FF0000"/>
                </a:solidFill>
              </a:rPr>
              <a:t>+</a:t>
            </a:r>
            <a:r>
              <a:rPr lang="en-US" altLang="zh-TW" sz="1400" b="1" dirty="0"/>
              <a:t> </a:t>
            </a:r>
            <a:r>
              <a:rPr lang="en-US" altLang="zh-TW" sz="1400" b="1" u="sng" dirty="0"/>
              <a:t>BCU-SEQNO</a:t>
            </a:r>
            <a:r>
              <a:rPr lang="zh-TW" altLang="zh-TW" sz="1400" b="1" dirty="0"/>
              <a:t>：</a:t>
            </a:r>
            <a:endParaRPr lang="en-US" altLang="zh-TW" sz="1400" b="1" dirty="0"/>
          </a:p>
          <a:p>
            <a:pPr marL="997200" lvl="2" indent="-285750">
              <a:spcAft>
                <a:spcPts val="300"/>
              </a:spcAft>
              <a:buFont typeface="Arial" panose="020B0604020202020204" pitchFamily="34" charset="0"/>
              <a:buChar char="•"/>
            </a:pPr>
            <a:r>
              <a:rPr lang="zh-TW" altLang="en-US" sz="1200" b="1" dirty="0">
                <a:solidFill>
                  <a:srgbClr val="00B0F0"/>
                </a:solidFill>
              </a:rPr>
              <a:t>此三個欄位</a:t>
            </a:r>
            <a:r>
              <a:rPr lang="en-US" altLang="zh-TW" sz="1200" b="1" dirty="0">
                <a:solidFill>
                  <a:srgbClr val="00B0F0"/>
                </a:solidFill>
              </a:rPr>
              <a:t>*</a:t>
            </a:r>
            <a:r>
              <a:rPr lang="zh-TW" altLang="en-US" sz="1200" b="1" dirty="0">
                <a:solidFill>
                  <a:srgbClr val="00B0F0"/>
                </a:solidFill>
              </a:rPr>
              <a:t>合起來，必須</a:t>
            </a:r>
            <a:r>
              <a:rPr lang="zh-TW" altLang="zh-TW" sz="1200" b="1" dirty="0">
                <a:solidFill>
                  <a:srgbClr val="00B0F0"/>
                </a:solidFill>
              </a:rPr>
              <a:t>為當日不重覆之唯一值。</a:t>
            </a:r>
            <a:r>
              <a:rPr lang="zh-TW" altLang="en-US" sz="1200" dirty="0"/>
              <a:t>同一總公司之下的各分公司，當天查詢時，前兩個欄位值必完全相同，因此</a:t>
            </a:r>
            <a:r>
              <a:rPr lang="zh-TW" altLang="en-US" sz="1200" b="1" dirty="0">
                <a:solidFill>
                  <a:srgbClr val="00B0F0"/>
                </a:solidFill>
              </a:rPr>
              <a:t>請務必事先區隔「各分公司所使用的查詢序號範圍」</a:t>
            </a:r>
            <a:r>
              <a:rPr lang="zh-TW" altLang="en-US" sz="1200" dirty="0"/>
              <a:t>，例如Ａ分公司採 </a:t>
            </a:r>
            <a:r>
              <a:rPr lang="en-US" altLang="zh-TW" sz="1200" dirty="0"/>
              <a:t>010001~020000</a:t>
            </a:r>
            <a:r>
              <a:rPr lang="zh-TW" altLang="en-US" sz="1200" dirty="0"/>
              <a:t>，Ｂ採用 </a:t>
            </a:r>
            <a:r>
              <a:rPr lang="en-US" altLang="zh-TW" sz="1200" dirty="0"/>
              <a:t>020001~025000</a:t>
            </a:r>
            <a:r>
              <a:rPr lang="zh-TW" altLang="en-US" sz="1200" dirty="0"/>
              <a:t>。</a:t>
            </a:r>
            <a:endParaRPr lang="en-US" altLang="zh-TW" sz="1200" dirty="0"/>
          </a:p>
          <a:p>
            <a:pPr marL="997200" lvl="2" indent="-285750">
              <a:spcAft>
                <a:spcPts val="300"/>
              </a:spcAft>
              <a:buFont typeface="Arial" panose="020B0604020202020204" pitchFamily="34" charset="0"/>
              <a:buChar char="•"/>
            </a:pPr>
            <a:r>
              <a:rPr lang="zh-TW" altLang="en-US" sz="1200" dirty="0"/>
              <a:t>只要當批發查內任一筆紀錄格式有誤，就不會送聯徵，僅有</a:t>
            </a:r>
            <a:r>
              <a:rPr lang="zh-TW" altLang="en-US" sz="1200" b="1" dirty="0">
                <a:solidFill>
                  <a:srgbClr val="00B0F0"/>
                </a:solidFill>
              </a:rPr>
              <a:t>此情形可沿用同序號</a:t>
            </a:r>
            <a:r>
              <a:rPr lang="zh-TW" altLang="en-US" sz="1200" dirty="0"/>
              <a:t>、直到該批全數資料檢核通過、成功送往聯徵為止。</a:t>
            </a:r>
          </a:p>
          <a:p>
            <a:pPr marL="540000" lvl="1" indent="-285750">
              <a:spcAft>
                <a:spcPts val="300"/>
              </a:spcAft>
              <a:buFont typeface="Arial" panose="020B0604020202020204" pitchFamily="34" charset="0"/>
              <a:buChar char="•"/>
            </a:pPr>
            <a:r>
              <a:rPr lang="en-US" altLang="zh-TW" sz="1400" b="1" dirty="0"/>
              <a:t>BCU-CONT-TEL</a:t>
            </a:r>
            <a:r>
              <a:rPr lang="zh-TW" altLang="zh-TW" sz="1400" b="1" dirty="0"/>
              <a:t>、</a:t>
            </a:r>
            <a:r>
              <a:rPr lang="en-US" altLang="zh-TW" sz="1400" b="1" dirty="0"/>
              <a:t>BCU-CONT-INFO</a:t>
            </a:r>
            <a:r>
              <a:rPr lang="zh-TW" altLang="zh-TW" sz="1400" b="1" dirty="0"/>
              <a:t>：</a:t>
            </a:r>
            <a:r>
              <a:rPr lang="zh-TW" altLang="zh-TW" sz="1400" dirty="0"/>
              <a:t>不得為空白</a:t>
            </a:r>
            <a:r>
              <a:rPr lang="zh-TW" altLang="en-US" sz="1400" dirty="0"/>
              <a:t>。</a:t>
            </a:r>
            <a:endParaRPr lang="en-US" altLang="zh-TW" sz="1400" dirty="0"/>
          </a:p>
          <a:p>
            <a:pPr marL="997200" lvl="2" indent="-285750">
              <a:spcAft>
                <a:spcPts val="300"/>
              </a:spcAft>
              <a:buFont typeface="Arial" panose="020B0604020202020204" pitchFamily="34" charset="0"/>
              <a:buChar char="•"/>
            </a:pPr>
            <a:r>
              <a:rPr lang="zh-TW" altLang="zh-TW" sz="1200" dirty="0"/>
              <a:t>請輸入此次查詢之聯絡人資料，例如證券商從業人員。</a:t>
            </a:r>
            <a:endParaRPr lang="en-US" altLang="zh-TW" sz="1200" dirty="0"/>
          </a:p>
          <a:p>
            <a:pPr marL="540000" lvl="1" indent="-285750">
              <a:spcAft>
                <a:spcPts val="300"/>
              </a:spcAft>
              <a:buFont typeface="Arial" panose="020B0604020202020204" pitchFamily="34" charset="0"/>
              <a:buChar char="•"/>
            </a:pPr>
            <a:r>
              <a:rPr lang="en-US" altLang="zh-TW" sz="1400" b="1" dirty="0"/>
              <a:t>BCU-QUERY-CNT</a:t>
            </a:r>
            <a:r>
              <a:rPr lang="zh-TW" altLang="zh-TW" sz="1400" b="1" dirty="0"/>
              <a:t>：</a:t>
            </a:r>
            <a:r>
              <a:rPr lang="zh-TW" altLang="zh-TW" sz="1400" dirty="0"/>
              <a:t>為查詢</a:t>
            </a:r>
            <a:r>
              <a:rPr lang="zh-TW" altLang="en-US" sz="1400" dirty="0"/>
              <a:t>總</a:t>
            </a:r>
            <a:r>
              <a:rPr lang="zh-TW" altLang="zh-TW" sz="1400" dirty="0"/>
              <a:t>筆數</a:t>
            </a:r>
            <a:r>
              <a:rPr lang="zh-TW" altLang="en-US" sz="1400" dirty="0"/>
              <a:t>（等同於次筆的數量）</a:t>
            </a:r>
            <a:r>
              <a:rPr lang="zh-TW" altLang="zh-TW" sz="1400" dirty="0"/>
              <a:t>，不包含首筆。</a:t>
            </a:r>
            <a:endParaRPr lang="en-US" altLang="zh-TW" sz="1400" dirty="0"/>
          </a:p>
          <a:p>
            <a:pPr marL="540000" lvl="1" indent="-285750">
              <a:spcAft>
                <a:spcPts val="300"/>
              </a:spcAft>
              <a:buFont typeface="Arial" panose="020B0604020202020204" pitchFamily="34" charset="0"/>
              <a:buChar char="•"/>
            </a:pPr>
            <a:r>
              <a:rPr lang="en-US" altLang="zh-TW" sz="1400" b="1" dirty="0"/>
              <a:t>BCU-ERR-CODE-H</a:t>
            </a:r>
            <a:r>
              <a:rPr lang="zh-TW" altLang="zh-TW" sz="1400" b="1" dirty="0"/>
              <a:t>：</a:t>
            </a:r>
            <a:r>
              <a:rPr lang="zh-TW" altLang="zh-TW" sz="1400" dirty="0"/>
              <a:t>首筆錯誤代碼為交易所回覆，證券商傳送時不需代入。</a:t>
            </a:r>
            <a:endParaRPr lang="en-US" altLang="zh-TW" sz="1400" dirty="0"/>
          </a:p>
          <a:p>
            <a:pPr marL="997200" lvl="2" indent="-285750">
              <a:spcAft>
                <a:spcPts val="300"/>
              </a:spcAft>
              <a:buFont typeface="Arial" panose="020B0604020202020204" pitchFamily="34" charset="0"/>
              <a:buChar char="•"/>
            </a:pPr>
            <a:r>
              <a:rPr lang="zh-TW" altLang="zh-TW" sz="1200" dirty="0"/>
              <a:t>首筆錯誤代碼除表示序號等錯誤外，另具彙總性質，若明細出現任一筆錯誤，該筆錯誤原因置於</a:t>
            </a:r>
            <a:r>
              <a:rPr lang="en-US" altLang="zh-TW" sz="1200" dirty="0"/>
              <a:t>BCU-ERR-CODE</a:t>
            </a:r>
            <a:r>
              <a:rPr lang="zh-TW" altLang="zh-TW" sz="1200" dirty="0"/>
              <a:t>，並於首筆錯誤代碼回覆</a:t>
            </a:r>
            <a:r>
              <a:rPr lang="en-US" altLang="zh-TW" sz="1200" dirty="0"/>
              <a:t>”20”</a:t>
            </a:r>
            <a:r>
              <a:rPr lang="zh-TW" altLang="zh-TW" sz="1200" dirty="0"/>
              <a:t>，表示查詢資料有錯。</a:t>
            </a:r>
            <a:r>
              <a:rPr lang="zh-TW" altLang="en-US" sz="1200" dirty="0"/>
              <a:t>整批查詢內容全部正確</a:t>
            </a:r>
            <a:r>
              <a:rPr lang="en-US" altLang="zh-TW" sz="1200" dirty="0"/>
              <a:t>”00”</a:t>
            </a:r>
            <a:r>
              <a:rPr lang="zh-TW" altLang="en-US" sz="1200" dirty="0"/>
              <a:t>，才會轉送聯徵中心進行查詢。</a:t>
            </a:r>
            <a:endParaRPr lang="en-US" altLang="zh-TW" sz="1200" dirty="0"/>
          </a:p>
          <a:p>
            <a:pPr marL="82800" indent="-285750">
              <a:spcAft>
                <a:spcPts val="300"/>
              </a:spcAft>
              <a:buFont typeface="Wingdings" panose="05000000000000000000" pitchFamily="2" charset="2"/>
              <a:buChar char="u"/>
            </a:pPr>
            <a:r>
              <a:rPr lang="zh-TW" altLang="en-US" b="1" dirty="0"/>
              <a:t>次筆</a:t>
            </a:r>
            <a:endParaRPr lang="en-US" altLang="zh-TW" b="1" dirty="0"/>
          </a:p>
          <a:p>
            <a:pPr marL="540000" lvl="1" indent="-285750">
              <a:spcAft>
                <a:spcPts val="300"/>
              </a:spcAft>
              <a:buFont typeface="Arial" panose="020B0604020202020204" pitchFamily="34" charset="0"/>
              <a:buChar char="•"/>
            </a:pPr>
            <a:r>
              <a:rPr lang="en-US" altLang="zh-TW" sz="1400" b="1" dirty="0"/>
              <a:t>BCU-BRKID</a:t>
            </a:r>
            <a:r>
              <a:rPr lang="zh-TW" altLang="en-US" sz="1400" b="1" dirty="0"/>
              <a:t>：</a:t>
            </a:r>
            <a:r>
              <a:rPr lang="zh-TW" altLang="en-US" sz="1400" dirty="0"/>
              <a:t>實際進行查詢之證券商（分公司）代號。</a:t>
            </a:r>
          </a:p>
          <a:p>
            <a:pPr marL="540000" lvl="1" indent="-285750">
              <a:spcAft>
                <a:spcPts val="300"/>
              </a:spcAft>
              <a:buFont typeface="Arial" panose="020B0604020202020204" pitchFamily="34" charset="0"/>
              <a:buChar char="•"/>
            </a:pPr>
            <a:r>
              <a:rPr lang="en-US" altLang="zh-TW" sz="1400" b="1" dirty="0"/>
              <a:t>BCU-IDN</a:t>
            </a:r>
            <a:r>
              <a:rPr lang="zh-TW" altLang="en-US" sz="1400" b="1" dirty="0"/>
              <a:t>：</a:t>
            </a:r>
            <a:r>
              <a:rPr lang="zh-TW" altLang="en-US" sz="1400" dirty="0"/>
              <a:t>查詢當事人之</a:t>
            </a:r>
            <a:r>
              <a:rPr lang="zh-TW" altLang="en-US" sz="1400" dirty="0">
                <a:solidFill>
                  <a:srgbClr val="FF0000"/>
                </a:solidFill>
              </a:rPr>
              <a:t>身份證號</a:t>
            </a:r>
            <a:r>
              <a:rPr lang="zh-TW" altLang="en-US" sz="1400" dirty="0"/>
              <a:t>或</a:t>
            </a:r>
            <a:r>
              <a:rPr lang="zh-TW" altLang="en-US" sz="1400" dirty="0">
                <a:solidFill>
                  <a:srgbClr val="FF0000"/>
                </a:solidFill>
              </a:rPr>
              <a:t>統編</a:t>
            </a:r>
            <a:r>
              <a:rPr lang="zh-TW" altLang="en-US" sz="1400" dirty="0"/>
              <a:t>，長度為</a:t>
            </a:r>
            <a:r>
              <a:rPr lang="en-US" altLang="zh-TW" sz="1400" dirty="0"/>
              <a:t>10</a:t>
            </a:r>
            <a:r>
              <a:rPr lang="zh-TW" altLang="en-US" sz="1400" dirty="0"/>
              <a:t>或</a:t>
            </a:r>
            <a:r>
              <a:rPr lang="en-US" altLang="zh-TW" sz="1400" dirty="0"/>
              <a:t>8</a:t>
            </a:r>
            <a:r>
              <a:rPr lang="zh-TW" altLang="en-US" sz="1400" dirty="0"/>
              <a:t>碼。</a:t>
            </a:r>
            <a:endParaRPr lang="en-US" altLang="zh-TW" sz="1400" dirty="0"/>
          </a:p>
          <a:p>
            <a:pPr marL="997200" lvl="2" indent="-285750">
              <a:spcAft>
                <a:spcPts val="300"/>
              </a:spcAft>
              <a:buFont typeface="Arial" panose="020B0604020202020204" pitchFamily="34" charset="0"/>
              <a:buChar char="•"/>
            </a:pPr>
            <a:r>
              <a:rPr lang="zh-TW" altLang="en-US" sz="1200" dirty="0"/>
              <a:t>當查詢境內外華僑及外國人當事人，「自然人」應以</a:t>
            </a:r>
            <a:r>
              <a:rPr lang="zh-TW" altLang="en-US" sz="1200" dirty="0">
                <a:solidFill>
                  <a:srgbClr val="FF0000"/>
                </a:solidFill>
              </a:rPr>
              <a:t>統一證號</a:t>
            </a:r>
            <a:r>
              <a:rPr lang="zh-TW" altLang="en-US" sz="1200" dirty="0"/>
              <a:t>查詢，若無統一證號，則以</a:t>
            </a:r>
            <a:r>
              <a:rPr lang="zh-TW" altLang="en-US" sz="1200" b="1" u="sng" dirty="0"/>
              <a:t>西元出生年月日</a:t>
            </a:r>
            <a:r>
              <a:rPr lang="zh-TW" altLang="en-US" sz="1200" dirty="0"/>
              <a:t> </a:t>
            </a:r>
            <a:r>
              <a:rPr lang="en-US" altLang="zh-TW" sz="1200" dirty="0">
                <a:solidFill>
                  <a:srgbClr val="FF0000"/>
                </a:solidFill>
              </a:rPr>
              <a:t>+</a:t>
            </a:r>
            <a:r>
              <a:rPr lang="zh-TW" altLang="en-US" sz="1200" dirty="0"/>
              <a:t> </a:t>
            </a:r>
            <a:r>
              <a:rPr lang="zh-TW" altLang="en-US" sz="1200" b="1" dirty="0"/>
              <a:t>護照英文姓名第一個字的</a:t>
            </a:r>
            <a:r>
              <a:rPr lang="zh-TW" altLang="en-US" sz="1200" b="1" u="sng" dirty="0"/>
              <a:t>前兩個字母</a:t>
            </a:r>
            <a:r>
              <a:rPr lang="zh-TW" altLang="en-US" sz="1200" dirty="0"/>
              <a:t>，例如姓名為 </a:t>
            </a:r>
            <a:r>
              <a:rPr lang="en-US" altLang="zh-TW" sz="1200" dirty="0">
                <a:solidFill>
                  <a:srgbClr val="FF0000"/>
                </a:solidFill>
              </a:rPr>
              <a:t>Da</a:t>
            </a:r>
            <a:r>
              <a:rPr lang="en-US" altLang="zh-TW" sz="1200" dirty="0"/>
              <a:t>vid Lin</a:t>
            </a:r>
            <a:r>
              <a:rPr lang="zh-TW" altLang="en-US" sz="1200" dirty="0"/>
              <a:t>，應取 </a:t>
            </a:r>
            <a:r>
              <a:rPr lang="en-US" altLang="zh-TW" sz="1200" dirty="0">
                <a:solidFill>
                  <a:srgbClr val="FF0000"/>
                </a:solidFill>
              </a:rPr>
              <a:t>DA</a:t>
            </a:r>
            <a:r>
              <a:rPr lang="zh-TW" altLang="en-US" sz="1200" dirty="0"/>
              <a:t>；「機構投資人」應以統編查詢。</a:t>
            </a:r>
          </a:p>
          <a:p>
            <a:pPr marL="540000" lvl="1" indent="-285750">
              <a:spcAft>
                <a:spcPts val="300"/>
              </a:spcAft>
              <a:buFont typeface="Arial" panose="020B0604020202020204" pitchFamily="34" charset="0"/>
              <a:buChar char="•"/>
            </a:pPr>
            <a:r>
              <a:rPr lang="en-US" altLang="zh-TW" sz="1400" b="1" dirty="0"/>
              <a:t>BCU-REASON</a:t>
            </a:r>
            <a:r>
              <a:rPr lang="zh-TW" altLang="en-US" sz="1400" b="1" dirty="0"/>
              <a:t>：</a:t>
            </a:r>
            <a:r>
              <a:rPr lang="zh-TW" altLang="en-US" sz="1400" dirty="0"/>
              <a:t>本次查詢之事由代碼，</a:t>
            </a:r>
            <a:r>
              <a:rPr lang="zh-TW" altLang="en-US" sz="1400" dirty="0">
                <a:solidFill>
                  <a:srgbClr val="0000FF"/>
                </a:solidFill>
              </a:rPr>
              <a:t>詳見次頁</a:t>
            </a:r>
            <a:r>
              <a:rPr lang="zh-TW" altLang="en-US" sz="1400" dirty="0"/>
              <a:t>。</a:t>
            </a:r>
            <a:endParaRPr lang="en-US" altLang="zh-TW" sz="1400" dirty="0"/>
          </a:p>
          <a:p>
            <a:pPr marL="540000" lvl="1" indent="-285750">
              <a:spcAft>
                <a:spcPts val="300"/>
              </a:spcAft>
              <a:buFont typeface="Arial" panose="020B0604020202020204" pitchFamily="34" charset="0"/>
              <a:buChar char="•"/>
            </a:pPr>
            <a:r>
              <a:rPr lang="en-US" altLang="zh-TW" sz="1400" b="1" dirty="0"/>
              <a:t>BCU-ERR-CODE</a:t>
            </a:r>
            <a:r>
              <a:rPr lang="zh-TW" altLang="en-US" sz="1400" b="1" dirty="0"/>
              <a:t>：</a:t>
            </a:r>
            <a:r>
              <a:rPr lang="zh-TW" altLang="en-US" sz="1400" dirty="0"/>
              <a:t>錯誤代碼為交易所回覆，證券商傳送時無需代入。</a:t>
            </a:r>
          </a:p>
        </p:txBody>
      </p:sp>
      <p:sp>
        <p:nvSpPr>
          <p:cNvPr id="2" name="語音泡泡: 圓角矩形 1">
            <a:extLst>
              <a:ext uri="{FF2B5EF4-FFF2-40B4-BE49-F238E27FC236}">
                <a16:creationId xmlns:a16="http://schemas.microsoft.com/office/drawing/2014/main" id="{CE2A2A89-DB3F-3386-079A-C55272FA56EF}"/>
              </a:ext>
            </a:extLst>
          </p:cNvPr>
          <p:cNvSpPr/>
          <p:nvPr/>
        </p:nvSpPr>
        <p:spPr>
          <a:xfrm>
            <a:off x="10399408" y="4191753"/>
            <a:ext cx="1729210" cy="851025"/>
          </a:xfrm>
          <a:prstGeom prst="wedgeRoundRectCallout">
            <a:avLst>
              <a:gd name="adj1" fmla="val -57438"/>
              <a:gd name="adj2" fmla="val 33307"/>
              <a:gd name="adj3" fmla="val 16667"/>
            </a:avLst>
          </a:prstGeom>
          <a:solidFill>
            <a:srgbClr val="FFFFC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sz="1000" dirty="0">
                <a:solidFill>
                  <a:schemeClr val="tx1"/>
                </a:solidFill>
              </a:rPr>
              <a:t>統一編號　　</a:t>
            </a:r>
            <a:r>
              <a:rPr lang="en-US" altLang="zh-TW" sz="1000" dirty="0">
                <a:solidFill>
                  <a:schemeClr val="tx1"/>
                </a:solidFill>
              </a:rPr>
              <a:t>12345678</a:t>
            </a:r>
            <a:endParaRPr lang="zh-TW" altLang="en-US" sz="1000" dirty="0">
              <a:solidFill>
                <a:schemeClr val="tx1"/>
              </a:solidFill>
            </a:endParaRPr>
          </a:p>
          <a:p>
            <a:r>
              <a:rPr lang="zh-TW" altLang="en-US" sz="1000" dirty="0">
                <a:solidFill>
                  <a:schemeClr val="tx1"/>
                </a:solidFill>
              </a:rPr>
              <a:t>本國身分證　</a:t>
            </a:r>
            <a:r>
              <a:rPr lang="en-US" altLang="zh-TW" sz="1000" dirty="0">
                <a:solidFill>
                  <a:srgbClr val="FF0000"/>
                </a:solidFill>
              </a:rPr>
              <a:t>A</a:t>
            </a:r>
            <a:r>
              <a:rPr lang="en-US" altLang="zh-TW" sz="1000" dirty="0">
                <a:solidFill>
                  <a:schemeClr val="tx1"/>
                </a:solidFill>
              </a:rPr>
              <a:t>123456789</a:t>
            </a:r>
          </a:p>
          <a:p>
            <a:r>
              <a:rPr lang="zh-TW" altLang="en-US" sz="1000" dirty="0">
                <a:solidFill>
                  <a:schemeClr val="tx1"/>
                </a:solidFill>
              </a:rPr>
              <a:t>新統一證號　</a:t>
            </a:r>
            <a:r>
              <a:rPr lang="en-US" altLang="zh-TW" sz="1000" dirty="0">
                <a:solidFill>
                  <a:srgbClr val="FF0000"/>
                </a:solidFill>
              </a:rPr>
              <a:t>A9</a:t>
            </a:r>
            <a:r>
              <a:rPr lang="en-US" altLang="zh-TW" sz="1000" dirty="0">
                <a:solidFill>
                  <a:schemeClr val="tx1"/>
                </a:solidFill>
              </a:rPr>
              <a:t>87654321</a:t>
            </a:r>
          </a:p>
          <a:p>
            <a:r>
              <a:rPr lang="zh-TW" altLang="en-US" sz="1000" dirty="0">
                <a:solidFill>
                  <a:schemeClr val="tx1"/>
                </a:solidFill>
              </a:rPr>
              <a:t>舊統一證號　</a:t>
            </a:r>
            <a:r>
              <a:rPr lang="en-US" altLang="zh-TW" sz="1000" dirty="0">
                <a:solidFill>
                  <a:srgbClr val="FF0000"/>
                </a:solidFill>
              </a:rPr>
              <a:t>AD</a:t>
            </a:r>
            <a:r>
              <a:rPr lang="en-US" altLang="zh-TW" sz="1000" dirty="0">
                <a:solidFill>
                  <a:schemeClr val="tx1"/>
                </a:solidFill>
              </a:rPr>
              <a:t>12345678</a:t>
            </a:r>
          </a:p>
          <a:p>
            <a:r>
              <a:rPr lang="zh-TW" altLang="en-US" sz="1000" dirty="0">
                <a:solidFill>
                  <a:schemeClr val="tx1"/>
                </a:solidFill>
              </a:rPr>
              <a:t>稅籍編號　　</a:t>
            </a:r>
            <a:r>
              <a:rPr lang="en-US" altLang="zh-TW" sz="1000" dirty="0">
                <a:solidFill>
                  <a:schemeClr val="tx1"/>
                </a:solidFill>
              </a:rPr>
              <a:t>19991231</a:t>
            </a:r>
            <a:r>
              <a:rPr lang="en-US" altLang="zh-TW" sz="1000" dirty="0">
                <a:solidFill>
                  <a:srgbClr val="FF0000"/>
                </a:solidFill>
              </a:rPr>
              <a:t>DA</a:t>
            </a:r>
          </a:p>
        </p:txBody>
      </p:sp>
      <p:grpSp>
        <p:nvGrpSpPr>
          <p:cNvPr id="18" name="群組 17">
            <a:extLst>
              <a:ext uri="{FF2B5EF4-FFF2-40B4-BE49-F238E27FC236}">
                <a16:creationId xmlns:a16="http://schemas.microsoft.com/office/drawing/2014/main" id="{9F499F31-8323-712B-71B5-43B4A2C0E8E7}"/>
              </a:ext>
            </a:extLst>
          </p:cNvPr>
          <p:cNvGrpSpPr/>
          <p:nvPr/>
        </p:nvGrpSpPr>
        <p:grpSpPr>
          <a:xfrm>
            <a:off x="24117" y="878007"/>
            <a:ext cx="5281213" cy="5753655"/>
            <a:chOff x="24117" y="878007"/>
            <a:chExt cx="5281213" cy="5753655"/>
          </a:xfrm>
        </p:grpSpPr>
        <p:pic>
          <p:nvPicPr>
            <p:cNvPr id="3" name="圖片 2">
              <a:extLst>
                <a:ext uri="{FF2B5EF4-FFF2-40B4-BE49-F238E27FC236}">
                  <a16:creationId xmlns:a16="http://schemas.microsoft.com/office/drawing/2014/main" id="{7F22369D-91A5-334E-D988-4A3C4760C23B}"/>
                </a:ext>
              </a:extLst>
            </p:cNvPr>
            <p:cNvPicPr>
              <a:picLocks noChangeAspect="1"/>
            </p:cNvPicPr>
            <p:nvPr/>
          </p:nvPicPr>
          <p:blipFill>
            <a:blip r:embed="rId3"/>
            <a:stretch>
              <a:fillRect/>
            </a:stretch>
          </p:blipFill>
          <p:spPr>
            <a:xfrm>
              <a:off x="117700" y="878007"/>
              <a:ext cx="5094050" cy="5753655"/>
            </a:xfrm>
            <a:prstGeom prst="rect">
              <a:avLst/>
            </a:prstGeom>
          </p:spPr>
        </p:pic>
        <p:sp>
          <p:nvSpPr>
            <p:cNvPr id="7" name="矩形 6">
              <a:extLst>
                <a:ext uri="{FF2B5EF4-FFF2-40B4-BE49-F238E27FC236}">
                  <a16:creationId xmlns:a16="http://schemas.microsoft.com/office/drawing/2014/main" id="{207D08D8-24FD-C715-47A7-4C1F0CEDF00B}"/>
                </a:ext>
              </a:extLst>
            </p:cNvPr>
            <p:cNvSpPr/>
            <p:nvPr/>
          </p:nvSpPr>
          <p:spPr>
            <a:xfrm>
              <a:off x="117700" y="1403287"/>
              <a:ext cx="5094050" cy="2236206"/>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CC3108C2-828E-4767-94E9-F6C26E75C4B7}"/>
                </a:ext>
              </a:extLst>
            </p:cNvPr>
            <p:cNvSpPr/>
            <p:nvPr/>
          </p:nvSpPr>
          <p:spPr>
            <a:xfrm>
              <a:off x="117700" y="3918281"/>
              <a:ext cx="5094050" cy="270662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圓角 11">
              <a:extLst>
                <a:ext uri="{FF2B5EF4-FFF2-40B4-BE49-F238E27FC236}">
                  <a16:creationId xmlns:a16="http://schemas.microsoft.com/office/drawing/2014/main" id="{650871D3-F1EB-E04E-48D5-6DCF384E71AB}"/>
                </a:ext>
              </a:extLst>
            </p:cNvPr>
            <p:cNvSpPr/>
            <p:nvPr/>
          </p:nvSpPr>
          <p:spPr>
            <a:xfrm>
              <a:off x="24117" y="1448554"/>
              <a:ext cx="5281213" cy="715224"/>
            </a:xfrm>
            <a:prstGeom prst="roundRect">
              <a:avLst>
                <a:gd name="adj" fmla="val 50000"/>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a:extLst>
                <a:ext uri="{FF2B5EF4-FFF2-40B4-BE49-F238E27FC236}">
                  <a16:creationId xmlns:a16="http://schemas.microsoft.com/office/drawing/2014/main" id="{D9BFF391-8C3C-025E-5D74-613D6955CEA7}"/>
                </a:ext>
              </a:extLst>
            </p:cNvPr>
            <p:cNvSpPr/>
            <p:nvPr/>
          </p:nvSpPr>
          <p:spPr>
            <a:xfrm>
              <a:off x="3235254" y="4412630"/>
              <a:ext cx="328639" cy="21665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CEA6D83F-13AD-84B3-93F8-9153DD5564BE}"/>
                </a:ext>
              </a:extLst>
            </p:cNvPr>
            <p:cNvSpPr/>
            <p:nvPr/>
          </p:nvSpPr>
          <p:spPr>
            <a:xfrm>
              <a:off x="3241140" y="5402417"/>
              <a:ext cx="289710" cy="19465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3CC6A3AB-3FF0-C0E9-E535-2E4E68EE4AEC}"/>
                </a:ext>
              </a:extLst>
            </p:cNvPr>
            <p:cNvSpPr/>
            <p:nvPr/>
          </p:nvSpPr>
          <p:spPr>
            <a:xfrm>
              <a:off x="3965418" y="5900774"/>
              <a:ext cx="289710" cy="19465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9" name="圖片 8">
            <a:extLst>
              <a:ext uri="{FF2B5EF4-FFF2-40B4-BE49-F238E27FC236}">
                <a16:creationId xmlns:a16="http://schemas.microsoft.com/office/drawing/2014/main" id="{B2AD5D5E-C779-030B-8652-1FFF3F532636}"/>
              </a:ext>
            </a:extLst>
          </p:cNvPr>
          <p:cNvPicPr>
            <a:picLocks noChangeAspect="1"/>
          </p:cNvPicPr>
          <p:nvPr/>
        </p:nvPicPr>
        <p:blipFill>
          <a:blip r:embed="rId4"/>
          <a:stretch>
            <a:fillRect/>
          </a:stretch>
        </p:blipFill>
        <p:spPr>
          <a:xfrm>
            <a:off x="52264" y="6656832"/>
            <a:ext cx="2695198" cy="192024"/>
          </a:xfrm>
          <a:prstGeom prst="rect">
            <a:avLst/>
          </a:prstGeom>
        </p:spPr>
      </p:pic>
      <p:sp>
        <p:nvSpPr>
          <p:cNvPr id="5" name="投影片編號版面配置區 4">
            <a:extLst>
              <a:ext uri="{FF2B5EF4-FFF2-40B4-BE49-F238E27FC236}">
                <a16:creationId xmlns:a16="http://schemas.microsoft.com/office/drawing/2014/main" id="{C75B6644-6C2E-D4EF-9DAB-1401A624B6DF}"/>
              </a:ext>
            </a:extLst>
          </p:cNvPr>
          <p:cNvSpPr>
            <a:spLocks noGrp="1"/>
          </p:cNvSpPr>
          <p:nvPr>
            <p:ph type="sldNum" sz="quarter" idx="4294967295"/>
          </p:nvPr>
        </p:nvSpPr>
        <p:spPr>
          <a:xfrm>
            <a:off x="11899466" y="6596195"/>
            <a:ext cx="800000" cy="300000"/>
          </a:xfrm>
          <a:solidFill>
            <a:schemeClr val="bg1"/>
          </a:solidFill>
        </p:spPr>
        <p:txBody>
          <a:bodyPr/>
          <a:lstStyle/>
          <a:p>
            <a:pPr algn="l"/>
            <a:fld id="{F7021451-1387-4CA6-816F-3879F97B5CBC}" type="slidenum">
              <a:rPr lang="en-US" b="0" smtClean="0"/>
              <a:t>21</a:t>
            </a:fld>
            <a:endParaRPr lang="en-US" dirty="0"/>
          </a:p>
        </p:txBody>
      </p:sp>
    </p:spTree>
    <p:extLst>
      <p:ext uri="{BB962C8B-B14F-4D97-AF65-F5344CB8AC3E}">
        <p14:creationId xmlns:p14="http://schemas.microsoft.com/office/powerpoint/2010/main" val="4246428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975D0-79BF-1864-4B77-4E05A556587A}"/>
            </a:ext>
          </a:extLst>
        </p:cNvPr>
        <p:cNvGrpSpPr/>
        <p:nvPr/>
      </p:nvGrpSpPr>
      <p:grpSpPr>
        <a:xfrm>
          <a:off x="0" y="0"/>
          <a:ext cx="0" cy="0"/>
          <a:chOff x="0" y="0"/>
          <a:chExt cx="0" cy="0"/>
        </a:xfrm>
      </p:grpSpPr>
      <p:pic>
        <p:nvPicPr>
          <p:cNvPr id="8" name="圖片 7">
            <a:extLst>
              <a:ext uri="{FF2B5EF4-FFF2-40B4-BE49-F238E27FC236}">
                <a16:creationId xmlns:a16="http://schemas.microsoft.com/office/drawing/2014/main" id="{A5BFF215-0501-C667-EAF7-8592A4876CE0}"/>
              </a:ext>
            </a:extLst>
          </p:cNvPr>
          <p:cNvPicPr>
            <a:picLocks noChangeAspect="1"/>
          </p:cNvPicPr>
          <p:nvPr/>
        </p:nvPicPr>
        <p:blipFill>
          <a:blip r:embed="rId2"/>
          <a:stretch>
            <a:fillRect/>
          </a:stretch>
        </p:blipFill>
        <p:spPr>
          <a:xfrm>
            <a:off x="138239" y="104916"/>
            <a:ext cx="1826641" cy="573906"/>
          </a:xfrm>
          <a:prstGeom prst="rect">
            <a:avLst/>
          </a:prstGeom>
        </p:spPr>
      </p:pic>
      <p:pic>
        <p:nvPicPr>
          <p:cNvPr id="5" name="圖片 4">
            <a:extLst>
              <a:ext uri="{FF2B5EF4-FFF2-40B4-BE49-F238E27FC236}">
                <a16:creationId xmlns:a16="http://schemas.microsoft.com/office/drawing/2014/main" id="{C51FAAB0-4301-06E1-A31D-956B280C9925}"/>
              </a:ext>
            </a:extLst>
          </p:cNvPr>
          <p:cNvPicPr>
            <a:picLocks noChangeAspect="1"/>
          </p:cNvPicPr>
          <p:nvPr/>
        </p:nvPicPr>
        <p:blipFill>
          <a:blip r:embed="rId3"/>
          <a:stretch>
            <a:fillRect/>
          </a:stretch>
        </p:blipFill>
        <p:spPr>
          <a:xfrm>
            <a:off x="211650" y="993904"/>
            <a:ext cx="5220429" cy="5268060"/>
          </a:xfrm>
          <a:prstGeom prst="rect">
            <a:avLst/>
          </a:prstGeom>
        </p:spPr>
      </p:pic>
      <p:sp>
        <p:nvSpPr>
          <p:cNvPr id="9" name="文字方塊 8">
            <a:extLst>
              <a:ext uri="{FF2B5EF4-FFF2-40B4-BE49-F238E27FC236}">
                <a16:creationId xmlns:a16="http://schemas.microsoft.com/office/drawing/2014/main" id="{7833D9C3-012A-0BBE-1FCF-1861C8CDB85F}"/>
              </a:ext>
            </a:extLst>
          </p:cNvPr>
          <p:cNvSpPr txBox="1"/>
          <p:nvPr/>
        </p:nvSpPr>
        <p:spPr>
          <a:xfrm>
            <a:off x="5595165" y="993904"/>
            <a:ext cx="6183518" cy="3177793"/>
          </a:xfrm>
          <a:prstGeom prst="rect">
            <a:avLst/>
          </a:prstGeom>
          <a:solidFill>
            <a:schemeClr val="tx2">
              <a:lumMod val="10000"/>
              <a:lumOff val="90000"/>
            </a:schemeClr>
          </a:solidFill>
        </p:spPr>
        <p:txBody>
          <a:bodyPr wrap="square" rtlCol="0">
            <a:spAutoFit/>
          </a:bodyPr>
          <a:lstStyle/>
          <a:p>
            <a:r>
              <a:rPr lang="zh-TW" altLang="en-US" sz="2000" dirty="0">
                <a:solidFill>
                  <a:schemeClr val="bg1">
                    <a:lumMod val="65000"/>
                  </a:schemeClr>
                </a:solidFill>
              </a:rPr>
              <a:t>（承上頁）</a:t>
            </a:r>
            <a:endParaRPr lang="en-US" altLang="zh-TW" sz="2000" dirty="0">
              <a:solidFill>
                <a:schemeClr val="bg1">
                  <a:lumMod val="65000"/>
                </a:schemeClr>
              </a:solidFill>
            </a:endParaRPr>
          </a:p>
          <a:p>
            <a:pPr marL="540000" lvl="1" indent="-285750">
              <a:spcBef>
                <a:spcPts val="600"/>
              </a:spcBef>
              <a:spcAft>
                <a:spcPts val="300"/>
              </a:spcAft>
              <a:buFont typeface="Arial" panose="020B0604020202020204" pitchFamily="34" charset="0"/>
              <a:buChar char="•"/>
            </a:pPr>
            <a:r>
              <a:rPr lang="en-US" altLang="zh-TW" sz="1400" b="1" dirty="0"/>
              <a:t>BCU-REASON</a:t>
            </a:r>
            <a:r>
              <a:rPr lang="zh-TW" altLang="en-US" sz="1400" b="1" dirty="0"/>
              <a:t>：</a:t>
            </a:r>
            <a:r>
              <a:rPr lang="zh-TW" altLang="en-US" sz="1400" dirty="0"/>
              <a:t>本次查詢之事由代碼</a:t>
            </a:r>
            <a:endParaRPr lang="en-US" altLang="zh-TW" sz="1400" dirty="0"/>
          </a:p>
          <a:p>
            <a:pPr marL="997200" lvl="2" indent="-285750">
              <a:spcBef>
                <a:spcPts val="600"/>
              </a:spcBef>
              <a:spcAft>
                <a:spcPts val="300"/>
              </a:spcAft>
              <a:buFont typeface="Arial" panose="020B0604020202020204" pitchFamily="34" charset="0"/>
              <a:buChar char="•"/>
            </a:pPr>
            <a:r>
              <a:rPr lang="zh-TW" altLang="en-US" sz="1400" dirty="0"/>
              <a:t>總共有四種業務，共十五種事由組合，請依實際授信需求、填寫對應的代碼。</a:t>
            </a:r>
            <a:br>
              <a:rPr lang="en-US" altLang="zh-TW" sz="1400" dirty="0"/>
            </a:br>
            <a:br>
              <a:rPr lang="en-US" altLang="zh-TW" sz="1400" dirty="0"/>
            </a:br>
            <a:r>
              <a:rPr lang="zh-TW" altLang="en-US" sz="1400" dirty="0"/>
              <a:t>例如：</a:t>
            </a:r>
            <a:br>
              <a:rPr lang="en-US" altLang="zh-TW" sz="1400" dirty="0"/>
            </a:br>
            <a:r>
              <a:rPr lang="zh-TW" altLang="en-US" sz="1400" dirty="0"/>
              <a:t>本次查詢是基於「</a:t>
            </a:r>
            <a:r>
              <a:rPr lang="zh-TW" altLang="en-US" sz="1400" b="1" dirty="0">
                <a:solidFill>
                  <a:srgbClr val="FF0000"/>
                </a:solidFill>
              </a:rPr>
              <a:t>信用交易</a:t>
            </a:r>
            <a:r>
              <a:rPr lang="zh-TW" altLang="en-US" sz="1400" dirty="0"/>
              <a:t>」與「</a:t>
            </a:r>
            <a:r>
              <a:rPr lang="zh-TW" altLang="en-US" sz="1400" b="1" dirty="0">
                <a:solidFill>
                  <a:srgbClr val="FF0000"/>
                </a:solidFill>
              </a:rPr>
              <a:t>有價證券借貸</a:t>
            </a:r>
            <a:r>
              <a:rPr lang="zh-TW" altLang="en-US" sz="1400" dirty="0"/>
              <a:t>」，則輸入</a:t>
            </a:r>
            <a:r>
              <a:rPr lang="zh-TW" altLang="en-US" sz="1400" b="1" dirty="0"/>
              <a:t>一筆</a:t>
            </a:r>
            <a:r>
              <a:rPr lang="zh-TW" altLang="en-US" sz="1400" dirty="0"/>
              <a:t>發查資料，其事由代碼應填「</a:t>
            </a:r>
            <a:r>
              <a:rPr lang="en-US" altLang="zh-TW" sz="1400" b="1" dirty="0">
                <a:solidFill>
                  <a:srgbClr val="0000FF"/>
                </a:solidFill>
              </a:rPr>
              <a:t>14</a:t>
            </a:r>
            <a:r>
              <a:rPr lang="zh-TW" altLang="en-US" sz="1400" dirty="0"/>
              <a:t>」。</a:t>
            </a:r>
            <a:br>
              <a:rPr lang="en-US" altLang="zh-TW" sz="1400" dirty="0"/>
            </a:br>
            <a:br>
              <a:rPr lang="en-US" altLang="zh-TW" sz="1400" dirty="0"/>
            </a:br>
            <a:r>
              <a:rPr lang="zh-TW" altLang="en-US" sz="1400" dirty="0"/>
              <a:t>倘若是輸入</a:t>
            </a:r>
            <a:r>
              <a:rPr lang="zh-TW" altLang="en-US" sz="1400" b="1" dirty="0"/>
              <a:t>兩筆</a:t>
            </a:r>
            <a:r>
              <a:rPr lang="zh-TW" altLang="en-US" sz="1400" dirty="0"/>
              <a:t>相同的發查資料（身分證號相同）、事由分別填入「</a:t>
            </a:r>
            <a:r>
              <a:rPr lang="en-US" altLang="zh-TW" sz="1400" b="1" dirty="0"/>
              <a:t>01</a:t>
            </a:r>
            <a:r>
              <a:rPr lang="zh-TW" altLang="en-US" sz="1400" dirty="0"/>
              <a:t>」與「</a:t>
            </a:r>
            <a:r>
              <a:rPr lang="en-US" altLang="zh-TW" sz="1400" b="1" dirty="0"/>
              <a:t>04</a:t>
            </a:r>
            <a:r>
              <a:rPr lang="zh-TW" altLang="en-US" sz="1400" dirty="0"/>
              <a:t>」，其意義與上述相同，計費方面亦視為一筆。然而為俾於證交所與聯徵中心定期核對查詢明細作業，爰不建議採此方式於同一批發查檔內輸入重複資料。</a:t>
            </a:r>
            <a:endParaRPr lang="en-US" altLang="zh-TW" sz="1400" dirty="0"/>
          </a:p>
        </p:txBody>
      </p:sp>
      <p:grpSp>
        <p:nvGrpSpPr>
          <p:cNvPr id="7" name="群組 6">
            <a:extLst>
              <a:ext uri="{FF2B5EF4-FFF2-40B4-BE49-F238E27FC236}">
                <a16:creationId xmlns:a16="http://schemas.microsoft.com/office/drawing/2014/main" id="{E9A03AB5-BF6C-5CBB-6F5C-B42C871493AD}"/>
              </a:ext>
            </a:extLst>
          </p:cNvPr>
          <p:cNvGrpSpPr/>
          <p:nvPr/>
        </p:nvGrpSpPr>
        <p:grpSpPr>
          <a:xfrm>
            <a:off x="165400" y="3204928"/>
            <a:ext cx="5655978" cy="289710"/>
            <a:chOff x="165400" y="3204928"/>
            <a:chExt cx="5655978" cy="289710"/>
          </a:xfrm>
        </p:grpSpPr>
        <p:sp>
          <p:nvSpPr>
            <p:cNvPr id="2" name="矩形: 圓角 1">
              <a:extLst>
                <a:ext uri="{FF2B5EF4-FFF2-40B4-BE49-F238E27FC236}">
                  <a16:creationId xmlns:a16="http://schemas.microsoft.com/office/drawing/2014/main" id="{94FD6EEB-D853-0796-0ECC-87F454C13F3A}"/>
                </a:ext>
              </a:extLst>
            </p:cNvPr>
            <p:cNvSpPr/>
            <p:nvPr/>
          </p:nvSpPr>
          <p:spPr>
            <a:xfrm>
              <a:off x="165400" y="3204928"/>
              <a:ext cx="2911796" cy="289710"/>
            </a:xfrm>
            <a:prstGeom prst="roundRect">
              <a:avLst>
                <a:gd name="adj" fmla="val 50000"/>
              </a:avLst>
            </a:pr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 name="直線單箭頭接點 3">
              <a:extLst>
                <a:ext uri="{FF2B5EF4-FFF2-40B4-BE49-F238E27FC236}">
                  <a16:creationId xmlns:a16="http://schemas.microsoft.com/office/drawing/2014/main" id="{C7EBB6B9-37EA-7591-83F2-8E442AF26FCE}"/>
                </a:ext>
              </a:extLst>
            </p:cNvPr>
            <p:cNvCxnSpPr>
              <a:stCxn id="2" idx="3"/>
            </p:cNvCxnSpPr>
            <p:nvPr/>
          </p:nvCxnSpPr>
          <p:spPr>
            <a:xfrm>
              <a:off x="3077196" y="3349783"/>
              <a:ext cx="2744182" cy="0"/>
            </a:xfrm>
            <a:prstGeom prst="straightConnector1">
              <a:avLst/>
            </a:prstGeom>
            <a:ln w="38100">
              <a:solidFill>
                <a:srgbClr val="0000FF"/>
              </a:solidFill>
              <a:prstDash val="sysDot"/>
              <a:tailEnd type="triangle"/>
            </a:ln>
          </p:spPr>
          <p:style>
            <a:lnRef idx="1">
              <a:schemeClr val="accent1"/>
            </a:lnRef>
            <a:fillRef idx="0">
              <a:schemeClr val="accent1"/>
            </a:fillRef>
            <a:effectRef idx="0">
              <a:schemeClr val="accent1"/>
            </a:effectRef>
            <a:fontRef idx="minor">
              <a:schemeClr val="tx1"/>
            </a:fontRef>
          </p:style>
        </p:cxnSp>
      </p:grpSp>
      <p:pic>
        <p:nvPicPr>
          <p:cNvPr id="10" name="圖片 9">
            <a:extLst>
              <a:ext uri="{FF2B5EF4-FFF2-40B4-BE49-F238E27FC236}">
                <a16:creationId xmlns:a16="http://schemas.microsoft.com/office/drawing/2014/main" id="{423E5701-458C-3F1F-FCC0-9674E9D5D91D}"/>
              </a:ext>
            </a:extLst>
          </p:cNvPr>
          <p:cNvPicPr>
            <a:picLocks noChangeAspect="1"/>
          </p:cNvPicPr>
          <p:nvPr/>
        </p:nvPicPr>
        <p:blipFill>
          <a:blip r:embed="rId4"/>
          <a:stretch>
            <a:fillRect/>
          </a:stretch>
        </p:blipFill>
        <p:spPr>
          <a:xfrm>
            <a:off x="52264" y="6656832"/>
            <a:ext cx="2695198" cy="192024"/>
          </a:xfrm>
          <a:prstGeom prst="rect">
            <a:avLst/>
          </a:prstGeom>
        </p:spPr>
      </p:pic>
      <p:sp>
        <p:nvSpPr>
          <p:cNvPr id="3" name="投影片編號版面配置區 2">
            <a:extLst>
              <a:ext uri="{FF2B5EF4-FFF2-40B4-BE49-F238E27FC236}">
                <a16:creationId xmlns:a16="http://schemas.microsoft.com/office/drawing/2014/main" id="{53254616-1388-8C86-E268-A88207963DAE}"/>
              </a:ext>
            </a:extLst>
          </p:cNvPr>
          <p:cNvSpPr>
            <a:spLocks noGrp="1"/>
          </p:cNvSpPr>
          <p:nvPr>
            <p:ph type="sldNum" sz="quarter" idx="4294967295"/>
          </p:nvPr>
        </p:nvSpPr>
        <p:spPr>
          <a:xfrm>
            <a:off x="11914207" y="6560007"/>
            <a:ext cx="800000" cy="300000"/>
          </a:xfrm>
          <a:solidFill>
            <a:schemeClr val="bg1"/>
          </a:solidFill>
        </p:spPr>
        <p:txBody>
          <a:bodyPr/>
          <a:lstStyle/>
          <a:p>
            <a:pPr algn="l"/>
            <a:fld id="{F7021451-1387-4CA6-816F-3879F97B5CBC}" type="slidenum">
              <a:rPr lang="en-US" b="0" smtClean="0"/>
              <a:t>22</a:t>
            </a:fld>
            <a:endParaRPr lang="en-US" dirty="0"/>
          </a:p>
        </p:txBody>
      </p:sp>
      <p:sp>
        <p:nvSpPr>
          <p:cNvPr id="12" name="文字方塊 11">
            <a:extLst>
              <a:ext uri="{FF2B5EF4-FFF2-40B4-BE49-F238E27FC236}">
                <a16:creationId xmlns:a16="http://schemas.microsoft.com/office/drawing/2014/main" id="{9A58DB99-E912-46E2-68F0-3BEFADE15F88}"/>
              </a:ext>
            </a:extLst>
          </p:cNvPr>
          <p:cNvSpPr txBox="1"/>
          <p:nvPr/>
        </p:nvSpPr>
        <p:spPr>
          <a:xfrm>
            <a:off x="1854460" y="-184593"/>
            <a:ext cx="992422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spTree>
    <p:extLst>
      <p:ext uri="{BB962C8B-B14F-4D97-AF65-F5344CB8AC3E}">
        <p14:creationId xmlns:p14="http://schemas.microsoft.com/office/powerpoint/2010/main" val="701439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2CB46-C9CB-8F44-4E4C-28BB0CBDF708}"/>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3C2AF152-9B18-C0F8-09E9-3C92F40FDF2B}"/>
              </a:ext>
            </a:extLst>
          </p:cNvPr>
          <p:cNvSpPr txBox="1"/>
          <p:nvPr/>
        </p:nvSpPr>
        <p:spPr>
          <a:xfrm>
            <a:off x="2001077" y="-201347"/>
            <a:ext cx="1019092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pic>
        <p:nvPicPr>
          <p:cNvPr id="8" name="圖片 7">
            <a:extLst>
              <a:ext uri="{FF2B5EF4-FFF2-40B4-BE49-F238E27FC236}">
                <a16:creationId xmlns:a16="http://schemas.microsoft.com/office/drawing/2014/main" id="{D277FB2D-D0F4-1764-488D-80959E804D05}"/>
              </a:ext>
            </a:extLst>
          </p:cNvPr>
          <p:cNvPicPr>
            <a:picLocks noChangeAspect="1"/>
          </p:cNvPicPr>
          <p:nvPr/>
        </p:nvPicPr>
        <p:blipFill>
          <a:blip r:embed="rId2"/>
          <a:stretch>
            <a:fillRect/>
          </a:stretch>
        </p:blipFill>
        <p:spPr>
          <a:xfrm>
            <a:off x="138239" y="104916"/>
            <a:ext cx="1826641" cy="573906"/>
          </a:xfrm>
          <a:prstGeom prst="rect">
            <a:avLst/>
          </a:prstGeom>
        </p:spPr>
      </p:pic>
      <p:sp>
        <p:nvSpPr>
          <p:cNvPr id="4" name="文字方塊 3">
            <a:extLst>
              <a:ext uri="{FF2B5EF4-FFF2-40B4-BE49-F238E27FC236}">
                <a16:creationId xmlns:a16="http://schemas.microsoft.com/office/drawing/2014/main" id="{BAD3454B-D9E8-42EC-E22F-75CDB0E29236}"/>
              </a:ext>
            </a:extLst>
          </p:cNvPr>
          <p:cNvSpPr txBox="1"/>
          <p:nvPr/>
        </p:nvSpPr>
        <p:spPr>
          <a:xfrm>
            <a:off x="4765543" y="1193640"/>
            <a:ext cx="7297095" cy="5024452"/>
          </a:xfrm>
          <a:prstGeom prst="rect">
            <a:avLst/>
          </a:prstGeom>
          <a:solidFill>
            <a:schemeClr val="tx2">
              <a:lumMod val="10000"/>
              <a:lumOff val="90000"/>
            </a:schemeClr>
          </a:solidFill>
        </p:spPr>
        <p:txBody>
          <a:bodyPr wrap="square" rtlCol="0">
            <a:spAutoFit/>
          </a:bodyPr>
          <a:lstStyle/>
          <a:p>
            <a:r>
              <a:rPr lang="zh-TW" altLang="zh-TW" sz="2000" dirty="0">
                <a:solidFill>
                  <a:srgbClr val="0000FF"/>
                </a:solidFill>
              </a:rPr>
              <a:t>聯徵中心授信業務信用資料查詢</a:t>
            </a:r>
            <a:r>
              <a:rPr lang="zh-TW" altLang="en-US" sz="2000" dirty="0">
                <a:solidFill>
                  <a:srgbClr val="0000FF"/>
                </a:solidFill>
              </a:rPr>
              <a:t>結果回覆</a:t>
            </a:r>
            <a:r>
              <a:rPr lang="zh-TW" altLang="zh-TW" sz="2000" dirty="0">
                <a:solidFill>
                  <a:srgbClr val="0000FF"/>
                </a:solidFill>
              </a:rPr>
              <a:t>檔</a:t>
            </a:r>
            <a:r>
              <a:rPr lang="zh-TW" altLang="en-US" sz="2000" dirty="0">
                <a:solidFill>
                  <a:srgbClr val="FF0000"/>
                </a:solidFill>
              </a:rPr>
              <a:t>（</a:t>
            </a:r>
            <a:r>
              <a:rPr lang="en-US" altLang="zh-TW" sz="2000" b="1" dirty="0">
                <a:solidFill>
                  <a:srgbClr val="FF0000"/>
                </a:solidFill>
              </a:rPr>
              <a:t>BCV</a:t>
            </a:r>
            <a:r>
              <a:rPr lang="zh-TW" altLang="en-US" sz="2000" dirty="0">
                <a:solidFill>
                  <a:srgbClr val="FF0000"/>
                </a:solidFill>
              </a:rPr>
              <a:t>）</a:t>
            </a:r>
            <a:r>
              <a:rPr lang="zh-TW" altLang="en-US" sz="2000" dirty="0">
                <a:solidFill>
                  <a:srgbClr val="0000FF"/>
                </a:solidFill>
              </a:rPr>
              <a:t>，長度</a:t>
            </a:r>
            <a:r>
              <a:rPr lang="en-US" altLang="zh-TW" sz="2000" b="1" dirty="0">
                <a:solidFill>
                  <a:srgbClr val="FF0000"/>
                </a:solidFill>
              </a:rPr>
              <a:t>300</a:t>
            </a:r>
          </a:p>
          <a:p>
            <a:pPr marL="285750" lvl="0" indent="-285750">
              <a:spcBef>
                <a:spcPts val="600"/>
              </a:spcBef>
              <a:spcAft>
                <a:spcPts val="300"/>
              </a:spcAft>
              <a:buFont typeface="Wingdings" panose="05000000000000000000" pitchFamily="2" charset="2"/>
              <a:buChar char="u"/>
            </a:pPr>
            <a:r>
              <a:rPr lang="zh-TW" altLang="en-US" b="1" dirty="0"/>
              <a:t>首筆</a:t>
            </a:r>
            <a:endParaRPr lang="en-US" altLang="zh-TW" b="1" dirty="0"/>
          </a:p>
          <a:p>
            <a:pPr marL="540000" lvl="1" indent="-285750">
              <a:spcBef>
                <a:spcPts val="600"/>
              </a:spcBef>
              <a:spcAft>
                <a:spcPts val="300"/>
              </a:spcAft>
              <a:buFont typeface="Arial" panose="020B0604020202020204" pitchFamily="34" charset="0"/>
              <a:buChar char="•"/>
            </a:pPr>
            <a:r>
              <a:rPr lang="zh-TW" altLang="en-US" sz="1400" dirty="0"/>
              <a:t>各欄位同</a:t>
            </a:r>
            <a:r>
              <a:rPr lang="en-US" altLang="zh-TW" sz="1400" dirty="0"/>
              <a:t>BCU</a:t>
            </a:r>
            <a:r>
              <a:rPr lang="zh-TW" altLang="en-US" sz="1400" dirty="0"/>
              <a:t>之說明</a:t>
            </a:r>
            <a:r>
              <a:rPr lang="zh-TW" altLang="zh-TW" sz="1400" dirty="0"/>
              <a:t>。</a:t>
            </a:r>
            <a:endParaRPr lang="en-US" altLang="zh-TW" sz="1400" dirty="0"/>
          </a:p>
          <a:p>
            <a:pPr marL="254250" lvl="1">
              <a:spcBef>
                <a:spcPts val="600"/>
              </a:spcBef>
              <a:spcAft>
                <a:spcPts val="300"/>
              </a:spcAft>
            </a:pPr>
            <a:endParaRPr lang="en-US" altLang="zh-TW" sz="1400" dirty="0"/>
          </a:p>
          <a:p>
            <a:pPr marL="82800" indent="-285750">
              <a:spcBef>
                <a:spcPts val="600"/>
              </a:spcBef>
              <a:spcAft>
                <a:spcPts val="300"/>
              </a:spcAft>
              <a:buFont typeface="Wingdings" panose="05000000000000000000" pitchFamily="2" charset="2"/>
              <a:buChar char="u"/>
            </a:pPr>
            <a:r>
              <a:rPr lang="zh-TW" altLang="en-US" b="1" dirty="0"/>
              <a:t>次筆</a:t>
            </a:r>
            <a:endParaRPr lang="en-US" altLang="zh-TW" b="1" dirty="0"/>
          </a:p>
          <a:p>
            <a:pPr marL="540000" lvl="1" indent="-285750">
              <a:spcBef>
                <a:spcPts val="300"/>
              </a:spcBef>
              <a:spcAft>
                <a:spcPts val="300"/>
              </a:spcAft>
              <a:buFont typeface="Arial" panose="020B0604020202020204" pitchFamily="34" charset="0"/>
              <a:buChar char="•"/>
            </a:pPr>
            <a:r>
              <a:rPr lang="en-US" altLang="zh-TW" sz="1400" b="1" dirty="0"/>
              <a:t>BCV-ERR-CODE</a:t>
            </a:r>
            <a:r>
              <a:rPr lang="zh-TW" altLang="en-US" sz="1400" b="1" dirty="0"/>
              <a:t>：</a:t>
            </a:r>
            <a:r>
              <a:rPr lang="zh-TW" altLang="en-US" sz="1400" dirty="0"/>
              <a:t>錯誤代碼為聯徵中心回覆，</a:t>
            </a:r>
            <a:endParaRPr lang="en-US" altLang="zh-TW" sz="1400" dirty="0"/>
          </a:p>
          <a:p>
            <a:pPr marL="997200" lvl="2" indent="-285750">
              <a:spcBef>
                <a:spcPts val="300"/>
              </a:spcBef>
              <a:spcAft>
                <a:spcPts val="300"/>
              </a:spcAft>
              <a:buFont typeface="Arial" panose="020B0604020202020204" pitchFamily="34" charset="0"/>
              <a:buChar char="•"/>
            </a:pPr>
            <a:r>
              <a:rPr lang="en-US" altLang="zh-TW" sz="1200" dirty="0"/>
              <a:t>00</a:t>
            </a:r>
            <a:r>
              <a:rPr lang="zh-TW" altLang="en-US" sz="1200" dirty="0"/>
              <a:t> 表示正常；</a:t>
            </a:r>
            <a:endParaRPr lang="en-US" altLang="zh-TW" sz="1200" dirty="0"/>
          </a:p>
          <a:p>
            <a:pPr marL="997200" lvl="2" indent="-285750">
              <a:spcBef>
                <a:spcPts val="300"/>
              </a:spcBef>
              <a:spcAft>
                <a:spcPts val="300"/>
              </a:spcAft>
              <a:buFont typeface="Arial" panose="020B0604020202020204" pitchFamily="34" charset="0"/>
              <a:buChar char="•"/>
            </a:pPr>
            <a:r>
              <a:rPr lang="en-US" altLang="zh-TW" sz="1200" dirty="0"/>
              <a:t>99</a:t>
            </a:r>
            <a:r>
              <a:rPr lang="zh-TW" altLang="en-US" sz="1200" dirty="0"/>
              <a:t> 代表聯徵中心系統異常；</a:t>
            </a:r>
            <a:endParaRPr lang="en-US" altLang="zh-TW" sz="1200" dirty="0"/>
          </a:p>
          <a:p>
            <a:pPr marL="997200" lvl="2" indent="-285750">
              <a:spcBef>
                <a:spcPts val="300"/>
              </a:spcBef>
              <a:spcAft>
                <a:spcPts val="300"/>
              </a:spcAft>
              <a:buFont typeface="Arial" panose="020B0604020202020204" pitchFamily="34" charset="0"/>
              <a:buChar char="•"/>
            </a:pPr>
            <a:r>
              <a:rPr lang="en-US" altLang="zh-TW" sz="1200" dirty="0"/>
              <a:t>01</a:t>
            </a:r>
            <a:r>
              <a:rPr lang="zh-TW" altLang="en-US" sz="1200" dirty="0"/>
              <a:t> 表示查詢條件有錯誤。</a:t>
            </a:r>
          </a:p>
          <a:p>
            <a:pPr marL="540000" lvl="1" indent="-285750">
              <a:spcBef>
                <a:spcPts val="300"/>
              </a:spcBef>
              <a:spcAft>
                <a:spcPts val="300"/>
              </a:spcAft>
              <a:buFont typeface="Arial" panose="020B0604020202020204" pitchFamily="34" charset="0"/>
              <a:buChar char="•"/>
            </a:pPr>
            <a:r>
              <a:rPr lang="en-US" altLang="zh-TW" sz="1400" b="1" dirty="0"/>
              <a:t>BCV-REF-DATE</a:t>
            </a:r>
            <a:r>
              <a:rPr lang="zh-TW" altLang="en-US" sz="1400" b="1" dirty="0"/>
              <a:t>：</a:t>
            </a:r>
            <a:r>
              <a:rPr lang="zh-TW" altLang="en-US" sz="1400" dirty="0"/>
              <a:t>聯徵中心授信資料年月，以</a:t>
            </a:r>
            <a:r>
              <a:rPr lang="zh-TW" altLang="en-US" sz="1400" dirty="0">
                <a:solidFill>
                  <a:srgbClr val="FF0000"/>
                </a:solidFill>
              </a:rPr>
              <a:t>民國年</a:t>
            </a:r>
            <a:r>
              <a:rPr lang="zh-TW" altLang="en-US" sz="1400" dirty="0"/>
              <a:t>表示，格式為</a:t>
            </a:r>
            <a:r>
              <a:rPr lang="en-US" altLang="zh-TW" sz="1400" dirty="0"/>
              <a:t>YYYMM</a:t>
            </a:r>
            <a:r>
              <a:rPr lang="zh-TW" altLang="en-US" sz="1400" dirty="0"/>
              <a:t>。</a:t>
            </a:r>
            <a:endParaRPr lang="en-US" altLang="zh-TW" sz="1400" dirty="0"/>
          </a:p>
          <a:p>
            <a:pPr marL="540000" lvl="1" indent="-285750">
              <a:spcBef>
                <a:spcPts val="300"/>
              </a:spcBef>
              <a:spcAft>
                <a:spcPts val="300"/>
              </a:spcAft>
              <a:buFont typeface="Arial" panose="020B0604020202020204" pitchFamily="34" charset="0"/>
              <a:buChar char="•"/>
            </a:pPr>
            <a:r>
              <a:rPr lang="en-US" altLang="zh-TW" sz="1400" b="1" dirty="0"/>
              <a:t>BCV-RESULT</a:t>
            </a:r>
            <a:r>
              <a:rPr lang="zh-TW" altLang="en-US" sz="1400" b="1" dirty="0"/>
              <a:t>：</a:t>
            </a:r>
            <a:r>
              <a:rPr lang="zh-TW" altLang="en-US" sz="1400" dirty="0"/>
              <a:t>授信負面信用資料註記，代碼說明如下，</a:t>
            </a:r>
            <a:endParaRPr lang="en-US" altLang="zh-TW" sz="1400" dirty="0"/>
          </a:p>
          <a:p>
            <a:pPr marL="997200" lvl="2" indent="-285750">
              <a:spcBef>
                <a:spcPts val="300"/>
              </a:spcBef>
              <a:spcAft>
                <a:spcPts val="300"/>
              </a:spcAft>
              <a:buFont typeface="Arial" panose="020B0604020202020204" pitchFamily="34" charset="0"/>
              <a:buChar char="•"/>
            </a:pPr>
            <a:r>
              <a:rPr lang="en-US" altLang="zh-TW" sz="1200" dirty="0">
                <a:solidFill>
                  <a:srgbClr val="FF0000"/>
                </a:solidFill>
              </a:rPr>
              <a:t>N0</a:t>
            </a:r>
            <a:r>
              <a:rPr lang="zh-TW" altLang="en-US" sz="1200" dirty="0"/>
              <a:t>：</a:t>
            </a:r>
            <a:r>
              <a:rPr lang="zh-TW" altLang="en-US" sz="1200" dirty="0">
                <a:solidFill>
                  <a:srgbClr val="0000FF"/>
                </a:solidFill>
              </a:rPr>
              <a:t>無</a:t>
            </a:r>
            <a:r>
              <a:rPr lang="zh-TW" altLang="en-US" sz="1200" dirty="0"/>
              <a:t>負面紀錄，</a:t>
            </a:r>
            <a:r>
              <a:rPr lang="zh-TW" altLang="en-US" sz="1200" dirty="0">
                <a:solidFill>
                  <a:srgbClr val="0000FF"/>
                </a:solidFill>
              </a:rPr>
              <a:t>無</a:t>
            </a:r>
            <a:r>
              <a:rPr lang="zh-TW" altLang="en-US" sz="1200" dirty="0"/>
              <a:t>額度資料；</a:t>
            </a:r>
            <a:endParaRPr lang="en-US" altLang="zh-TW" sz="1200" dirty="0"/>
          </a:p>
          <a:p>
            <a:pPr marL="997200" lvl="2" indent="-285750">
              <a:spcBef>
                <a:spcPts val="300"/>
              </a:spcBef>
              <a:spcAft>
                <a:spcPts val="300"/>
              </a:spcAft>
              <a:buFont typeface="Arial" panose="020B0604020202020204" pitchFamily="34" charset="0"/>
              <a:buChar char="•"/>
            </a:pPr>
            <a:r>
              <a:rPr lang="en-US" altLang="zh-TW" sz="1200" dirty="0">
                <a:solidFill>
                  <a:srgbClr val="FF0000"/>
                </a:solidFill>
              </a:rPr>
              <a:t>N1</a:t>
            </a:r>
            <a:r>
              <a:rPr lang="zh-TW" altLang="en-US" sz="1200" dirty="0"/>
              <a:t>：</a:t>
            </a:r>
            <a:r>
              <a:rPr lang="zh-TW" altLang="en-US" sz="1200" dirty="0">
                <a:solidFill>
                  <a:srgbClr val="0000FF"/>
                </a:solidFill>
              </a:rPr>
              <a:t>無</a:t>
            </a:r>
            <a:r>
              <a:rPr lang="zh-TW" altLang="en-US" sz="1200" dirty="0"/>
              <a:t>負面紀錄，</a:t>
            </a:r>
            <a:r>
              <a:rPr lang="zh-TW" altLang="en-US" sz="1200" dirty="0">
                <a:solidFill>
                  <a:srgbClr val="FF0000"/>
                </a:solidFill>
              </a:rPr>
              <a:t>有</a:t>
            </a:r>
            <a:r>
              <a:rPr lang="zh-TW" altLang="en-US" sz="1200" dirty="0"/>
              <a:t>額度資料；</a:t>
            </a:r>
            <a:endParaRPr lang="en-US" altLang="zh-TW" sz="1200" dirty="0"/>
          </a:p>
          <a:p>
            <a:pPr marL="997200" lvl="2" indent="-285750">
              <a:spcBef>
                <a:spcPts val="300"/>
              </a:spcBef>
              <a:spcAft>
                <a:spcPts val="300"/>
              </a:spcAft>
              <a:buFont typeface="Arial" panose="020B0604020202020204" pitchFamily="34" charset="0"/>
              <a:buChar char="•"/>
            </a:pPr>
            <a:r>
              <a:rPr lang="en-US" altLang="zh-TW" sz="1200" dirty="0">
                <a:solidFill>
                  <a:srgbClr val="FF0000"/>
                </a:solidFill>
              </a:rPr>
              <a:t>Y0</a:t>
            </a:r>
            <a:r>
              <a:rPr lang="zh-TW" altLang="en-US" sz="1200" dirty="0"/>
              <a:t>：</a:t>
            </a:r>
            <a:r>
              <a:rPr lang="zh-TW" altLang="en-US" sz="1200" dirty="0">
                <a:solidFill>
                  <a:srgbClr val="FF0000"/>
                </a:solidFill>
              </a:rPr>
              <a:t>有</a:t>
            </a:r>
            <a:r>
              <a:rPr lang="zh-TW" altLang="en-US" sz="1200" dirty="0"/>
              <a:t>負面紀錄</a:t>
            </a:r>
            <a:r>
              <a:rPr lang="en-US" altLang="zh-TW" sz="1200" dirty="0"/>
              <a:t>(</a:t>
            </a:r>
            <a:r>
              <a:rPr lang="zh-TW" altLang="en-US" sz="1200" dirty="0"/>
              <a:t>逾期、催收、呆帳</a:t>
            </a:r>
            <a:r>
              <a:rPr lang="en-US" altLang="zh-TW" sz="1200" dirty="0"/>
              <a:t>)</a:t>
            </a:r>
            <a:r>
              <a:rPr lang="zh-TW" altLang="en-US" sz="1200" dirty="0"/>
              <a:t>，惟</a:t>
            </a:r>
            <a:r>
              <a:rPr lang="zh-TW" altLang="en-US" sz="1200" dirty="0">
                <a:solidFill>
                  <a:srgbClr val="0000FF"/>
                </a:solidFill>
              </a:rPr>
              <a:t>已轉列</a:t>
            </a:r>
            <a:r>
              <a:rPr lang="zh-TW" altLang="en-US" sz="1200" dirty="0"/>
              <a:t>為正常授信或結案；</a:t>
            </a:r>
            <a:endParaRPr lang="en-US" altLang="zh-TW" sz="1200" dirty="0"/>
          </a:p>
          <a:p>
            <a:pPr marL="997200" lvl="2" indent="-285750">
              <a:spcBef>
                <a:spcPts val="300"/>
              </a:spcBef>
              <a:spcAft>
                <a:spcPts val="300"/>
              </a:spcAft>
              <a:buFont typeface="Arial" panose="020B0604020202020204" pitchFamily="34" charset="0"/>
              <a:buChar char="•"/>
            </a:pPr>
            <a:r>
              <a:rPr lang="en-US" altLang="zh-TW" sz="1200" dirty="0">
                <a:solidFill>
                  <a:srgbClr val="FF0000"/>
                </a:solidFill>
              </a:rPr>
              <a:t>Y1</a:t>
            </a:r>
            <a:r>
              <a:rPr lang="zh-TW" altLang="en-US" sz="1200" dirty="0"/>
              <a:t>：</a:t>
            </a:r>
            <a:r>
              <a:rPr lang="zh-TW" altLang="en-US" sz="1200" dirty="0">
                <a:solidFill>
                  <a:srgbClr val="FF0000"/>
                </a:solidFill>
              </a:rPr>
              <a:t>有</a:t>
            </a:r>
            <a:r>
              <a:rPr lang="zh-TW" altLang="en-US" sz="1200" dirty="0"/>
              <a:t>負面紀錄</a:t>
            </a:r>
            <a:r>
              <a:rPr lang="en-US" altLang="zh-TW" sz="1200" dirty="0"/>
              <a:t>(</a:t>
            </a:r>
            <a:r>
              <a:rPr lang="zh-TW" altLang="en-US" sz="1200" dirty="0"/>
              <a:t>逾期、催收、呆帳</a:t>
            </a:r>
            <a:r>
              <a:rPr lang="en-US" altLang="zh-TW" sz="1200" dirty="0"/>
              <a:t>)</a:t>
            </a:r>
            <a:r>
              <a:rPr lang="zh-TW" altLang="en-US" sz="1200" dirty="0"/>
              <a:t>，</a:t>
            </a:r>
            <a:r>
              <a:rPr lang="zh-TW" altLang="en-US" sz="1200" dirty="0">
                <a:solidFill>
                  <a:srgbClr val="FF0000"/>
                </a:solidFill>
              </a:rPr>
              <a:t>尚未轉列</a:t>
            </a:r>
            <a:r>
              <a:rPr lang="zh-TW" altLang="en-US" sz="1200" dirty="0"/>
              <a:t>為正常授信或結案。</a:t>
            </a:r>
          </a:p>
          <a:p>
            <a:pPr marL="540000" lvl="1" indent="-285750">
              <a:spcBef>
                <a:spcPts val="300"/>
              </a:spcBef>
              <a:spcAft>
                <a:spcPts val="300"/>
              </a:spcAft>
              <a:buFont typeface="Arial" panose="020B0604020202020204" pitchFamily="34" charset="0"/>
              <a:buChar char="•"/>
            </a:pPr>
            <a:r>
              <a:rPr lang="en-US" altLang="zh-TW" sz="1400" b="1" dirty="0"/>
              <a:t>BCV-AMOUNT</a:t>
            </a:r>
            <a:r>
              <a:rPr lang="zh-TW" altLang="en-US" sz="1400" dirty="0"/>
              <a:t>：當 </a:t>
            </a:r>
            <a:r>
              <a:rPr lang="en-US" altLang="zh-TW" sz="1400" dirty="0"/>
              <a:t>BCV-RESULT</a:t>
            </a:r>
            <a:r>
              <a:rPr lang="zh-TW" altLang="en-US" sz="1400" dirty="0"/>
              <a:t> </a:t>
            </a:r>
            <a:r>
              <a:rPr lang="en-US" altLang="zh-TW" sz="1400" dirty="0"/>
              <a:t>=</a:t>
            </a:r>
            <a:r>
              <a:rPr lang="zh-TW" altLang="en-US" sz="1400" dirty="0"/>
              <a:t> </a:t>
            </a:r>
            <a:r>
              <a:rPr lang="en-US" altLang="zh-TW" sz="1400" dirty="0">
                <a:solidFill>
                  <a:srgbClr val="FF0000"/>
                </a:solidFill>
              </a:rPr>
              <a:t>Y1</a:t>
            </a:r>
            <a:r>
              <a:rPr lang="zh-TW" altLang="en-US" sz="1400" dirty="0"/>
              <a:t> 時，本欄數值為未清償總餘額</a:t>
            </a:r>
            <a:r>
              <a:rPr lang="en-US" altLang="zh-TW" sz="1400" dirty="0">
                <a:solidFill>
                  <a:srgbClr val="FF0000"/>
                </a:solidFill>
              </a:rPr>
              <a:t>(</a:t>
            </a:r>
            <a:r>
              <a:rPr lang="zh-TW" altLang="en-US" sz="1400" dirty="0">
                <a:solidFill>
                  <a:srgbClr val="FF0000"/>
                </a:solidFill>
              </a:rPr>
              <a:t>千元</a:t>
            </a:r>
            <a:r>
              <a:rPr lang="en-US" altLang="zh-TW" sz="1400" dirty="0">
                <a:solidFill>
                  <a:srgbClr val="FF0000"/>
                </a:solidFill>
              </a:rPr>
              <a:t>)</a:t>
            </a:r>
            <a:r>
              <a:rPr lang="zh-TW" altLang="en-US" sz="1400" dirty="0"/>
              <a:t>；</a:t>
            </a:r>
            <a:br>
              <a:rPr lang="en-US" altLang="zh-TW" sz="1400" dirty="0"/>
            </a:br>
            <a:r>
              <a:rPr lang="zh-TW" altLang="en-US" sz="1400" dirty="0"/>
              <a:t>當 </a:t>
            </a:r>
            <a:r>
              <a:rPr lang="en-US" altLang="zh-TW" sz="1400" dirty="0"/>
              <a:t>BCV-RESULT</a:t>
            </a:r>
            <a:r>
              <a:rPr lang="zh-TW" altLang="en-US" sz="1400" dirty="0"/>
              <a:t> </a:t>
            </a:r>
            <a:r>
              <a:rPr lang="en-US" altLang="zh-TW" sz="1400" dirty="0"/>
              <a:t>= Y0</a:t>
            </a:r>
            <a:r>
              <a:rPr lang="zh-TW" altLang="en-US" sz="1400" dirty="0"/>
              <a:t>、</a:t>
            </a:r>
            <a:r>
              <a:rPr lang="en-US" altLang="zh-TW" sz="1400" dirty="0"/>
              <a:t>N1</a:t>
            </a:r>
            <a:r>
              <a:rPr lang="zh-TW" altLang="en-US" sz="1400" dirty="0"/>
              <a:t>、</a:t>
            </a:r>
            <a:r>
              <a:rPr lang="en-US" altLang="zh-TW" sz="1400" dirty="0"/>
              <a:t>N0</a:t>
            </a:r>
            <a:r>
              <a:rPr lang="zh-TW" altLang="en-US" sz="1400" dirty="0"/>
              <a:t> 時，本欄為</a:t>
            </a:r>
            <a:r>
              <a:rPr lang="en-US" altLang="zh-TW" sz="1400" dirty="0"/>
              <a:t>0</a:t>
            </a:r>
            <a:r>
              <a:rPr lang="zh-TW" altLang="en-US" sz="1400" dirty="0"/>
              <a:t>。</a:t>
            </a:r>
          </a:p>
        </p:txBody>
      </p:sp>
      <p:grpSp>
        <p:nvGrpSpPr>
          <p:cNvPr id="12" name="群組 11">
            <a:extLst>
              <a:ext uri="{FF2B5EF4-FFF2-40B4-BE49-F238E27FC236}">
                <a16:creationId xmlns:a16="http://schemas.microsoft.com/office/drawing/2014/main" id="{4EDEBA87-E5FA-9573-10D8-45FF34D54F8A}"/>
              </a:ext>
            </a:extLst>
          </p:cNvPr>
          <p:cNvGrpSpPr/>
          <p:nvPr/>
        </p:nvGrpSpPr>
        <p:grpSpPr>
          <a:xfrm>
            <a:off x="111080" y="869487"/>
            <a:ext cx="4523711" cy="5759913"/>
            <a:chOff x="111080" y="869487"/>
            <a:chExt cx="4523711" cy="5759913"/>
          </a:xfrm>
        </p:grpSpPr>
        <p:pic>
          <p:nvPicPr>
            <p:cNvPr id="5" name="圖片 4">
              <a:extLst>
                <a:ext uri="{FF2B5EF4-FFF2-40B4-BE49-F238E27FC236}">
                  <a16:creationId xmlns:a16="http://schemas.microsoft.com/office/drawing/2014/main" id="{381462CF-7742-0A90-5DC2-0E1376CB1997}"/>
                </a:ext>
              </a:extLst>
            </p:cNvPr>
            <p:cNvPicPr>
              <a:picLocks noChangeAspect="1"/>
            </p:cNvPicPr>
            <p:nvPr/>
          </p:nvPicPr>
          <p:blipFill>
            <a:blip r:embed="rId3"/>
            <a:stretch>
              <a:fillRect/>
            </a:stretch>
          </p:blipFill>
          <p:spPr>
            <a:xfrm>
              <a:off x="111080" y="869487"/>
              <a:ext cx="4512049" cy="5759913"/>
            </a:xfrm>
            <a:prstGeom prst="rect">
              <a:avLst/>
            </a:prstGeom>
          </p:spPr>
        </p:pic>
        <p:sp>
          <p:nvSpPr>
            <p:cNvPr id="9" name="矩形 8">
              <a:extLst>
                <a:ext uri="{FF2B5EF4-FFF2-40B4-BE49-F238E27FC236}">
                  <a16:creationId xmlns:a16="http://schemas.microsoft.com/office/drawing/2014/main" id="{A57AA178-A6CF-6D09-4ECA-BC6788C5EE4D}"/>
                </a:ext>
              </a:extLst>
            </p:cNvPr>
            <p:cNvSpPr/>
            <p:nvPr/>
          </p:nvSpPr>
          <p:spPr>
            <a:xfrm>
              <a:off x="117700" y="1348969"/>
              <a:ext cx="4505429" cy="1756370"/>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5F886169-F74A-0383-E2E3-9260200A698C}"/>
                </a:ext>
              </a:extLst>
            </p:cNvPr>
            <p:cNvSpPr/>
            <p:nvPr/>
          </p:nvSpPr>
          <p:spPr>
            <a:xfrm>
              <a:off x="129362" y="3332216"/>
              <a:ext cx="4505429" cy="3297184"/>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 name="圖片 2">
            <a:extLst>
              <a:ext uri="{FF2B5EF4-FFF2-40B4-BE49-F238E27FC236}">
                <a16:creationId xmlns:a16="http://schemas.microsoft.com/office/drawing/2014/main" id="{A10B890A-8276-D224-9334-41B66F0AF6B8}"/>
              </a:ext>
            </a:extLst>
          </p:cNvPr>
          <p:cNvPicPr>
            <a:picLocks noChangeAspect="1"/>
          </p:cNvPicPr>
          <p:nvPr/>
        </p:nvPicPr>
        <p:blipFill>
          <a:blip r:embed="rId4"/>
          <a:stretch>
            <a:fillRect/>
          </a:stretch>
        </p:blipFill>
        <p:spPr>
          <a:xfrm>
            <a:off x="52264" y="6656832"/>
            <a:ext cx="2695198" cy="192024"/>
          </a:xfrm>
          <a:prstGeom prst="rect">
            <a:avLst/>
          </a:prstGeom>
        </p:spPr>
      </p:pic>
      <p:sp>
        <p:nvSpPr>
          <p:cNvPr id="2" name="投影片編號版面配置區 1">
            <a:extLst>
              <a:ext uri="{FF2B5EF4-FFF2-40B4-BE49-F238E27FC236}">
                <a16:creationId xmlns:a16="http://schemas.microsoft.com/office/drawing/2014/main" id="{162D888E-9FC1-E066-E19A-453D55FAE0E8}"/>
              </a:ext>
            </a:extLst>
          </p:cNvPr>
          <p:cNvSpPr>
            <a:spLocks noGrp="1"/>
          </p:cNvSpPr>
          <p:nvPr>
            <p:ph type="sldNum" sz="quarter" idx="4294967295"/>
          </p:nvPr>
        </p:nvSpPr>
        <p:spPr>
          <a:xfrm>
            <a:off x="11932920" y="6623379"/>
            <a:ext cx="800000" cy="300000"/>
          </a:xfrm>
          <a:solidFill>
            <a:schemeClr val="bg1"/>
          </a:solidFill>
        </p:spPr>
        <p:txBody>
          <a:bodyPr/>
          <a:lstStyle/>
          <a:p>
            <a:pPr algn="l"/>
            <a:fld id="{F7021451-1387-4CA6-816F-3879F97B5CBC}" type="slidenum">
              <a:rPr lang="en-US" b="0" smtClean="0"/>
              <a:t>23</a:t>
            </a:fld>
            <a:endParaRPr lang="en-US" dirty="0"/>
          </a:p>
        </p:txBody>
      </p:sp>
    </p:spTree>
    <p:extLst>
      <p:ext uri="{BB962C8B-B14F-4D97-AF65-F5344CB8AC3E}">
        <p14:creationId xmlns:p14="http://schemas.microsoft.com/office/powerpoint/2010/main" val="4164854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EDEEF-CE77-4F78-43B6-4C18AC8DD9EE}"/>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F91A320D-5614-D852-91FE-AAEC29BC28A0}"/>
              </a:ext>
            </a:extLst>
          </p:cNvPr>
          <p:cNvSpPr txBox="1"/>
          <p:nvPr/>
        </p:nvSpPr>
        <p:spPr>
          <a:xfrm>
            <a:off x="1841157" y="-167808"/>
            <a:ext cx="1035084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pic>
        <p:nvPicPr>
          <p:cNvPr id="8" name="圖片 7">
            <a:extLst>
              <a:ext uri="{FF2B5EF4-FFF2-40B4-BE49-F238E27FC236}">
                <a16:creationId xmlns:a16="http://schemas.microsoft.com/office/drawing/2014/main" id="{93170EDC-91F1-5B6E-D82E-40C0A9225F48}"/>
              </a:ext>
            </a:extLst>
          </p:cNvPr>
          <p:cNvPicPr>
            <a:picLocks noChangeAspect="1"/>
          </p:cNvPicPr>
          <p:nvPr/>
        </p:nvPicPr>
        <p:blipFill>
          <a:blip r:embed="rId2"/>
          <a:stretch>
            <a:fillRect/>
          </a:stretch>
        </p:blipFill>
        <p:spPr>
          <a:xfrm>
            <a:off x="138239" y="104916"/>
            <a:ext cx="1826641" cy="573906"/>
          </a:xfrm>
          <a:prstGeom prst="rect">
            <a:avLst/>
          </a:prstGeom>
        </p:spPr>
      </p:pic>
      <p:sp>
        <p:nvSpPr>
          <p:cNvPr id="4" name="文字方塊 3">
            <a:extLst>
              <a:ext uri="{FF2B5EF4-FFF2-40B4-BE49-F238E27FC236}">
                <a16:creationId xmlns:a16="http://schemas.microsoft.com/office/drawing/2014/main" id="{E193C3CD-C8B3-60BA-B10F-74DC20CEF860}"/>
              </a:ext>
            </a:extLst>
          </p:cNvPr>
          <p:cNvSpPr txBox="1"/>
          <p:nvPr/>
        </p:nvSpPr>
        <p:spPr>
          <a:xfrm>
            <a:off x="4725900" y="1030852"/>
            <a:ext cx="7297095" cy="2115964"/>
          </a:xfrm>
          <a:prstGeom prst="rect">
            <a:avLst/>
          </a:prstGeom>
          <a:solidFill>
            <a:schemeClr val="tx2">
              <a:lumMod val="10000"/>
              <a:lumOff val="90000"/>
            </a:schemeClr>
          </a:solidFill>
        </p:spPr>
        <p:txBody>
          <a:bodyPr wrap="square" rtlCol="0">
            <a:spAutoFit/>
          </a:bodyPr>
          <a:lstStyle/>
          <a:p>
            <a:r>
              <a:rPr lang="zh-TW" altLang="en-US" sz="2000" dirty="0">
                <a:solidFill>
                  <a:schemeClr val="bg1">
                    <a:lumMod val="65000"/>
                  </a:schemeClr>
                </a:solidFill>
              </a:rPr>
              <a:t>（承上頁）</a:t>
            </a:r>
            <a:endParaRPr lang="en-US" altLang="zh-TW" sz="2000" dirty="0">
              <a:solidFill>
                <a:schemeClr val="bg1">
                  <a:lumMod val="65000"/>
                </a:schemeClr>
              </a:solidFill>
            </a:endParaRPr>
          </a:p>
          <a:p>
            <a:pPr marL="540000" lvl="1" indent="-285750">
              <a:spcBef>
                <a:spcPts val="600"/>
              </a:spcBef>
              <a:spcAft>
                <a:spcPts val="300"/>
              </a:spcAft>
              <a:buFont typeface="Arial" panose="020B0604020202020204" pitchFamily="34" charset="0"/>
              <a:buChar char="•"/>
            </a:pPr>
            <a:r>
              <a:rPr lang="en-US" altLang="zh-TW" sz="1400" b="1" dirty="0"/>
              <a:t>BCV-NAME</a:t>
            </a:r>
            <a:r>
              <a:rPr lang="zh-TW" altLang="en-US" sz="1400" b="1" dirty="0"/>
              <a:t>：</a:t>
            </a:r>
            <a:r>
              <a:rPr lang="zh-TW" altLang="en-US" sz="1400" dirty="0"/>
              <a:t>受查戶姓名，</a:t>
            </a:r>
            <a:r>
              <a:rPr lang="en-US" altLang="zh-TW" sz="1400" dirty="0"/>
              <a:t>BIG5</a:t>
            </a:r>
            <a:r>
              <a:rPr lang="zh-TW" altLang="en-US" sz="1400" dirty="0"/>
              <a:t>編碼。</a:t>
            </a:r>
          </a:p>
          <a:p>
            <a:pPr marL="540000" lvl="1" indent="-285750">
              <a:spcBef>
                <a:spcPts val="600"/>
              </a:spcBef>
              <a:spcAft>
                <a:spcPts val="300"/>
              </a:spcAft>
              <a:buFont typeface="Arial" panose="020B0604020202020204" pitchFamily="34" charset="0"/>
              <a:buChar char="•"/>
            </a:pPr>
            <a:r>
              <a:rPr lang="en-US" altLang="zh-TW" sz="1400" b="1" dirty="0"/>
              <a:t>BCV-BRANCH-CNT</a:t>
            </a:r>
            <a:r>
              <a:rPr lang="zh-TW" altLang="en-US" sz="1400" b="1" dirty="0"/>
              <a:t>：</a:t>
            </a:r>
            <a:r>
              <a:rPr lang="zh-TW" altLang="en-US" sz="1400" dirty="0"/>
              <a:t>金融機構核准受查戶授信額度之總家數，以總公司代號計。</a:t>
            </a:r>
          </a:p>
          <a:p>
            <a:pPr marL="540000" lvl="1" indent="-285750">
              <a:spcBef>
                <a:spcPts val="600"/>
              </a:spcBef>
              <a:spcAft>
                <a:spcPts val="300"/>
              </a:spcAft>
              <a:buFont typeface="Arial" panose="020B0604020202020204" pitchFamily="34" charset="0"/>
              <a:buChar char="•"/>
            </a:pPr>
            <a:r>
              <a:rPr lang="en-US" altLang="zh-TW" sz="1400" b="1" dirty="0"/>
              <a:t>BCV-LIMIT-TOTAL-AMT</a:t>
            </a:r>
            <a:r>
              <a:rPr lang="zh-TW" altLang="en-US" sz="1400" b="1" dirty="0"/>
              <a:t>：</a:t>
            </a:r>
            <a:r>
              <a:rPr lang="zh-TW" altLang="en-US" sz="1400" dirty="0"/>
              <a:t>授信總額度，為受查戶於所有往來金融機構之授信額度合計數</a:t>
            </a:r>
            <a:r>
              <a:rPr lang="en-US" altLang="zh-TW" sz="1400" dirty="0">
                <a:solidFill>
                  <a:srgbClr val="0000FF"/>
                </a:solidFill>
              </a:rPr>
              <a:t>(</a:t>
            </a:r>
            <a:r>
              <a:rPr lang="zh-TW" altLang="en-US" sz="1400" dirty="0">
                <a:solidFill>
                  <a:srgbClr val="0000FF"/>
                </a:solidFill>
              </a:rPr>
              <a:t>千元</a:t>
            </a:r>
            <a:r>
              <a:rPr lang="en-US" altLang="zh-TW" sz="1400" dirty="0">
                <a:solidFill>
                  <a:srgbClr val="0000FF"/>
                </a:solidFill>
              </a:rPr>
              <a:t>)</a:t>
            </a:r>
            <a:r>
              <a:rPr lang="zh-TW" altLang="en-US" sz="1400" dirty="0"/>
              <a:t>。</a:t>
            </a:r>
          </a:p>
          <a:p>
            <a:pPr marL="540000" lvl="1" indent="-285750">
              <a:spcBef>
                <a:spcPts val="600"/>
              </a:spcBef>
              <a:spcAft>
                <a:spcPts val="300"/>
              </a:spcAft>
              <a:buFont typeface="Arial" panose="020B0604020202020204" pitchFamily="34" charset="0"/>
              <a:buChar char="•"/>
            </a:pPr>
            <a:r>
              <a:rPr lang="zh-TW" altLang="en-US" sz="1400" b="1" dirty="0"/>
              <a:t>授信用途別之未逾期金額、逾期金額：</a:t>
            </a:r>
            <a:r>
              <a:rPr lang="zh-TW" altLang="en-US" sz="1400" dirty="0"/>
              <a:t>受查戶於金融機構各授信用途別（購置不動產、購置動產、企業投資、週轉金）之未逾期金額及逾期金額</a:t>
            </a:r>
            <a:r>
              <a:rPr lang="en-US" altLang="zh-TW" sz="1400" dirty="0">
                <a:solidFill>
                  <a:srgbClr val="0000FF"/>
                </a:solidFill>
              </a:rPr>
              <a:t>(</a:t>
            </a:r>
            <a:r>
              <a:rPr lang="zh-TW" altLang="en-US" sz="1400" dirty="0">
                <a:solidFill>
                  <a:srgbClr val="0000FF"/>
                </a:solidFill>
              </a:rPr>
              <a:t>千元</a:t>
            </a:r>
            <a:r>
              <a:rPr lang="en-US" altLang="zh-TW" sz="1400" dirty="0">
                <a:solidFill>
                  <a:srgbClr val="0000FF"/>
                </a:solidFill>
              </a:rPr>
              <a:t>)</a:t>
            </a:r>
            <a:r>
              <a:rPr lang="zh-TW" altLang="en-US" sz="1400" dirty="0"/>
              <a:t>。</a:t>
            </a:r>
          </a:p>
        </p:txBody>
      </p:sp>
      <p:grpSp>
        <p:nvGrpSpPr>
          <p:cNvPr id="10" name="群組 9">
            <a:extLst>
              <a:ext uri="{FF2B5EF4-FFF2-40B4-BE49-F238E27FC236}">
                <a16:creationId xmlns:a16="http://schemas.microsoft.com/office/drawing/2014/main" id="{9D717D9F-AE45-81C8-4789-33CB0E2B4D4E}"/>
              </a:ext>
            </a:extLst>
          </p:cNvPr>
          <p:cNvGrpSpPr/>
          <p:nvPr/>
        </p:nvGrpSpPr>
        <p:grpSpPr>
          <a:xfrm>
            <a:off x="111080" y="1030851"/>
            <a:ext cx="4513941" cy="4626440"/>
            <a:chOff x="111080" y="869486"/>
            <a:chExt cx="4513941" cy="4626440"/>
          </a:xfrm>
        </p:grpSpPr>
        <p:pic>
          <p:nvPicPr>
            <p:cNvPr id="3" name="圖片 2">
              <a:extLst>
                <a:ext uri="{FF2B5EF4-FFF2-40B4-BE49-F238E27FC236}">
                  <a16:creationId xmlns:a16="http://schemas.microsoft.com/office/drawing/2014/main" id="{253B82B5-AB41-6ED0-2D77-9EDD33EF7630}"/>
                </a:ext>
              </a:extLst>
            </p:cNvPr>
            <p:cNvPicPr>
              <a:picLocks noChangeAspect="1"/>
            </p:cNvPicPr>
            <p:nvPr/>
          </p:nvPicPr>
          <p:blipFill>
            <a:blip r:embed="rId3"/>
            <a:stretch>
              <a:fillRect/>
            </a:stretch>
          </p:blipFill>
          <p:spPr>
            <a:xfrm>
              <a:off x="111080" y="869488"/>
              <a:ext cx="4513941" cy="4626438"/>
            </a:xfrm>
            <a:prstGeom prst="rect">
              <a:avLst/>
            </a:prstGeom>
          </p:spPr>
        </p:pic>
        <p:sp>
          <p:nvSpPr>
            <p:cNvPr id="9" name="矩形 8">
              <a:extLst>
                <a:ext uri="{FF2B5EF4-FFF2-40B4-BE49-F238E27FC236}">
                  <a16:creationId xmlns:a16="http://schemas.microsoft.com/office/drawing/2014/main" id="{7D63D26A-75A3-4F09-5434-D026C661D1F7}"/>
                </a:ext>
              </a:extLst>
            </p:cNvPr>
            <p:cNvSpPr/>
            <p:nvPr/>
          </p:nvSpPr>
          <p:spPr>
            <a:xfrm>
              <a:off x="117700" y="869486"/>
              <a:ext cx="4505429" cy="462643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5" name="文字方塊 4">
            <a:extLst>
              <a:ext uri="{FF2B5EF4-FFF2-40B4-BE49-F238E27FC236}">
                <a16:creationId xmlns:a16="http://schemas.microsoft.com/office/drawing/2014/main" id="{B19F043A-311B-72B1-1B75-F169C20341D5}"/>
              </a:ext>
            </a:extLst>
          </p:cNvPr>
          <p:cNvSpPr txBox="1"/>
          <p:nvPr/>
        </p:nvSpPr>
        <p:spPr>
          <a:xfrm>
            <a:off x="4724008" y="3282620"/>
            <a:ext cx="7298986" cy="3246723"/>
          </a:xfrm>
          <a:prstGeom prst="rect">
            <a:avLst/>
          </a:prstGeom>
          <a:solidFill>
            <a:srgbClr val="F1EBE6"/>
          </a:solidFill>
        </p:spPr>
        <p:txBody>
          <a:bodyPr wrap="square">
            <a:spAutoFit/>
          </a:bodyPr>
          <a:lstStyle/>
          <a:p>
            <a:pPr marL="540000" lvl="1" indent="-285750">
              <a:lnSpc>
                <a:spcPct val="150000"/>
              </a:lnSpc>
              <a:spcBef>
                <a:spcPts val="0"/>
              </a:spcBef>
              <a:buFont typeface="Wingdings" panose="05000000000000000000" pitchFamily="2" charset="2"/>
              <a:buChar char="p"/>
            </a:pPr>
            <a:r>
              <a:rPr lang="zh-TW" altLang="en-US" sz="1400" b="1" dirty="0">
                <a:latin typeface="微軟正黑體" panose="020B0604030504040204" pitchFamily="34" charset="-120"/>
                <a:ea typeface="微軟正黑體" panose="020B0604030504040204" pitchFamily="34" charset="-120"/>
              </a:rPr>
              <a:t>受查戶名稱「無回覆</a:t>
            </a:r>
            <a:r>
              <a:rPr lang="en-US" altLang="zh-TW" sz="1400" b="1" dirty="0">
                <a:latin typeface="微軟正黑體" panose="020B0604030504040204" pitchFamily="34" charset="-120"/>
                <a:ea typeface="微軟正黑體" panose="020B0604030504040204" pitchFamily="34" charset="-120"/>
              </a:rPr>
              <a:t>(</a:t>
            </a:r>
            <a:r>
              <a:rPr lang="zh-TW" altLang="en-US" sz="1400" b="1" dirty="0">
                <a:latin typeface="微軟正黑體" panose="020B0604030504040204" pitchFamily="34" charset="-120"/>
                <a:ea typeface="微軟正黑體" panose="020B0604030504040204" pitchFamily="34" charset="-120"/>
              </a:rPr>
              <a:t>空白</a:t>
            </a:r>
            <a:r>
              <a:rPr lang="en-US" altLang="zh-TW" sz="1400" b="1" dirty="0">
                <a:latin typeface="微軟正黑體" panose="020B0604030504040204" pitchFamily="34" charset="-120"/>
                <a:ea typeface="微軟正黑體" panose="020B0604030504040204" pitchFamily="34" charset="-120"/>
              </a:rPr>
              <a:t>)</a:t>
            </a:r>
            <a:r>
              <a:rPr lang="zh-TW" altLang="en-US" sz="1400" b="1" dirty="0">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a:p>
            <a:pPr marL="1200150" lvl="2" indent="-285750">
              <a:lnSpc>
                <a:spcPct val="150000"/>
              </a:lnSpc>
              <a:spcBef>
                <a:spcPts val="0"/>
              </a:spcBef>
              <a:buFont typeface="+mj-lt"/>
              <a:buAutoNum type="alphaUcPeriod"/>
            </a:pPr>
            <a:r>
              <a:rPr lang="zh-TW" altLang="en-US" sz="1100" b="1" u="sng" dirty="0">
                <a:solidFill>
                  <a:srgbClr val="FF0000"/>
                </a:solidFill>
                <a:latin typeface="微軟正黑體" panose="020B0604030504040204" pitchFamily="34" charset="-120"/>
                <a:ea typeface="微軟正黑體" panose="020B0604030504040204" pitchFamily="34" charset="-120"/>
              </a:rPr>
              <a:t>若受查戶從未更改姓名／身分證號，聯徵中心就不會有他的姓名資料</a:t>
            </a:r>
            <a:r>
              <a:rPr lang="zh-TW" altLang="en-US" sz="1100" dirty="0">
                <a:latin typeface="微軟正黑體" panose="020B0604030504040204" pitchFamily="34" charset="-120"/>
                <a:ea typeface="微軟正黑體" panose="020B0604030504040204" pitchFamily="34" charset="-120"/>
              </a:rPr>
              <a:t>。</a:t>
            </a:r>
            <a:br>
              <a:rPr lang="en-US" altLang="zh-TW" sz="1100" dirty="0">
                <a:latin typeface="微軟正黑體" panose="020B0604030504040204" pitchFamily="34" charset="-120"/>
                <a:ea typeface="微軟正黑體" panose="020B0604030504040204" pitchFamily="34" charset="-120"/>
              </a:rPr>
            </a:br>
            <a:r>
              <a:rPr lang="zh-TW" altLang="en-US" sz="1100" dirty="0">
                <a:latin typeface="微軟正黑體" panose="020B0604030504040204" pitchFamily="34" charset="-120"/>
                <a:ea typeface="微軟正黑體" panose="020B0604030504040204" pitchFamily="34" charset="-120"/>
              </a:rPr>
              <a:t>聯徵中心並非主動同步戶政資料庫，唯有戶政系統有人來更改姓名／身分證號之際，內政部才會主動傳送該更新資料給聯徵中心。</a:t>
            </a:r>
            <a:endParaRPr lang="en-US" altLang="zh-TW" sz="1100" dirty="0">
              <a:latin typeface="微軟正黑體" panose="020B0604030504040204" pitchFamily="34" charset="-120"/>
              <a:ea typeface="微軟正黑體" panose="020B0604030504040204" pitchFamily="34" charset="-120"/>
            </a:endParaRPr>
          </a:p>
          <a:p>
            <a:pPr marL="1200150" lvl="2" indent="-285750">
              <a:lnSpc>
                <a:spcPct val="150000"/>
              </a:lnSpc>
              <a:spcBef>
                <a:spcPts val="0"/>
              </a:spcBef>
              <a:buFont typeface="+mj-lt"/>
              <a:buAutoNum type="alphaUcPeriod"/>
            </a:pPr>
            <a:r>
              <a:rPr lang="zh-TW" altLang="en-US" sz="1100" b="1" u="sng" dirty="0">
                <a:solidFill>
                  <a:srgbClr val="FF0000"/>
                </a:solidFill>
                <a:latin typeface="微軟正黑體" panose="020B0604030504040204" pitchFamily="34" charset="-120"/>
                <a:ea typeface="微軟正黑體" panose="020B0604030504040204" pitchFamily="34" charset="-120"/>
              </a:rPr>
              <a:t>受查戶從未申請過授信相關作業</a:t>
            </a:r>
            <a:r>
              <a:rPr lang="zh-TW" altLang="en-US" sz="1100" dirty="0">
                <a:latin typeface="微軟正黑體" panose="020B0604030504040204" pitchFamily="34" charset="-120"/>
                <a:ea typeface="微軟正黑體" panose="020B0604030504040204" pitchFamily="34" charset="-120"/>
              </a:rPr>
              <a:t>（例如只有在銀行開戶，沒申請任何借貸，沒辦信用卡）。</a:t>
            </a:r>
            <a:br>
              <a:rPr lang="en-US" altLang="zh-TW" sz="1100" dirty="0">
                <a:latin typeface="微軟正黑體" panose="020B0604030504040204" pitchFamily="34" charset="-120"/>
                <a:ea typeface="微軟正黑體" panose="020B0604030504040204" pitchFamily="34" charset="-120"/>
              </a:rPr>
            </a:br>
            <a:r>
              <a:rPr lang="zh-TW" altLang="en-US" sz="1100" dirty="0">
                <a:latin typeface="微軟正黑體" panose="020B0604030504040204" pitchFamily="34" charset="-120"/>
                <a:ea typeface="微軟正黑體" panose="020B0604030504040204" pitchFamily="34" charset="-120"/>
              </a:rPr>
              <a:t>金融機構平時會主動報送信用卡</a:t>
            </a:r>
            <a:r>
              <a:rPr lang="en-US" altLang="zh-TW" sz="1100" dirty="0">
                <a:latin typeface="微軟正黑體" panose="020B0604030504040204" pitchFamily="34" charset="-120"/>
                <a:ea typeface="微軟正黑體" panose="020B0604030504040204" pitchFamily="34" charset="-120"/>
              </a:rPr>
              <a:t>/</a:t>
            </a:r>
            <a:r>
              <a:rPr lang="zh-TW" altLang="en-US" sz="1100" dirty="0">
                <a:latin typeface="微軟正黑體" panose="020B0604030504040204" pitchFamily="34" charset="-120"/>
                <a:ea typeface="微軟正黑體" panose="020B0604030504040204" pitchFamily="34" charset="-120"/>
              </a:rPr>
              <a:t>授信</a:t>
            </a:r>
            <a:r>
              <a:rPr lang="en-US" altLang="zh-TW" sz="1100" dirty="0">
                <a:latin typeface="微軟正黑體" panose="020B0604030504040204" pitchFamily="34" charset="-120"/>
                <a:ea typeface="微軟正黑體" panose="020B0604030504040204" pitchFamily="34" charset="-120"/>
              </a:rPr>
              <a:t>/</a:t>
            </a:r>
            <a:r>
              <a:rPr lang="zh-TW" altLang="en-US" sz="1100" dirty="0">
                <a:latin typeface="微軟正黑體" panose="020B0604030504040204" pitchFamily="34" charset="-120"/>
                <a:ea typeface="微軟正黑體" panose="020B0604030504040204" pitchFamily="34" charset="-120"/>
              </a:rPr>
              <a:t>逾期呆帳等負面資料給聯徵中心，若未曾授信，就無資料。</a:t>
            </a:r>
            <a:endParaRPr lang="en-US" altLang="zh-TW" sz="1100" dirty="0">
              <a:latin typeface="微軟正黑體" panose="020B0604030504040204" pitchFamily="34" charset="-120"/>
              <a:ea typeface="微軟正黑體" panose="020B0604030504040204" pitchFamily="34" charset="-120"/>
            </a:endParaRPr>
          </a:p>
          <a:p>
            <a:pPr marL="540000" lvl="1" indent="-285750">
              <a:lnSpc>
                <a:spcPct val="150000"/>
              </a:lnSpc>
              <a:spcBef>
                <a:spcPts val="0"/>
              </a:spcBef>
              <a:buFont typeface="Wingdings" panose="05000000000000000000" pitchFamily="2" charset="2"/>
              <a:buChar char="p"/>
            </a:pPr>
            <a:r>
              <a:rPr lang="zh-TW" altLang="en-US" sz="1400" b="1" dirty="0">
                <a:latin typeface="微軟正黑體" panose="020B0604030504040204" pitchFamily="34" charset="-120"/>
                <a:ea typeface="微軟正黑體" panose="020B0604030504040204" pitchFamily="34" charset="-120"/>
              </a:rPr>
              <a:t>受查戶名稱「有回覆姓名」，但與證券商手邊的資料不一致</a:t>
            </a:r>
            <a:r>
              <a:rPr lang="zh-TW" altLang="en-US" sz="1400" dirty="0">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a:p>
            <a:pPr marL="997200" lvl="2" indent="-285750">
              <a:lnSpc>
                <a:spcPct val="150000"/>
              </a:lnSpc>
              <a:buFont typeface="Arial" panose="020B0604020202020204" pitchFamily="34" charset="0"/>
              <a:buChar char="•"/>
            </a:pPr>
            <a:r>
              <a:rPr lang="zh-TW" altLang="en-US" sz="1100" dirty="0">
                <a:latin typeface="微軟正黑體" panose="020B0604030504040204" pitchFamily="34" charset="-120"/>
                <a:ea typeface="微軟正黑體" panose="020B0604030504040204" pitchFamily="34" charset="-120"/>
              </a:rPr>
              <a:t>多發生在</a:t>
            </a:r>
            <a:r>
              <a:rPr lang="zh-TW" altLang="en-US" sz="1100" b="1" u="sng" dirty="0">
                <a:solidFill>
                  <a:srgbClr val="FF0000"/>
                </a:solidFill>
                <a:latin typeface="微軟正黑體" panose="020B0604030504040204" pitchFamily="34" charset="-120"/>
                <a:ea typeface="微軟正黑體" panose="020B0604030504040204" pitchFamily="34" charset="-120"/>
              </a:rPr>
              <a:t>同一人在多家機構有授信紀錄，但其中一</a:t>
            </a:r>
            <a:r>
              <a:rPr lang="en-US" altLang="zh-TW" sz="1100" b="1" u="sng" dirty="0">
                <a:solidFill>
                  <a:srgbClr val="FF0000"/>
                </a:solidFill>
                <a:latin typeface="微軟正黑體" panose="020B0604030504040204" pitchFamily="34" charset="-120"/>
                <a:ea typeface="微軟正黑體" panose="020B0604030504040204" pitchFamily="34" charset="-120"/>
              </a:rPr>
              <a:t>(</a:t>
            </a:r>
            <a:r>
              <a:rPr lang="zh-TW" altLang="en-US" sz="1100" b="1" u="sng" dirty="0">
                <a:solidFill>
                  <a:srgbClr val="FF0000"/>
                </a:solidFill>
                <a:latin typeface="微軟正黑體" panose="020B0604030504040204" pitchFamily="34" charset="-120"/>
                <a:ea typeface="微軟正黑體" panose="020B0604030504040204" pitchFamily="34" charset="-120"/>
              </a:rPr>
              <a:t>多</a:t>
            </a:r>
            <a:r>
              <a:rPr lang="en-US" altLang="zh-TW" sz="1100" b="1" u="sng" dirty="0">
                <a:solidFill>
                  <a:srgbClr val="FF0000"/>
                </a:solidFill>
                <a:latin typeface="微軟正黑體" panose="020B0604030504040204" pitchFamily="34" charset="-120"/>
                <a:ea typeface="微軟正黑體" panose="020B0604030504040204" pitchFamily="34" charset="-120"/>
              </a:rPr>
              <a:t>)</a:t>
            </a:r>
            <a:r>
              <a:rPr lang="zh-TW" altLang="en-US" sz="1100" b="1" u="sng" dirty="0">
                <a:solidFill>
                  <a:srgbClr val="FF0000"/>
                </a:solidFill>
                <a:latin typeface="微軟正黑體" panose="020B0604030504040204" pitchFamily="34" charset="-120"/>
                <a:ea typeface="微軟正黑體" panose="020B0604030504040204" pitchFamily="34" charset="-120"/>
              </a:rPr>
              <a:t>家留存的姓名是錯誤的、而且授信紀錄又比其他機構的新</a:t>
            </a:r>
            <a:r>
              <a:rPr lang="zh-TW" altLang="en-US" sz="1100" dirty="0">
                <a:latin typeface="微軟正黑體" panose="020B0604030504040204" pitchFamily="34" charset="-120"/>
                <a:ea typeface="微軟正黑體" panose="020B0604030504040204" pitchFamily="34" charset="-120"/>
              </a:rPr>
              <a:t>，導致聯徵中心取最新一筆授信就抓到錯的姓名。</a:t>
            </a:r>
            <a:endParaRPr lang="en-US" altLang="zh-TW" sz="1100" dirty="0">
              <a:latin typeface="微軟正黑體" panose="020B0604030504040204" pitchFamily="34" charset="-120"/>
              <a:ea typeface="微軟正黑體" panose="020B0604030504040204" pitchFamily="34" charset="-120"/>
            </a:endParaRPr>
          </a:p>
          <a:p>
            <a:pPr marL="997200" lvl="2" indent="-285750">
              <a:lnSpc>
                <a:spcPct val="150000"/>
              </a:lnSpc>
              <a:buFont typeface="Arial" panose="020B0604020202020204" pitchFamily="34" charset="0"/>
              <a:buChar char="•"/>
            </a:pPr>
            <a:r>
              <a:rPr lang="zh-TW" altLang="en-US" sz="1100" dirty="0">
                <a:solidFill>
                  <a:srgbClr val="0000FF"/>
                </a:solidFill>
                <a:latin typeface="微軟正黑體" panose="020B0604030504040204" pitchFamily="34" charset="-120"/>
                <a:ea typeface="微軟正黑體" panose="020B0604030504040204" pitchFamily="34" charset="-120"/>
              </a:rPr>
              <a:t>即便姓名是錯的，但聯徵中心認的、串的是</a:t>
            </a:r>
            <a:r>
              <a:rPr lang="en-US" altLang="zh-TW" sz="1100" dirty="0">
                <a:solidFill>
                  <a:srgbClr val="0000FF"/>
                </a:solidFill>
                <a:latin typeface="微軟正黑體" panose="020B0604030504040204" pitchFamily="34" charset="-120"/>
                <a:ea typeface="微軟正黑體" panose="020B0604030504040204" pitchFamily="34" charset="-120"/>
              </a:rPr>
              <a:t>ID</a:t>
            </a:r>
            <a:r>
              <a:rPr lang="zh-TW" altLang="en-US" sz="1100" dirty="0">
                <a:solidFill>
                  <a:srgbClr val="0000FF"/>
                </a:solidFill>
                <a:latin typeface="微軟正黑體" panose="020B0604030504040204" pitchFamily="34" charset="-120"/>
                <a:ea typeface="微軟正黑體" panose="020B0604030504040204" pitchFamily="34" charset="-120"/>
              </a:rPr>
              <a:t>，所以信用資料仍算同一人的，對於證券商而言應仍屬有效發查</a:t>
            </a:r>
            <a:r>
              <a:rPr lang="zh-TW" altLang="en-US" sz="1100" dirty="0">
                <a:latin typeface="微軟正黑體" panose="020B0604030504040204" pitchFamily="34" charset="-120"/>
                <a:ea typeface="微軟正黑體" panose="020B0604030504040204" pitchFamily="34" charset="-120"/>
              </a:rPr>
              <a:t>（如有疑義請反映至交易部，將與聯徵中心討論決定）；後續回報給聯徵中心，他們將聯繫該機構以查明原因、更正資料後再報送至聯徵。</a:t>
            </a:r>
            <a:endParaRPr lang="en-US" altLang="zh-TW" sz="1100" dirty="0">
              <a:latin typeface="微軟正黑體" panose="020B0604030504040204" pitchFamily="34" charset="-120"/>
              <a:ea typeface="微軟正黑體" panose="020B0604030504040204" pitchFamily="34" charset="-120"/>
            </a:endParaRPr>
          </a:p>
        </p:txBody>
      </p:sp>
      <p:sp>
        <p:nvSpPr>
          <p:cNvPr id="2" name="投影片編號版面配置區 1">
            <a:extLst>
              <a:ext uri="{FF2B5EF4-FFF2-40B4-BE49-F238E27FC236}">
                <a16:creationId xmlns:a16="http://schemas.microsoft.com/office/drawing/2014/main" id="{0E47C640-86FD-1D6D-1C43-FC69529C55E4}"/>
              </a:ext>
            </a:extLst>
          </p:cNvPr>
          <p:cNvSpPr>
            <a:spLocks noGrp="1"/>
          </p:cNvSpPr>
          <p:nvPr>
            <p:ph type="sldNum" sz="quarter" idx="4294967295"/>
          </p:nvPr>
        </p:nvSpPr>
        <p:spPr>
          <a:xfrm>
            <a:off x="11932920" y="6634530"/>
            <a:ext cx="800000" cy="300000"/>
          </a:xfrm>
          <a:solidFill>
            <a:schemeClr val="bg1"/>
          </a:solidFill>
        </p:spPr>
        <p:txBody>
          <a:bodyPr/>
          <a:lstStyle/>
          <a:p>
            <a:pPr algn="l"/>
            <a:fld id="{F7021451-1387-4CA6-816F-3879F97B5CBC}" type="slidenum">
              <a:rPr lang="en-US" b="0" smtClean="0"/>
              <a:t>24</a:t>
            </a:fld>
            <a:endParaRPr lang="en-US" dirty="0"/>
          </a:p>
        </p:txBody>
      </p:sp>
      <p:pic>
        <p:nvPicPr>
          <p:cNvPr id="11" name="圖片 10">
            <a:extLst>
              <a:ext uri="{FF2B5EF4-FFF2-40B4-BE49-F238E27FC236}">
                <a16:creationId xmlns:a16="http://schemas.microsoft.com/office/drawing/2014/main" id="{30EFF242-1FB8-A8BD-241B-FF7F848C5E35}"/>
              </a:ext>
            </a:extLst>
          </p:cNvPr>
          <p:cNvPicPr>
            <a:picLocks noChangeAspect="1"/>
          </p:cNvPicPr>
          <p:nvPr/>
        </p:nvPicPr>
        <p:blipFill>
          <a:blip r:embed="rId4"/>
          <a:stretch>
            <a:fillRect/>
          </a:stretch>
        </p:blipFill>
        <p:spPr>
          <a:xfrm>
            <a:off x="52264" y="6656832"/>
            <a:ext cx="2695198" cy="192024"/>
          </a:xfrm>
          <a:prstGeom prst="rect">
            <a:avLst/>
          </a:prstGeom>
        </p:spPr>
      </p:pic>
    </p:spTree>
    <p:extLst>
      <p:ext uri="{BB962C8B-B14F-4D97-AF65-F5344CB8AC3E}">
        <p14:creationId xmlns:p14="http://schemas.microsoft.com/office/powerpoint/2010/main" val="3909835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4762A-2E3A-9B56-F7B8-EECF9FAA09ED}"/>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9C69F970-2304-DE50-4B58-ECCEC6FCBE3A}"/>
              </a:ext>
            </a:extLst>
          </p:cNvPr>
          <p:cNvSpPr txBox="1"/>
          <p:nvPr/>
        </p:nvSpPr>
        <p:spPr>
          <a:xfrm>
            <a:off x="1715327" y="-167072"/>
            <a:ext cx="1047667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sz="3800" dirty="0"/>
              <a:t>聯徵中心授信業務信用資料查詢電腦作業手冊</a:t>
            </a:r>
          </a:p>
        </p:txBody>
      </p:sp>
      <p:pic>
        <p:nvPicPr>
          <p:cNvPr id="8" name="圖片 7">
            <a:extLst>
              <a:ext uri="{FF2B5EF4-FFF2-40B4-BE49-F238E27FC236}">
                <a16:creationId xmlns:a16="http://schemas.microsoft.com/office/drawing/2014/main" id="{8EA91052-55E0-299B-A286-FD81C5739362}"/>
              </a:ext>
            </a:extLst>
          </p:cNvPr>
          <p:cNvPicPr>
            <a:picLocks noChangeAspect="1"/>
          </p:cNvPicPr>
          <p:nvPr/>
        </p:nvPicPr>
        <p:blipFill>
          <a:blip r:embed="rId2"/>
          <a:stretch>
            <a:fillRect/>
          </a:stretch>
        </p:blipFill>
        <p:spPr>
          <a:xfrm>
            <a:off x="138239" y="104916"/>
            <a:ext cx="1826641" cy="573906"/>
          </a:xfrm>
          <a:prstGeom prst="rect">
            <a:avLst/>
          </a:prstGeom>
        </p:spPr>
      </p:pic>
      <p:sp>
        <p:nvSpPr>
          <p:cNvPr id="4" name="文字方塊 3">
            <a:extLst>
              <a:ext uri="{FF2B5EF4-FFF2-40B4-BE49-F238E27FC236}">
                <a16:creationId xmlns:a16="http://schemas.microsoft.com/office/drawing/2014/main" id="{83085333-9B97-1B4E-C43F-6783D7AEECFF}"/>
              </a:ext>
            </a:extLst>
          </p:cNvPr>
          <p:cNvSpPr txBox="1"/>
          <p:nvPr/>
        </p:nvSpPr>
        <p:spPr>
          <a:xfrm>
            <a:off x="4952245" y="1156367"/>
            <a:ext cx="7070749" cy="4355038"/>
          </a:xfrm>
          <a:prstGeom prst="rect">
            <a:avLst/>
          </a:prstGeom>
          <a:solidFill>
            <a:schemeClr val="tx2">
              <a:lumMod val="10000"/>
              <a:lumOff val="90000"/>
            </a:schemeClr>
          </a:solidFill>
        </p:spPr>
        <p:txBody>
          <a:bodyPr wrap="square" rtlCol="0">
            <a:spAutoFit/>
          </a:bodyPr>
          <a:lstStyle/>
          <a:p>
            <a:r>
              <a:rPr lang="zh-TW" altLang="en-US" sz="2000" dirty="0">
                <a:solidFill>
                  <a:srgbClr val="0000FF"/>
                </a:solidFill>
              </a:rPr>
              <a:t>查詢當日聯徵中心回覆紀錄檔 </a:t>
            </a:r>
            <a:r>
              <a:rPr lang="zh-TW" altLang="en-US" sz="2000" dirty="0">
                <a:solidFill>
                  <a:srgbClr val="FF0000"/>
                </a:solidFill>
              </a:rPr>
              <a:t>（</a:t>
            </a:r>
            <a:r>
              <a:rPr lang="en-US" altLang="zh-TW" sz="2000" b="1" dirty="0">
                <a:solidFill>
                  <a:srgbClr val="FF0000"/>
                </a:solidFill>
              </a:rPr>
              <a:t>BCW</a:t>
            </a:r>
            <a:r>
              <a:rPr lang="zh-TW" altLang="en-US" sz="2000" dirty="0">
                <a:solidFill>
                  <a:srgbClr val="FF0000"/>
                </a:solidFill>
              </a:rPr>
              <a:t>）</a:t>
            </a:r>
            <a:endParaRPr lang="en-US" altLang="zh-TW" b="1" dirty="0">
              <a:solidFill>
                <a:srgbClr val="FF0000"/>
              </a:solidFill>
            </a:endParaRPr>
          </a:p>
          <a:p>
            <a:pPr marL="540000" lvl="1" indent="-285750">
              <a:spcBef>
                <a:spcPts val="600"/>
              </a:spcBef>
              <a:spcAft>
                <a:spcPts val="300"/>
              </a:spcAft>
              <a:buFont typeface="Arial" panose="020B0604020202020204" pitchFamily="34" charset="0"/>
              <a:buChar char="•"/>
            </a:pPr>
            <a:r>
              <a:rPr lang="en-US" altLang="zh-TW" sz="1400" b="1" dirty="0"/>
              <a:t>MESSAGE ID</a:t>
            </a:r>
            <a:r>
              <a:rPr lang="zh-TW" altLang="zh-TW" sz="1400" b="1" dirty="0"/>
              <a:t>︰</a:t>
            </a:r>
            <a:r>
              <a:rPr lang="en-US" altLang="zh-TW" sz="1400" dirty="0"/>
              <a:t>F050</a:t>
            </a:r>
          </a:p>
          <a:p>
            <a:pPr marL="540000" lvl="1" indent="-285750">
              <a:spcBef>
                <a:spcPts val="600"/>
              </a:spcBef>
              <a:spcAft>
                <a:spcPts val="300"/>
              </a:spcAft>
              <a:buFont typeface="Arial" panose="020B0604020202020204" pitchFamily="34" charset="0"/>
              <a:buChar char="•"/>
            </a:pPr>
            <a:r>
              <a:rPr lang="en-US" altLang="zh-TW" sz="1400" b="1" dirty="0"/>
              <a:t>SUBSYSTEM-NAME</a:t>
            </a:r>
            <a:r>
              <a:rPr lang="zh-TW" altLang="en-US" sz="1400" b="1" dirty="0"/>
              <a:t>：</a:t>
            </a:r>
            <a:r>
              <a:rPr lang="zh-TW" altLang="en-US" sz="1400" dirty="0"/>
              <a:t>「</a:t>
            </a:r>
            <a:r>
              <a:rPr lang="en-US" altLang="zh-TW" sz="1400" dirty="0"/>
              <a:t>20</a:t>
            </a:r>
            <a:r>
              <a:rPr lang="zh-TW" altLang="en-US" sz="1400" dirty="0"/>
              <a:t>」表補送資料是透過檔案傳輸子系統。</a:t>
            </a:r>
          </a:p>
          <a:p>
            <a:pPr marL="540000" lvl="1" indent="-285750">
              <a:spcBef>
                <a:spcPts val="600"/>
              </a:spcBef>
              <a:spcAft>
                <a:spcPts val="300"/>
              </a:spcAft>
              <a:buFont typeface="Arial" panose="020B0604020202020204" pitchFamily="34" charset="0"/>
              <a:buChar char="•"/>
            </a:pPr>
            <a:r>
              <a:rPr lang="en-US" altLang="zh-TW" sz="1400" b="1" dirty="0"/>
              <a:t>DESTINATION ID</a:t>
            </a:r>
            <a:r>
              <a:rPr lang="zh-TW" altLang="en-US" sz="1400" b="1" dirty="0"/>
              <a:t>：</a:t>
            </a:r>
            <a:r>
              <a:rPr lang="zh-TW" altLang="en-US" sz="1400" dirty="0"/>
              <a:t>「</a:t>
            </a:r>
            <a:r>
              <a:rPr lang="en-US" altLang="zh-TW" sz="1400" dirty="0"/>
              <a:t>0000</a:t>
            </a:r>
            <a:r>
              <a:rPr lang="zh-TW" altLang="en-US" sz="1400" dirty="0"/>
              <a:t>」表證交所。</a:t>
            </a:r>
          </a:p>
          <a:p>
            <a:pPr marL="540000" lvl="1" indent="-285750">
              <a:spcBef>
                <a:spcPts val="600"/>
              </a:spcBef>
              <a:spcAft>
                <a:spcPts val="300"/>
              </a:spcAft>
              <a:buFont typeface="Arial" panose="020B0604020202020204" pitchFamily="34" charset="0"/>
              <a:buChar char="•"/>
            </a:pPr>
            <a:r>
              <a:rPr lang="en-US" altLang="zh-TW" sz="1400" b="1" dirty="0"/>
              <a:t>BODY-LENGTH</a:t>
            </a:r>
            <a:r>
              <a:rPr lang="zh-TW" altLang="en-US" sz="1400" b="1" dirty="0"/>
              <a:t>：</a:t>
            </a:r>
            <a:r>
              <a:rPr lang="zh-TW" altLang="en-US" sz="1400" dirty="0"/>
              <a:t>「</a:t>
            </a:r>
            <a:r>
              <a:rPr lang="en-US" altLang="zh-TW" sz="1400" dirty="0"/>
              <a:t>21</a:t>
            </a:r>
            <a:r>
              <a:rPr lang="zh-TW" altLang="en-US" sz="1400" dirty="0"/>
              <a:t>」</a:t>
            </a:r>
            <a:r>
              <a:rPr lang="en-US" altLang="zh-TW" sz="1400" dirty="0"/>
              <a:t> </a:t>
            </a:r>
            <a:r>
              <a:rPr lang="zh-TW" altLang="en-US" sz="1400" dirty="0"/>
              <a:t>說明</a:t>
            </a:r>
            <a:r>
              <a:rPr lang="en-US" altLang="zh-TW" sz="1400" dirty="0"/>
              <a:t>BODY</a:t>
            </a:r>
            <a:r>
              <a:rPr lang="zh-TW" altLang="en-US" sz="1400" dirty="0"/>
              <a:t>的長度。</a:t>
            </a:r>
          </a:p>
          <a:p>
            <a:pPr marL="540000" lvl="1" indent="-285750">
              <a:spcBef>
                <a:spcPts val="600"/>
              </a:spcBef>
              <a:spcAft>
                <a:spcPts val="300"/>
              </a:spcAft>
              <a:buFont typeface="Arial" panose="020B0604020202020204" pitchFamily="34" charset="0"/>
              <a:buChar char="•"/>
            </a:pPr>
            <a:r>
              <a:rPr lang="en-US" altLang="zh-TW" sz="1400" b="1" dirty="0"/>
              <a:t>FILE-CODE</a:t>
            </a:r>
            <a:r>
              <a:rPr lang="zh-TW" altLang="en-US" sz="1400" b="1" dirty="0"/>
              <a:t>：</a:t>
            </a:r>
            <a:r>
              <a:rPr lang="zh-TW" altLang="en-US" sz="1400" dirty="0"/>
              <a:t>「</a:t>
            </a:r>
            <a:r>
              <a:rPr lang="en-US" altLang="zh-TW" sz="1400" dirty="0"/>
              <a:t>BCW</a:t>
            </a:r>
            <a:r>
              <a:rPr lang="zh-TW" altLang="en-US" sz="1400" dirty="0"/>
              <a:t>」要求資料查詢。</a:t>
            </a:r>
          </a:p>
          <a:p>
            <a:pPr marL="540000" lvl="1" indent="-285750">
              <a:spcBef>
                <a:spcPts val="600"/>
              </a:spcBef>
              <a:spcAft>
                <a:spcPts val="300"/>
              </a:spcAft>
              <a:buFont typeface="Arial" panose="020B0604020202020204" pitchFamily="34" charset="0"/>
              <a:buChar char="•"/>
            </a:pPr>
            <a:r>
              <a:rPr lang="en-US" altLang="zh-TW" sz="1400" b="1" u="sng" dirty="0"/>
              <a:t>BROKER-ID</a:t>
            </a:r>
            <a:r>
              <a:rPr lang="en-US" altLang="zh-TW" sz="1400" b="1" dirty="0"/>
              <a:t> </a:t>
            </a:r>
            <a:r>
              <a:rPr lang="en-US" altLang="zh-TW" sz="1400" b="1" dirty="0">
                <a:solidFill>
                  <a:srgbClr val="FF0000"/>
                </a:solidFill>
              </a:rPr>
              <a:t>+</a:t>
            </a:r>
            <a:r>
              <a:rPr lang="en-US" altLang="zh-TW" sz="1400" b="1" dirty="0"/>
              <a:t> </a:t>
            </a:r>
            <a:r>
              <a:rPr lang="en-US" altLang="zh-TW" sz="1400" b="1" u="sng" dirty="0"/>
              <a:t>QUERY-DATE</a:t>
            </a:r>
            <a:r>
              <a:rPr lang="en-US" altLang="zh-TW" sz="1400" b="1" dirty="0"/>
              <a:t> </a:t>
            </a:r>
            <a:r>
              <a:rPr lang="en-US" altLang="zh-TW" sz="1400" b="1" dirty="0">
                <a:solidFill>
                  <a:srgbClr val="FF0000"/>
                </a:solidFill>
              </a:rPr>
              <a:t>+</a:t>
            </a:r>
            <a:r>
              <a:rPr lang="en-US" altLang="zh-TW" sz="1400" b="1" dirty="0"/>
              <a:t> </a:t>
            </a:r>
            <a:r>
              <a:rPr lang="en-US" altLang="zh-TW" sz="1400" b="1" u="sng" dirty="0"/>
              <a:t>SEQNO</a:t>
            </a:r>
            <a:r>
              <a:rPr lang="zh-TW" altLang="en-US" sz="1400" b="1" dirty="0"/>
              <a:t>：</a:t>
            </a:r>
            <a:r>
              <a:rPr lang="zh-TW" altLang="en-US" sz="1400" b="1" dirty="0">
                <a:solidFill>
                  <a:srgbClr val="00B0F0"/>
                </a:solidFill>
              </a:rPr>
              <a:t>為查詢之主鍵值，同</a:t>
            </a:r>
            <a:r>
              <a:rPr lang="en-US" altLang="zh-TW" sz="1400" b="1" dirty="0">
                <a:solidFill>
                  <a:srgbClr val="00B0F0"/>
                </a:solidFill>
              </a:rPr>
              <a:t>BCU</a:t>
            </a:r>
            <a:r>
              <a:rPr lang="zh-TW" altLang="en-US" sz="1400" b="1" dirty="0">
                <a:solidFill>
                  <a:srgbClr val="00B0F0"/>
                </a:solidFill>
              </a:rPr>
              <a:t>發查之首筆</a:t>
            </a:r>
            <a:br>
              <a:rPr lang="en-US" altLang="zh-TW" sz="1400" dirty="0"/>
            </a:br>
            <a:r>
              <a:rPr lang="en-US" altLang="zh-TW" sz="1400" dirty="0"/>
              <a:t>BCU-BRKID-HQ </a:t>
            </a:r>
            <a:r>
              <a:rPr lang="en-US" altLang="zh-TW" sz="1400" dirty="0">
                <a:solidFill>
                  <a:srgbClr val="FF0000"/>
                </a:solidFill>
              </a:rPr>
              <a:t>+</a:t>
            </a:r>
            <a:r>
              <a:rPr lang="en-US" altLang="zh-TW" sz="1400" dirty="0"/>
              <a:t> BCU-QUERY-DATE </a:t>
            </a:r>
            <a:r>
              <a:rPr lang="en-US" altLang="zh-TW" sz="1400" dirty="0">
                <a:solidFill>
                  <a:srgbClr val="FF0000"/>
                </a:solidFill>
              </a:rPr>
              <a:t>+</a:t>
            </a:r>
            <a:r>
              <a:rPr lang="zh-TW" altLang="en-US" sz="1400" dirty="0"/>
              <a:t> </a:t>
            </a:r>
            <a:r>
              <a:rPr lang="en-US" altLang="zh-TW" sz="1400" dirty="0"/>
              <a:t>BCU-SEQNO</a:t>
            </a:r>
            <a:r>
              <a:rPr lang="zh-TW" altLang="en-US" sz="1400" dirty="0"/>
              <a:t>。</a:t>
            </a:r>
            <a:endParaRPr lang="en-US" altLang="zh-TW" sz="1400" dirty="0"/>
          </a:p>
          <a:p>
            <a:pPr marL="540000" lvl="1" indent="-285750">
              <a:spcBef>
                <a:spcPts val="600"/>
              </a:spcBef>
              <a:spcAft>
                <a:spcPts val="300"/>
              </a:spcAft>
              <a:buFont typeface="Arial" panose="020B0604020202020204" pitchFamily="34" charset="0"/>
              <a:buChar char="•"/>
            </a:pPr>
            <a:endParaRPr lang="en-US" altLang="zh-TW" sz="1400" dirty="0"/>
          </a:p>
          <a:p>
            <a:pPr marL="288000" indent="-285750">
              <a:spcBef>
                <a:spcPts val="600"/>
              </a:spcBef>
              <a:spcAft>
                <a:spcPts val="300"/>
              </a:spcAft>
              <a:buFont typeface="Wingdings" panose="05000000000000000000" pitchFamily="2" charset="2"/>
              <a:buChar char="u"/>
            </a:pPr>
            <a:r>
              <a:rPr lang="zh-TW" altLang="zh-TW" sz="1600" dirty="0"/>
              <a:t>本項查詢限查當日</a:t>
            </a:r>
            <a:r>
              <a:rPr lang="en-US" altLang="zh-TW" sz="1600" dirty="0"/>
              <a:t>BCU</a:t>
            </a:r>
            <a:r>
              <a:rPr lang="zh-TW" altLang="en-US" sz="1600" dirty="0"/>
              <a:t>成功</a:t>
            </a:r>
            <a:r>
              <a:rPr lang="zh-TW" altLang="zh-TW" sz="1600" dirty="0"/>
              <a:t>發查過之資料。</a:t>
            </a:r>
            <a:r>
              <a:rPr lang="zh-TW" altLang="en-US" sz="1600" dirty="0"/>
              <a:t>回覆格式同</a:t>
            </a:r>
            <a:r>
              <a:rPr lang="en-US" altLang="zh-TW" sz="1600" dirty="0"/>
              <a:t>BCV</a:t>
            </a:r>
            <a:r>
              <a:rPr lang="zh-TW" altLang="en-US" sz="1600" dirty="0"/>
              <a:t>。若聯徵中心尚未回覆該次查詢，則只回覆首筆格式，並代入首筆錯誤代碼「</a:t>
            </a:r>
            <a:r>
              <a:rPr lang="en-US" altLang="zh-TW" sz="1600" dirty="0"/>
              <a:t>22</a:t>
            </a:r>
            <a:r>
              <a:rPr lang="zh-TW" altLang="en-US" sz="1600" dirty="0"/>
              <a:t>」。</a:t>
            </a:r>
            <a:endParaRPr lang="en-US" altLang="zh-TW" sz="1600" dirty="0"/>
          </a:p>
          <a:p>
            <a:pPr marL="288000" indent="-285750">
              <a:spcBef>
                <a:spcPts val="600"/>
              </a:spcBef>
              <a:spcAft>
                <a:spcPts val="300"/>
              </a:spcAft>
              <a:buFont typeface="Wingdings" panose="05000000000000000000" pitchFamily="2" charset="2"/>
              <a:buChar char="u"/>
            </a:pPr>
            <a:r>
              <a:rPr lang="zh-TW" altLang="zh-TW" sz="1600" dirty="0"/>
              <a:t>若發現查詢結果內容異常，經回報聯徵中心、確認聯徵中心須就同一組查詢序號重新發送結果，其結果資料將以「新增」而非「覆寫」的方式留存，此時證券商經</a:t>
            </a:r>
            <a:r>
              <a:rPr lang="en-US" altLang="zh-TW" sz="1600" dirty="0"/>
              <a:t>BCW</a:t>
            </a:r>
            <a:r>
              <a:rPr lang="zh-TW" altLang="zh-TW" sz="1600" dirty="0"/>
              <a:t>查詢所得的結果，將不只一組。此屬正常現象。</a:t>
            </a:r>
          </a:p>
        </p:txBody>
      </p:sp>
      <p:grpSp>
        <p:nvGrpSpPr>
          <p:cNvPr id="14" name="群組 13">
            <a:extLst>
              <a:ext uri="{FF2B5EF4-FFF2-40B4-BE49-F238E27FC236}">
                <a16:creationId xmlns:a16="http://schemas.microsoft.com/office/drawing/2014/main" id="{35ECADF7-C474-3E3F-3603-8533EBD83850}"/>
              </a:ext>
            </a:extLst>
          </p:cNvPr>
          <p:cNvGrpSpPr/>
          <p:nvPr/>
        </p:nvGrpSpPr>
        <p:grpSpPr>
          <a:xfrm>
            <a:off x="121843" y="1135927"/>
            <a:ext cx="4712331" cy="4001058"/>
            <a:chOff x="121843" y="849047"/>
            <a:chExt cx="4712331" cy="4001058"/>
          </a:xfrm>
        </p:grpSpPr>
        <p:pic>
          <p:nvPicPr>
            <p:cNvPr id="5" name="圖片 4">
              <a:extLst>
                <a:ext uri="{FF2B5EF4-FFF2-40B4-BE49-F238E27FC236}">
                  <a16:creationId xmlns:a16="http://schemas.microsoft.com/office/drawing/2014/main" id="{E0203329-7283-019F-185C-61BE598B9610}"/>
                </a:ext>
              </a:extLst>
            </p:cNvPr>
            <p:cNvPicPr>
              <a:picLocks noChangeAspect="1"/>
            </p:cNvPicPr>
            <p:nvPr/>
          </p:nvPicPr>
          <p:blipFill>
            <a:blip r:embed="rId3"/>
            <a:stretch>
              <a:fillRect/>
            </a:stretch>
          </p:blipFill>
          <p:spPr>
            <a:xfrm>
              <a:off x="121843" y="849047"/>
              <a:ext cx="4658375" cy="4001058"/>
            </a:xfrm>
            <a:prstGeom prst="rect">
              <a:avLst/>
            </a:prstGeom>
          </p:spPr>
        </p:pic>
        <p:sp>
          <p:nvSpPr>
            <p:cNvPr id="13" name="矩形: 圓角 12">
              <a:extLst>
                <a:ext uri="{FF2B5EF4-FFF2-40B4-BE49-F238E27FC236}">
                  <a16:creationId xmlns:a16="http://schemas.microsoft.com/office/drawing/2014/main" id="{8423323E-A82C-3394-2ADA-2B73E9607925}"/>
                </a:ext>
              </a:extLst>
            </p:cNvPr>
            <p:cNvSpPr/>
            <p:nvPr/>
          </p:nvSpPr>
          <p:spPr>
            <a:xfrm>
              <a:off x="1004935" y="3929204"/>
              <a:ext cx="3829239" cy="893741"/>
            </a:xfrm>
            <a:prstGeom prst="roundRect">
              <a:avLst>
                <a:gd name="adj" fmla="val 50000"/>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 name="圖片 2">
            <a:extLst>
              <a:ext uri="{FF2B5EF4-FFF2-40B4-BE49-F238E27FC236}">
                <a16:creationId xmlns:a16="http://schemas.microsoft.com/office/drawing/2014/main" id="{C346A2C6-CA9B-5A22-4C4F-720050A74E53}"/>
              </a:ext>
            </a:extLst>
          </p:cNvPr>
          <p:cNvPicPr>
            <a:picLocks noChangeAspect="1"/>
          </p:cNvPicPr>
          <p:nvPr/>
        </p:nvPicPr>
        <p:blipFill>
          <a:blip r:embed="rId4"/>
          <a:stretch>
            <a:fillRect/>
          </a:stretch>
        </p:blipFill>
        <p:spPr>
          <a:xfrm>
            <a:off x="52264" y="6656832"/>
            <a:ext cx="2695198" cy="192024"/>
          </a:xfrm>
          <a:prstGeom prst="rect">
            <a:avLst/>
          </a:prstGeom>
        </p:spPr>
      </p:pic>
      <p:sp>
        <p:nvSpPr>
          <p:cNvPr id="2" name="投影片編號版面配置區 1">
            <a:extLst>
              <a:ext uri="{FF2B5EF4-FFF2-40B4-BE49-F238E27FC236}">
                <a16:creationId xmlns:a16="http://schemas.microsoft.com/office/drawing/2014/main" id="{75AAE8D6-F5AA-5555-7427-02AAE65AA6C3}"/>
              </a:ext>
            </a:extLst>
          </p:cNvPr>
          <p:cNvSpPr>
            <a:spLocks noGrp="1"/>
          </p:cNvSpPr>
          <p:nvPr>
            <p:ph type="sldNum" sz="quarter" idx="4294967295"/>
          </p:nvPr>
        </p:nvSpPr>
        <p:spPr>
          <a:xfrm>
            <a:off x="11932920" y="6623379"/>
            <a:ext cx="800000" cy="300000"/>
          </a:xfrm>
          <a:solidFill>
            <a:schemeClr val="bg1"/>
          </a:solidFill>
        </p:spPr>
        <p:txBody>
          <a:bodyPr/>
          <a:lstStyle/>
          <a:p>
            <a:pPr algn="l"/>
            <a:fld id="{F7021451-1387-4CA6-816F-3879F97B5CBC}" type="slidenum">
              <a:rPr lang="en-US" b="0" smtClean="0"/>
              <a:t>25</a:t>
            </a:fld>
            <a:endParaRPr lang="en-US" dirty="0"/>
          </a:p>
        </p:txBody>
      </p:sp>
    </p:spTree>
    <p:extLst>
      <p:ext uri="{BB962C8B-B14F-4D97-AF65-F5344CB8AC3E}">
        <p14:creationId xmlns:p14="http://schemas.microsoft.com/office/powerpoint/2010/main" val="182725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9F0FB-B177-0F36-BC88-5E026F7C5E9F}"/>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EC129ED-C7C4-9921-7AA1-B37161BFE2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橢圓 4">
            <a:extLst>
              <a:ext uri="{FF2B5EF4-FFF2-40B4-BE49-F238E27FC236}">
                <a16:creationId xmlns:a16="http://schemas.microsoft.com/office/drawing/2014/main" id="{EA580046-E1F5-E24E-485E-10CE9E603544}"/>
              </a:ext>
            </a:extLst>
          </p:cNvPr>
          <p:cNvSpPr/>
          <p:nvPr/>
        </p:nvSpPr>
        <p:spPr>
          <a:xfrm>
            <a:off x="1991544" y="2708920"/>
            <a:ext cx="1171612" cy="1251033"/>
          </a:xfrm>
          <a:prstGeom prst="ellipse">
            <a:avLst/>
          </a:prstGeom>
          <a:solidFill>
            <a:srgbClr val="0F4372"/>
          </a:solidFill>
          <a:ln>
            <a:solidFill>
              <a:srgbClr val="12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7</a:t>
            </a:r>
            <a:endParaRPr kumimoji="0" lang="zh-TW" altLang="en-US" sz="4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矩形 5">
            <a:extLst>
              <a:ext uri="{FF2B5EF4-FFF2-40B4-BE49-F238E27FC236}">
                <a16:creationId xmlns:a16="http://schemas.microsoft.com/office/drawing/2014/main" id="{2F459D70-F4E7-E664-AA27-4E17A456B750}"/>
              </a:ext>
            </a:extLst>
          </p:cNvPr>
          <p:cNvSpPr/>
          <p:nvPr/>
        </p:nvSpPr>
        <p:spPr>
          <a:xfrm>
            <a:off x="1695743" y="2872771"/>
            <a:ext cx="7176343"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prstClr val="black">
                    <a:lumMod val="85000"/>
                    <a:lumOff val="15000"/>
                  </a:prstClr>
                </a:solidFill>
                <a:effectLst/>
                <a:uLnTx/>
                <a:uFillTx/>
                <a:latin typeface="微軟正黑體" panose="020B0604030504040204" pitchFamily="34" charset="-120"/>
                <a:ea typeface="微軟正黑體" panose="020B0604030504040204" pitchFamily="34" charset="-120"/>
                <a:cs typeface="+mn-cs"/>
              </a:rPr>
              <a:t>常見問題</a:t>
            </a:r>
          </a:p>
        </p:txBody>
      </p:sp>
      <p:grpSp>
        <p:nvGrpSpPr>
          <p:cNvPr id="32" name="群組 31">
            <a:extLst>
              <a:ext uri="{FF2B5EF4-FFF2-40B4-BE49-F238E27FC236}">
                <a16:creationId xmlns:a16="http://schemas.microsoft.com/office/drawing/2014/main" id="{A71BA724-6799-2F62-4080-7413EF37DB94}"/>
              </a:ext>
            </a:extLst>
          </p:cNvPr>
          <p:cNvGrpSpPr/>
          <p:nvPr/>
        </p:nvGrpSpPr>
        <p:grpSpPr>
          <a:xfrm>
            <a:off x="9192344" y="4393126"/>
            <a:ext cx="2755275" cy="2363500"/>
            <a:chOff x="5862565" y="4413659"/>
            <a:chExt cx="2755275" cy="2363500"/>
          </a:xfrm>
        </p:grpSpPr>
        <p:grpSp>
          <p:nvGrpSpPr>
            <p:cNvPr id="31" name="群組 30">
              <a:extLst>
                <a:ext uri="{FF2B5EF4-FFF2-40B4-BE49-F238E27FC236}">
                  <a16:creationId xmlns:a16="http://schemas.microsoft.com/office/drawing/2014/main" id="{F2CCAF10-0835-79F7-C072-986AF3570D19}"/>
                </a:ext>
              </a:extLst>
            </p:cNvPr>
            <p:cNvGrpSpPr/>
            <p:nvPr/>
          </p:nvGrpSpPr>
          <p:grpSpPr>
            <a:xfrm>
              <a:off x="7025771" y="4945240"/>
              <a:ext cx="1161650" cy="1121970"/>
              <a:chOff x="6774958" y="4771190"/>
              <a:chExt cx="1161650" cy="1121970"/>
            </a:xfrm>
          </p:grpSpPr>
          <p:sp>
            <p:nvSpPr>
              <p:cNvPr id="8" name="矩形 7">
                <a:extLst>
                  <a:ext uri="{FF2B5EF4-FFF2-40B4-BE49-F238E27FC236}">
                    <a16:creationId xmlns:a16="http://schemas.microsoft.com/office/drawing/2014/main" id="{58E32DDC-EE91-8D92-8C49-FF4E8D812395}"/>
                  </a:ext>
                </a:extLst>
              </p:cNvPr>
              <p:cNvSpPr/>
              <p:nvPr/>
            </p:nvSpPr>
            <p:spPr>
              <a:xfrm rot="18956010">
                <a:off x="6889918" y="4804814"/>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54BB8685-AA44-4CC9-61E5-369799268A89}"/>
                  </a:ext>
                </a:extLst>
              </p:cNvPr>
              <p:cNvSpPr/>
              <p:nvPr/>
            </p:nvSpPr>
            <p:spPr>
              <a:xfrm rot="2757195">
                <a:off x="6740882" y="4805266"/>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2" name="群組 11">
              <a:extLst>
                <a:ext uri="{FF2B5EF4-FFF2-40B4-BE49-F238E27FC236}">
                  <a16:creationId xmlns:a16="http://schemas.microsoft.com/office/drawing/2014/main" id="{BEC5A713-90D0-6997-B843-053DC7071BF0}"/>
                </a:ext>
              </a:extLst>
            </p:cNvPr>
            <p:cNvGrpSpPr/>
            <p:nvPr/>
          </p:nvGrpSpPr>
          <p:grpSpPr>
            <a:xfrm rot="20067875">
              <a:off x="5862565" y="5670511"/>
              <a:ext cx="813504" cy="769552"/>
              <a:chOff x="5256173" y="5289971"/>
              <a:chExt cx="1065404" cy="1279265"/>
            </a:xfrm>
          </p:grpSpPr>
          <p:sp>
            <p:nvSpPr>
              <p:cNvPr id="10" name="矩形 9">
                <a:extLst>
                  <a:ext uri="{FF2B5EF4-FFF2-40B4-BE49-F238E27FC236}">
                    <a16:creationId xmlns:a16="http://schemas.microsoft.com/office/drawing/2014/main" id="{701636D2-5CE0-E538-8E69-99C3A7EEE8E1}"/>
                  </a:ext>
                </a:extLst>
              </p:cNvPr>
              <p:cNvSpPr/>
              <p:nvPr/>
            </p:nvSpPr>
            <p:spPr>
              <a:xfrm rot="18956010">
                <a:off x="5256173" y="5289971"/>
                <a:ext cx="1046690" cy="1085726"/>
              </a:xfrm>
              <a:prstGeom prst="rect">
                <a:avLst/>
              </a:prstGeom>
              <a:solidFill>
                <a:schemeClr val="accent4">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ED5A3616-2FC6-7ACF-F328-64B1D0AFFD6B}"/>
                  </a:ext>
                </a:extLst>
              </p:cNvPr>
              <p:cNvSpPr/>
              <p:nvPr/>
            </p:nvSpPr>
            <p:spPr>
              <a:xfrm rot="2757195">
                <a:off x="5233684" y="5481342"/>
                <a:ext cx="1121970" cy="1053817"/>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3" name="群組 12">
              <a:extLst>
                <a:ext uri="{FF2B5EF4-FFF2-40B4-BE49-F238E27FC236}">
                  <a16:creationId xmlns:a16="http://schemas.microsoft.com/office/drawing/2014/main" id="{B5F1381D-43D5-5298-799D-2DE63D93F016}"/>
                </a:ext>
              </a:extLst>
            </p:cNvPr>
            <p:cNvGrpSpPr/>
            <p:nvPr/>
          </p:nvGrpSpPr>
          <p:grpSpPr>
            <a:xfrm rot="20513452">
              <a:off x="6828334" y="6268915"/>
              <a:ext cx="413919" cy="508244"/>
              <a:chOff x="5272158" y="5382571"/>
              <a:chExt cx="1078847" cy="1292227"/>
            </a:xfrm>
            <a:solidFill>
              <a:srgbClr val="FFCC66"/>
            </a:solidFill>
          </p:grpSpPr>
          <p:sp>
            <p:nvSpPr>
              <p:cNvPr id="15" name="矩形 14">
                <a:extLst>
                  <a:ext uri="{FF2B5EF4-FFF2-40B4-BE49-F238E27FC236}">
                    <a16:creationId xmlns:a16="http://schemas.microsoft.com/office/drawing/2014/main" id="{28BC3312-0B2A-F4DB-CA16-FEC346F53081}"/>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4E899B65-AEA6-9171-BBDE-6341FA359515}"/>
                  </a:ext>
                </a:extLst>
              </p:cNvPr>
              <p:cNvSpPr/>
              <p:nvPr/>
            </p:nvSpPr>
            <p:spPr>
              <a:xfrm rot="18956010">
                <a:off x="5304312" y="5382571"/>
                <a:ext cx="1046693" cy="1085727"/>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6" name="群組 15">
              <a:extLst>
                <a:ext uri="{FF2B5EF4-FFF2-40B4-BE49-F238E27FC236}">
                  <a16:creationId xmlns:a16="http://schemas.microsoft.com/office/drawing/2014/main" id="{9EFC0DF6-BA68-97A9-D1A1-D0B802175231}"/>
                </a:ext>
              </a:extLst>
            </p:cNvPr>
            <p:cNvGrpSpPr/>
            <p:nvPr/>
          </p:nvGrpSpPr>
          <p:grpSpPr>
            <a:xfrm rot="20513452">
              <a:off x="7817393" y="4413659"/>
              <a:ext cx="231277" cy="351998"/>
              <a:chOff x="5256173" y="5289971"/>
              <a:chExt cx="1069801" cy="1384827"/>
            </a:xfrm>
            <a:solidFill>
              <a:srgbClr val="FFCC66"/>
            </a:solidFill>
          </p:grpSpPr>
          <p:sp>
            <p:nvSpPr>
              <p:cNvPr id="17" name="矩形 16">
                <a:extLst>
                  <a:ext uri="{FF2B5EF4-FFF2-40B4-BE49-F238E27FC236}">
                    <a16:creationId xmlns:a16="http://schemas.microsoft.com/office/drawing/2014/main" id="{90766471-5F0D-35C8-8BBF-E99D8C2B3792}"/>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448BE464-5054-741F-9C65-4E63A9ABB278}"/>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19" name="群組 18">
              <a:extLst>
                <a:ext uri="{FF2B5EF4-FFF2-40B4-BE49-F238E27FC236}">
                  <a16:creationId xmlns:a16="http://schemas.microsoft.com/office/drawing/2014/main" id="{23000CA3-132A-6378-3396-063C14506C01}"/>
                </a:ext>
              </a:extLst>
            </p:cNvPr>
            <p:cNvGrpSpPr/>
            <p:nvPr/>
          </p:nvGrpSpPr>
          <p:grpSpPr>
            <a:xfrm rot="20067875">
              <a:off x="7823295" y="6173881"/>
              <a:ext cx="465221" cy="459865"/>
              <a:chOff x="5256173" y="5289971"/>
              <a:chExt cx="1065404" cy="1279265"/>
            </a:xfrm>
          </p:grpSpPr>
          <p:sp>
            <p:nvSpPr>
              <p:cNvPr id="21" name="矩形 20">
                <a:extLst>
                  <a:ext uri="{FF2B5EF4-FFF2-40B4-BE49-F238E27FC236}">
                    <a16:creationId xmlns:a16="http://schemas.microsoft.com/office/drawing/2014/main" id="{D7252777-02B4-9514-F187-88737412652E}"/>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矩形 19">
                <a:extLst>
                  <a:ext uri="{FF2B5EF4-FFF2-40B4-BE49-F238E27FC236}">
                    <a16:creationId xmlns:a16="http://schemas.microsoft.com/office/drawing/2014/main" id="{5B8558F7-F65D-206D-6CA2-3F68B389DB7D}"/>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2" name="群組 21">
              <a:extLst>
                <a:ext uri="{FF2B5EF4-FFF2-40B4-BE49-F238E27FC236}">
                  <a16:creationId xmlns:a16="http://schemas.microsoft.com/office/drawing/2014/main" id="{92EF1006-72CD-FF53-D9C7-3B2EEED0087A}"/>
                </a:ext>
              </a:extLst>
            </p:cNvPr>
            <p:cNvGrpSpPr/>
            <p:nvPr/>
          </p:nvGrpSpPr>
          <p:grpSpPr>
            <a:xfrm rot="20067875">
              <a:off x="8368085" y="4703821"/>
              <a:ext cx="162255" cy="204861"/>
              <a:chOff x="5256173" y="5289971"/>
              <a:chExt cx="1065404" cy="1279265"/>
            </a:xfrm>
          </p:grpSpPr>
          <p:sp>
            <p:nvSpPr>
              <p:cNvPr id="23" name="矩形 22">
                <a:extLst>
                  <a:ext uri="{FF2B5EF4-FFF2-40B4-BE49-F238E27FC236}">
                    <a16:creationId xmlns:a16="http://schemas.microsoft.com/office/drawing/2014/main" id="{8D91050A-537C-B96D-F09D-2F74EABB2F06}"/>
                  </a:ext>
                </a:extLst>
              </p:cNvPr>
              <p:cNvSpPr/>
              <p:nvPr/>
            </p:nvSpPr>
            <p:spPr>
              <a:xfrm rot="2757195">
                <a:off x="5233684" y="5481342"/>
                <a:ext cx="1121970" cy="1053817"/>
              </a:xfrm>
              <a:prstGeom prst="rect">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93D32823-DB8D-2DD4-19F3-F7FE3C3E0B70}"/>
                  </a:ext>
                </a:extLst>
              </p:cNvPr>
              <p:cNvSpPr/>
              <p:nvPr/>
            </p:nvSpPr>
            <p:spPr>
              <a:xfrm rot="18956010">
                <a:off x="5256173" y="5289971"/>
                <a:ext cx="1046690" cy="1085726"/>
              </a:xfrm>
              <a:prstGeom prst="rect">
                <a:avLst/>
              </a:prstGeom>
              <a:solidFill>
                <a:schemeClr val="tx2">
                  <a:lumMod val="50000"/>
                  <a:lumOff val="50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5" name="群組 24">
              <a:extLst>
                <a:ext uri="{FF2B5EF4-FFF2-40B4-BE49-F238E27FC236}">
                  <a16:creationId xmlns:a16="http://schemas.microsoft.com/office/drawing/2014/main" id="{B3BBC2F5-C28F-66CD-ED4E-6D9BF621F884}"/>
                </a:ext>
              </a:extLst>
            </p:cNvPr>
            <p:cNvGrpSpPr/>
            <p:nvPr/>
          </p:nvGrpSpPr>
          <p:grpSpPr>
            <a:xfrm rot="20513452">
              <a:off x="6103486" y="5224398"/>
              <a:ext cx="162499" cy="175524"/>
              <a:chOff x="5256173" y="5289971"/>
              <a:chExt cx="1069801" cy="1384827"/>
            </a:xfrm>
            <a:solidFill>
              <a:schemeClr val="accent5">
                <a:lumMod val="75000"/>
              </a:schemeClr>
            </a:solidFill>
          </p:grpSpPr>
          <p:sp>
            <p:nvSpPr>
              <p:cNvPr id="26" name="矩形 25">
                <a:extLst>
                  <a:ext uri="{FF2B5EF4-FFF2-40B4-BE49-F238E27FC236}">
                    <a16:creationId xmlns:a16="http://schemas.microsoft.com/office/drawing/2014/main" id="{AFB9EFAC-852C-55F9-62CB-7B680AC79AE6}"/>
                  </a:ext>
                </a:extLst>
              </p:cNvPr>
              <p:cNvSpPr/>
              <p:nvPr/>
            </p:nvSpPr>
            <p:spPr>
              <a:xfrm rot="18956010">
                <a:off x="5256173" y="5289971"/>
                <a:ext cx="1046690" cy="1085726"/>
              </a:xfrm>
              <a:prstGeom prst="rect">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11F1F0BD-F2F3-51B7-1744-8AF1E15F41AA}"/>
                  </a:ext>
                </a:extLst>
              </p:cNvPr>
              <p:cNvSpPr/>
              <p:nvPr/>
            </p:nvSpPr>
            <p:spPr>
              <a:xfrm rot="2757195">
                <a:off x="5238081" y="5586905"/>
                <a:ext cx="1121970" cy="1053816"/>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nvGrpSpPr>
            <p:cNvPr id="28" name="群組 27">
              <a:extLst>
                <a:ext uri="{FF2B5EF4-FFF2-40B4-BE49-F238E27FC236}">
                  <a16:creationId xmlns:a16="http://schemas.microsoft.com/office/drawing/2014/main" id="{853B2056-36B0-D21D-49DC-D1EFDC8894B4}"/>
                </a:ext>
              </a:extLst>
            </p:cNvPr>
            <p:cNvGrpSpPr/>
            <p:nvPr/>
          </p:nvGrpSpPr>
          <p:grpSpPr>
            <a:xfrm rot="20513452">
              <a:off x="8431517" y="5476820"/>
              <a:ext cx="186323" cy="256650"/>
              <a:chOff x="5256173" y="5289971"/>
              <a:chExt cx="1069801" cy="1384827"/>
            </a:xfrm>
            <a:solidFill>
              <a:srgbClr val="FFCC66"/>
            </a:solidFill>
          </p:grpSpPr>
          <p:sp>
            <p:nvSpPr>
              <p:cNvPr id="29" name="矩形 28">
                <a:extLst>
                  <a:ext uri="{FF2B5EF4-FFF2-40B4-BE49-F238E27FC236}">
                    <a16:creationId xmlns:a16="http://schemas.microsoft.com/office/drawing/2014/main" id="{2CBCDA66-24A1-DEFF-296F-77BE30CCF6A0}"/>
                  </a:ext>
                </a:extLst>
              </p:cNvPr>
              <p:cNvSpPr/>
              <p:nvPr/>
            </p:nvSpPr>
            <p:spPr>
              <a:xfrm rot="18956010">
                <a:off x="5256173" y="5289971"/>
                <a:ext cx="1046690" cy="1085726"/>
              </a:xfrm>
              <a:prstGeom prst="rect">
                <a:avLst/>
              </a:prstGeom>
              <a:grp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0" name="矩形 29">
                <a:extLst>
                  <a:ext uri="{FF2B5EF4-FFF2-40B4-BE49-F238E27FC236}">
                    <a16:creationId xmlns:a16="http://schemas.microsoft.com/office/drawing/2014/main" id="{6E91AE80-E300-4A6A-6E24-FE56582968C2}"/>
                  </a:ext>
                </a:extLst>
              </p:cNvPr>
              <p:cNvSpPr/>
              <p:nvPr/>
            </p:nvSpPr>
            <p:spPr>
              <a:xfrm rot="2757195">
                <a:off x="5238081" y="5586905"/>
                <a:ext cx="1121970" cy="1053816"/>
              </a:xfrm>
              <a:prstGeom prst="rect">
                <a:avLst/>
              </a:prstGeom>
              <a:noFill/>
              <a:ln>
                <a:solidFill>
                  <a:srgbClr val="D89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grpSp>
    </p:spTree>
    <p:extLst>
      <p:ext uri="{BB962C8B-B14F-4D97-AF65-F5344CB8AC3E}">
        <p14:creationId xmlns:p14="http://schemas.microsoft.com/office/powerpoint/2010/main" val="626403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19299-3489-AFE4-2DC9-ABBF8F11E3F8}"/>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7D04879E-557D-9B81-3315-75401A483565}"/>
              </a:ext>
            </a:extLst>
          </p:cNvPr>
          <p:cNvSpPr txBox="1"/>
          <p:nvPr/>
        </p:nvSpPr>
        <p:spPr>
          <a:xfrm>
            <a:off x="1860273" y="-190802"/>
            <a:ext cx="847145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dirty="0"/>
              <a:t>常見問題</a:t>
            </a:r>
          </a:p>
        </p:txBody>
      </p:sp>
      <p:pic>
        <p:nvPicPr>
          <p:cNvPr id="8" name="圖片 7">
            <a:extLst>
              <a:ext uri="{FF2B5EF4-FFF2-40B4-BE49-F238E27FC236}">
                <a16:creationId xmlns:a16="http://schemas.microsoft.com/office/drawing/2014/main" id="{8292839D-5DF4-28DD-3AF0-A3B8C939CA25}"/>
              </a:ext>
            </a:extLst>
          </p:cNvPr>
          <p:cNvPicPr>
            <a:picLocks noChangeAspect="1"/>
          </p:cNvPicPr>
          <p:nvPr/>
        </p:nvPicPr>
        <p:blipFill>
          <a:blip r:embed="rId2"/>
          <a:stretch>
            <a:fillRect/>
          </a:stretch>
        </p:blipFill>
        <p:spPr>
          <a:xfrm>
            <a:off x="138239" y="104916"/>
            <a:ext cx="1826641" cy="573906"/>
          </a:xfrm>
          <a:prstGeom prst="rect">
            <a:avLst/>
          </a:prstGeom>
        </p:spPr>
      </p:pic>
      <p:pic>
        <p:nvPicPr>
          <p:cNvPr id="5" name="圖片 4">
            <a:extLst>
              <a:ext uri="{FF2B5EF4-FFF2-40B4-BE49-F238E27FC236}">
                <a16:creationId xmlns:a16="http://schemas.microsoft.com/office/drawing/2014/main" id="{492E3991-B68C-6783-5287-36B3687B9125}"/>
              </a:ext>
            </a:extLst>
          </p:cNvPr>
          <p:cNvPicPr>
            <a:picLocks noChangeAspect="1"/>
          </p:cNvPicPr>
          <p:nvPr/>
        </p:nvPicPr>
        <p:blipFill>
          <a:blip r:embed="rId3"/>
          <a:stretch>
            <a:fillRect/>
          </a:stretch>
        </p:blipFill>
        <p:spPr>
          <a:xfrm>
            <a:off x="52264" y="6656832"/>
            <a:ext cx="2695198" cy="192024"/>
          </a:xfrm>
          <a:prstGeom prst="rect">
            <a:avLst/>
          </a:prstGeom>
        </p:spPr>
      </p:pic>
      <p:sp>
        <p:nvSpPr>
          <p:cNvPr id="2" name="文字方塊 1">
            <a:extLst>
              <a:ext uri="{FF2B5EF4-FFF2-40B4-BE49-F238E27FC236}">
                <a16:creationId xmlns:a16="http://schemas.microsoft.com/office/drawing/2014/main" id="{AB3623F1-6077-E811-EFF7-AEBF43847BE9}"/>
              </a:ext>
            </a:extLst>
          </p:cNvPr>
          <p:cNvSpPr txBox="1"/>
          <p:nvPr/>
        </p:nvSpPr>
        <p:spPr>
          <a:xfrm>
            <a:off x="266699" y="1259320"/>
            <a:ext cx="11658600" cy="5724644"/>
          </a:xfrm>
          <a:prstGeom prst="rect">
            <a:avLst/>
          </a:prstGeom>
          <a:noFill/>
        </p:spPr>
        <p:txBody>
          <a:bodyPr wrap="square" rtlCol="0">
            <a:spAutoFit/>
          </a:bodyPr>
          <a:lstStyle/>
          <a:p>
            <a:pPr lvl="0"/>
            <a:r>
              <a:rPr lang="zh-TW" altLang="en-US" sz="2200" b="1" dirty="0">
                <a:latin typeface="Calibri" panose="020F0502020204030204" pitchFamily="34" charset="0"/>
                <a:ea typeface="+mj-ea"/>
                <a:cs typeface="Calibri" panose="020F0502020204030204" pitchFamily="34" charset="0"/>
              </a:rPr>
              <a:t>一、</a:t>
            </a:r>
            <a:r>
              <a:rPr lang="zh-TW" altLang="zh-TW" sz="2200" b="1" dirty="0">
                <a:latin typeface="Calibri" panose="020F0502020204030204" pitchFamily="34" charset="0"/>
                <a:ea typeface="+mj-ea"/>
                <a:cs typeface="Calibri" panose="020F0502020204030204" pitchFamily="34" charset="0"/>
              </a:rPr>
              <a:t>查詢信用資訊前，應已取得當事人之同意，且僅限授信業務特定目的。（管理規範第</a:t>
            </a:r>
            <a:r>
              <a:rPr lang="en-US" altLang="zh-TW" sz="2200" b="1" dirty="0">
                <a:latin typeface="Calibri" panose="020F0502020204030204" pitchFamily="34" charset="0"/>
                <a:ea typeface="Calibri" panose="020F0502020204030204" pitchFamily="34" charset="0"/>
                <a:cs typeface="Calibri" panose="020F0502020204030204" pitchFamily="34" charset="0"/>
              </a:rPr>
              <a:t>4</a:t>
            </a:r>
            <a:r>
              <a:rPr lang="zh-TW" altLang="zh-TW" sz="2200" b="1" dirty="0">
                <a:latin typeface="Calibri" panose="020F0502020204030204" pitchFamily="34" charset="0"/>
                <a:ea typeface="+mj-ea"/>
                <a:cs typeface="Calibri" panose="020F0502020204030204" pitchFamily="34" charset="0"/>
              </a:rPr>
              <a:t>點）</a:t>
            </a:r>
            <a:endParaRPr lang="en-US" altLang="zh-TW" sz="2200" b="1" dirty="0">
              <a:latin typeface="Calibri" panose="020F0502020204030204" pitchFamily="34" charset="0"/>
              <a:ea typeface="+mj-ea"/>
              <a:cs typeface="Calibri" panose="020F0502020204030204" pitchFamily="34" charset="0"/>
            </a:endParaRPr>
          </a:p>
          <a:p>
            <a:pPr lvl="0"/>
            <a:endParaRPr lang="en-US" altLang="zh-TW" sz="2200" b="1" dirty="0">
              <a:latin typeface="Calibri" panose="020F0502020204030204" pitchFamily="34" charset="0"/>
              <a:ea typeface="Calibri" panose="020F0502020204030204" pitchFamily="34" charset="0"/>
              <a:cs typeface="Calibri" panose="020F0502020204030204" pitchFamily="34" charset="0"/>
            </a:endParaRPr>
          </a:p>
          <a:p>
            <a:r>
              <a:rPr lang="zh-TW" altLang="zh-TW" sz="2200" b="1" dirty="0">
                <a:latin typeface="Calibri" panose="020F0502020204030204" pitchFamily="34" charset="0"/>
                <a:ea typeface="+mj-ea"/>
                <a:cs typeface="Calibri" panose="020F0502020204030204" pitchFamily="34" charset="0"/>
              </a:rPr>
              <a:t>規定：</a:t>
            </a:r>
            <a:endParaRPr lang="en-US" altLang="zh-TW" sz="2200" b="1" dirty="0">
              <a:latin typeface="Calibri" panose="020F0502020204030204" pitchFamily="34" charset="0"/>
              <a:ea typeface="Calibri" panose="020F0502020204030204" pitchFamily="34" charset="0"/>
              <a:cs typeface="Calibri" panose="020F0502020204030204" pitchFamily="34" charset="0"/>
            </a:endParaRPr>
          </a:p>
          <a:p>
            <a:endParaRPr lang="zh-TW" altLang="zh-TW" sz="2000" dirty="0">
              <a:latin typeface="Calibri" panose="020F0502020204030204" pitchFamily="34" charset="0"/>
              <a:ea typeface="+mj-ea"/>
              <a:cs typeface="Calibri" panose="020F0502020204030204" pitchFamily="34" charset="0"/>
            </a:endParaRPr>
          </a:p>
          <a:p>
            <a:r>
              <a:rPr lang="zh-TW" altLang="zh-TW" sz="2000" dirty="0">
                <a:latin typeface="Calibri" panose="020F0502020204030204" pitchFamily="34" charset="0"/>
                <a:ea typeface="+mj-ea"/>
                <a:cs typeface="Calibri" panose="020F0502020204030204" pitchFamily="34" charset="0"/>
              </a:rPr>
              <a:t>查調單位查詢取得當事人之負面信用資訊時，應以授信業務特定目的為限，且應先取得當事人同意管理機構與查調單位蒐集、處理及利用其介接信用資料之書面或電子同意文件，並應清楚告知同意之內容及個人資料保護法、消費者保護法與金融及證券管理相關法令規定之應告知事項。</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endParaRPr lang="zh-TW" altLang="zh-TW" sz="2000" dirty="0">
              <a:latin typeface="Calibri" panose="020F0502020204030204" pitchFamily="34" charset="0"/>
              <a:ea typeface="+mj-ea"/>
              <a:cs typeface="Calibri" panose="020F0502020204030204" pitchFamily="34" charset="0"/>
            </a:endParaRPr>
          </a:p>
          <a:p>
            <a:pPr marL="265113" lvl="0" indent="-265113">
              <a:buAutoNum type="arabicPeriod"/>
            </a:pPr>
            <a:r>
              <a:rPr lang="zh-TW" altLang="zh-TW" sz="2000" dirty="0">
                <a:latin typeface="Calibri" panose="020F0502020204030204" pitchFamily="34" charset="0"/>
                <a:ea typeface="+mj-ea"/>
                <a:cs typeface="Calibri" panose="020F0502020204030204" pitchFamily="34" charset="0"/>
              </a:rPr>
              <a:t>「查詢條件限制」規定，無論查詢對象為個人或法人，進行查詢前請確認，</a:t>
            </a:r>
            <a:r>
              <a:rPr lang="zh-TW" altLang="zh-TW" sz="2000" u="sng" dirty="0">
                <a:latin typeface="Calibri" panose="020F0502020204030204" pitchFamily="34" charset="0"/>
                <a:ea typeface="+mj-ea"/>
                <a:cs typeface="Calibri" panose="020F0502020204030204" pitchFamily="34" charset="0"/>
              </a:rPr>
              <a:t>已取得當事人之同意</a:t>
            </a:r>
            <a:r>
              <a:rPr lang="zh-TW" altLang="zh-TW" sz="2000" dirty="0">
                <a:latin typeface="Calibri" panose="020F0502020204030204" pitchFamily="34" charset="0"/>
                <a:ea typeface="+mj-ea"/>
                <a:cs typeface="Calibri" panose="020F0502020204030204" pitchFamily="34" charset="0"/>
              </a:rPr>
              <a:t>，並確認簽署新版之同意書。</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pPr marL="342900" lvl="0" indent="-342900">
              <a:buAutoNum type="arabicPeriod"/>
            </a:pPr>
            <a:endParaRPr lang="zh-TW" altLang="zh-TW" sz="2000" dirty="0">
              <a:latin typeface="Calibri" panose="020F0502020204030204" pitchFamily="34" charset="0"/>
              <a:ea typeface="+mj-ea"/>
              <a:cs typeface="Calibri" panose="020F0502020204030204" pitchFamily="34" charset="0"/>
            </a:endParaRPr>
          </a:p>
          <a:p>
            <a:pPr marL="265113" lvl="0" indent="-265113"/>
            <a:r>
              <a:rPr lang="en-US" altLang="zh-TW" sz="2000" dirty="0">
                <a:latin typeface="Calibri" panose="020F0502020204030204" pitchFamily="34" charset="0"/>
                <a:ea typeface="Calibri" panose="020F0502020204030204" pitchFamily="34" charset="0"/>
                <a:cs typeface="Calibri" panose="020F0502020204030204" pitchFamily="34" charset="0"/>
              </a:rPr>
              <a:t>2.</a:t>
            </a:r>
            <a:r>
              <a:rPr lang="zh-TW" altLang="en-US" sz="2000" dirty="0">
                <a:latin typeface="Calibri" panose="020F0502020204030204" pitchFamily="34" charset="0"/>
                <a:ea typeface="+mj-ea"/>
                <a:cs typeface="Calibri" panose="020F0502020204030204" pitchFamily="34" charset="0"/>
              </a:rPr>
              <a:t> </a:t>
            </a:r>
            <a:r>
              <a:rPr lang="zh-TW" altLang="zh-TW" sz="2000" dirty="0">
                <a:latin typeface="Calibri" panose="020F0502020204030204" pitchFamily="34" charset="0"/>
                <a:ea typeface="+mj-ea"/>
                <a:cs typeface="Calibri" panose="020F0502020204030204" pitchFamily="34" charset="0"/>
              </a:rPr>
              <a:t>本案查詢理由</a:t>
            </a:r>
            <a:r>
              <a:rPr lang="zh-TW" altLang="zh-TW" sz="2000" u="sng" dirty="0">
                <a:latin typeface="Calibri" panose="020F0502020204030204" pitchFamily="34" charset="0"/>
                <a:ea typeface="+mj-ea"/>
                <a:cs typeface="Calibri" panose="020F0502020204030204" pitchFamily="34" charset="0"/>
              </a:rPr>
              <a:t>僅限辦理信用交易業務、證券業務借貸款項、不限用途款項借貸及有價證券借貸等授信業務</a:t>
            </a:r>
            <a:r>
              <a:rPr lang="zh-TW" altLang="zh-TW" sz="2000" dirty="0">
                <a:latin typeface="Calibri" panose="020F0502020204030204" pitchFamily="34" charset="0"/>
                <a:ea typeface="+mj-ea"/>
                <a:cs typeface="Calibri" panose="020F0502020204030204" pitchFamily="34" charset="0"/>
              </a:rPr>
              <a:t>。</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pPr lvl="0"/>
            <a:endParaRPr lang="zh-TW" altLang="zh-TW" sz="2000" dirty="0">
              <a:latin typeface="Calibri" panose="020F0502020204030204" pitchFamily="34" charset="0"/>
              <a:ea typeface="+mj-ea"/>
              <a:cs typeface="Calibri" panose="020F0502020204030204" pitchFamily="34" charset="0"/>
            </a:endParaRPr>
          </a:p>
          <a:p>
            <a:pPr marL="265113" lvl="0" indent="-265113"/>
            <a:r>
              <a:rPr lang="en-US" altLang="zh-TW" sz="2000" dirty="0">
                <a:latin typeface="Calibri" panose="020F0502020204030204" pitchFamily="34" charset="0"/>
                <a:ea typeface="Calibri" panose="020F0502020204030204" pitchFamily="34" charset="0"/>
                <a:cs typeface="Calibri" panose="020F0502020204030204" pitchFamily="34" charset="0"/>
              </a:rPr>
              <a:t>3.</a:t>
            </a:r>
            <a:r>
              <a:rPr lang="zh-TW" altLang="en-US" sz="2000" dirty="0">
                <a:latin typeface="Calibri" panose="020F0502020204030204" pitchFamily="34" charset="0"/>
                <a:ea typeface="+mj-ea"/>
                <a:cs typeface="Calibri" panose="020F0502020204030204" pitchFamily="34" charset="0"/>
              </a:rPr>
              <a:t> </a:t>
            </a:r>
            <a:r>
              <a:rPr lang="zh-TW" altLang="zh-TW" sz="2000" dirty="0">
                <a:latin typeface="Calibri" panose="020F0502020204030204" pitchFamily="34" charset="0"/>
                <a:ea typeface="+mj-ea"/>
                <a:cs typeface="Calibri" panose="020F0502020204030204" pitchFamily="34" charset="0"/>
              </a:rPr>
              <a:t>倘辦理前開各項授信業務未符合必要查詢條件（</a:t>
            </a:r>
            <a:r>
              <a:rPr lang="en-US" altLang="zh-TW" sz="2000" dirty="0">
                <a:latin typeface="Calibri" panose="020F0502020204030204" pitchFamily="34" charset="0"/>
                <a:ea typeface="Calibri" panose="020F0502020204030204" pitchFamily="34" charset="0"/>
                <a:cs typeface="Calibri" panose="020F0502020204030204" pitchFamily="34" charset="0"/>
              </a:rPr>
              <a:t>3</a:t>
            </a:r>
            <a:r>
              <a:rPr lang="zh-TW" altLang="zh-TW" sz="2000" dirty="0">
                <a:latin typeface="Calibri" panose="020F0502020204030204" pitchFamily="34" charset="0"/>
                <a:ea typeface="+mj-ea"/>
                <a:cs typeface="Calibri" panose="020F0502020204030204" pitchFamily="34" charset="0"/>
              </a:rPr>
              <a:t>億或淨值</a:t>
            </a:r>
            <a:r>
              <a:rPr lang="en-US" altLang="zh-TW" sz="2000" dirty="0">
                <a:latin typeface="Calibri" panose="020F0502020204030204" pitchFamily="34" charset="0"/>
                <a:ea typeface="Calibri" panose="020F0502020204030204" pitchFamily="34" charset="0"/>
                <a:cs typeface="Calibri" panose="020F0502020204030204" pitchFamily="34" charset="0"/>
              </a:rPr>
              <a:t>1%</a:t>
            </a:r>
            <a:r>
              <a:rPr lang="zh-TW" altLang="en-US" sz="2000" dirty="0">
                <a:latin typeface="Calibri" panose="020F0502020204030204" pitchFamily="34" charset="0"/>
                <a:ea typeface="+mj-ea"/>
                <a:cs typeface="Calibri" panose="020F0502020204030204" pitchFamily="34" charset="0"/>
              </a:rPr>
              <a:t>孰</a:t>
            </a:r>
            <a:r>
              <a:rPr lang="zh-TW" altLang="zh-TW" sz="2000" dirty="0">
                <a:latin typeface="Calibri" panose="020F0502020204030204" pitchFamily="34" charset="0"/>
                <a:ea typeface="+mj-ea"/>
                <a:cs typeface="Calibri" panose="020F0502020204030204" pitchFamily="34" charset="0"/>
              </a:rPr>
              <a:t>高者），如各業者基於其風險控管政策認有查調必要者，仍符合管理規範之規定。</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pPr lvl="0"/>
            <a:endParaRPr lang="zh-TW" altLang="zh-TW" sz="2000" dirty="0">
              <a:latin typeface="Calibri" panose="020F0502020204030204" pitchFamily="34" charset="0"/>
              <a:ea typeface="+mj-ea"/>
              <a:cs typeface="Calibri" panose="020F0502020204030204" pitchFamily="34" charset="0"/>
            </a:endParaRPr>
          </a:p>
          <a:p>
            <a:endParaRPr lang="zh-TW" altLang="en-US" sz="2000" dirty="0">
              <a:latin typeface="Calibri" panose="020F0502020204030204" pitchFamily="34" charset="0"/>
              <a:ea typeface="+mj-ea"/>
              <a:cs typeface="Calibri" panose="020F0502020204030204" pitchFamily="34" charset="0"/>
            </a:endParaRPr>
          </a:p>
        </p:txBody>
      </p:sp>
      <p:sp>
        <p:nvSpPr>
          <p:cNvPr id="3" name="投影片編號版面配置區 2">
            <a:extLst>
              <a:ext uri="{FF2B5EF4-FFF2-40B4-BE49-F238E27FC236}">
                <a16:creationId xmlns:a16="http://schemas.microsoft.com/office/drawing/2014/main" id="{412E8784-0A43-1080-1494-DDD807E1E545}"/>
              </a:ext>
            </a:extLst>
          </p:cNvPr>
          <p:cNvSpPr>
            <a:spLocks noGrp="1"/>
          </p:cNvSpPr>
          <p:nvPr>
            <p:ph type="sldNum" sz="quarter" idx="4294967295"/>
          </p:nvPr>
        </p:nvSpPr>
        <p:spPr>
          <a:xfrm>
            <a:off x="11925299" y="6617057"/>
            <a:ext cx="800000" cy="300000"/>
          </a:xfrm>
          <a:solidFill>
            <a:schemeClr val="bg1"/>
          </a:solidFill>
        </p:spPr>
        <p:txBody>
          <a:bodyPr/>
          <a:lstStyle/>
          <a:p>
            <a:pPr algn="l"/>
            <a:fld id="{F7021451-1387-4CA6-816F-3879F97B5CBC}" type="slidenum">
              <a:rPr lang="en-US" b="0" smtClean="0"/>
              <a:t>27</a:t>
            </a:fld>
            <a:endParaRPr lang="en-US" dirty="0"/>
          </a:p>
        </p:txBody>
      </p:sp>
    </p:spTree>
    <p:extLst>
      <p:ext uri="{BB962C8B-B14F-4D97-AF65-F5344CB8AC3E}">
        <p14:creationId xmlns:p14="http://schemas.microsoft.com/office/powerpoint/2010/main" val="1782551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2E6D-8E16-CD4C-FCA2-6FA371D06CDC}"/>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F649D885-9191-910E-6FC7-2F03683D2529}"/>
              </a:ext>
            </a:extLst>
          </p:cNvPr>
          <p:cNvSpPr txBox="1"/>
          <p:nvPr/>
        </p:nvSpPr>
        <p:spPr>
          <a:xfrm>
            <a:off x="1860273" y="-190802"/>
            <a:ext cx="847145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dirty="0"/>
              <a:t>常見問題</a:t>
            </a:r>
          </a:p>
        </p:txBody>
      </p:sp>
      <p:pic>
        <p:nvPicPr>
          <p:cNvPr id="8" name="圖片 7">
            <a:extLst>
              <a:ext uri="{FF2B5EF4-FFF2-40B4-BE49-F238E27FC236}">
                <a16:creationId xmlns:a16="http://schemas.microsoft.com/office/drawing/2014/main" id="{757A8753-5307-C5D2-322D-79E17D91D44F}"/>
              </a:ext>
            </a:extLst>
          </p:cNvPr>
          <p:cNvPicPr>
            <a:picLocks noChangeAspect="1"/>
          </p:cNvPicPr>
          <p:nvPr/>
        </p:nvPicPr>
        <p:blipFill>
          <a:blip r:embed="rId2"/>
          <a:stretch>
            <a:fillRect/>
          </a:stretch>
        </p:blipFill>
        <p:spPr>
          <a:xfrm>
            <a:off x="138239" y="104916"/>
            <a:ext cx="1826641" cy="573906"/>
          </a:xfrm>
          <a:prstGeom prst="rect">
            <a:avLst/>
          </a:prstGeom>
        </p:spPr>
      </p:pic>
      <p:pic>
        <p:nvPicPr>
          <p:cNvPr id="5" name="圖片 4">
            <a:extLst>
              <a:ext uri="{FF2B5EF4-FFF2-40B4-BE49-F238E27FC236}">
                <a16:creationId xmlns:a16="http://schemas.microsoft.com/office/drawing/2014/main" id="{64312CE0-9A3A-6FC4-65BF-D379B2D93CCA}"/>
              </a:ext>
            </a:extLst>
          </p:cNvPr>
          <p:cNvPicPr>
            <a:picLocks noChangeAspect="1"/>
          </p:cNvPicPr>
          <p:nvPr/>
        </p:nvPicPr>
        <p:blipFill>
          <a:blip r:embed="rId3"/>
          <a:stretch>
            <a:fillRect/>
          </a:stretch>
        </p:blipFill>
        <p:spPr>
          <a:xfrm>
            <a:off x="52264" y="6656832"/>
            <a:ext cx="2695198" cy="192024"/>
          </a:xfrm>
          <a:prstGeom prst="rect">
            <a:avLst/>
          </a:prstGeom>
        </p:spPr>
      </p:pic>
      <p:sp>
        <p:nvSpPr>
          <p:cNvPr id="2" name="文字方塊 1">
            <a:extLst>
              <a:ext uri="{FF2B5EF4-FFF2-40B4-BE49-F238E27FC236}">
                <a16:creationId xmlns:a16="http://schemas.microsoft.com/office/drawing/2014/main" id="{0DF45A61-9786-D368-63A3-50557BC52A65}"/>
              </a:ext>
            </a:extLst>
          </p:cNvPr>
          <p:cNvSpPr txBox="1"/>
          <p:nvPr/>
        </p:nvSpPr>
        <p:spPr>
          <a:xfrm>
            <a:off x="310273" y="1294029"/>
            <a:ext cx="11658600" cy="4770537"/>
          </a:xfrm>
          <a:prstGeom prst="rect">
            <a:avLst/>
          </a:prstGeom>
          <a:noFill/>
        </p:spPr>
        <p:txBody>
          <a:bodyPr wrap="square" rtlCol="0">
            <a:spAutoFit/>
          </a:bodyPr>
          <a:lstStyle/>
          <a:p>
            <a:pPr lvl="0"/>
            <a:r>
              <a:rPr lang="zh-TW" altLang="en-US" sz="2200" b="1" dirty="0">
                <a:latin typeface="Calibri" panose="020F0502020204030204" pitchFamily="34" charset="0"/>
                <a:cs typeface="Calibri" panose="020F0502020204030204" pitchFamily="34" charset="0"/>
              </a:rPr>
              <a:t>二、同意書簽署有效期間</a:t>
            </a:r>
            <a:endParaRPr lang="en-US" altLang="zh-TW" sz="2200" b="1" dirty="0">
              <a:latin typeface="Calibri" panose="020F0502020204030204" pitchFamily="34" charset="0"/>
              <a:ea typeface="Calibri" panose="020F0502020204030204" pitchFamily="34" charset="0"/>
              <a:cs typeface="Calibri" panose="020F0502020204030204" pitchFamily="34" charset="0"/>
            </a:endParaRPr>
          </a:p>
          <a:p>
            <a:pPr lvl="0"/>
            <a:endParaRPr lang="zh-TW" altLang="zh-TW" sz="2000" dirty="0">
              <a:latin typeface="Calibri" panose="020F0502020204030204" pitchFamily="34" charset="0"/>
              <a:cs typeface="Calibri" panose="020F0502020204030204" pitchFamily="34" charset="0"/>
            </a:endParaRPr>
          </a:p>
          <a:p>
            <a:pPr marL="452438"/>
            <a:r>
              <a:rPr lang="zh-TW" altLang="zh-TW" sz="2000" dirty="0">
                <a:latin typeface="Calibri" panose="020F0502020204030204" pitchFamily="34" charset="0"/>
                <a:cs typeface="Calibri" panose="020F0502020204030204" pitchFamily="34" charset="0"/>
              </a:rPr>
              <a:t>委託人簽署同意書時，在該契約存續期間均屬有效，後續如需再查詢委託人信用資料時，無需再重簽；三年期間到期續約時，需再請委託人簽署同意書。</a:t>
            </a:r>
          </a:p>
          <a:p>
            <a:r>
              <a:rPr lang="en-US" altLang="zh-TW" sz="2000" dirty="0">
                <a:latin typeface="Calibri" panose="020F0502020204030204" pitchFamily="34" charset="0"/>
                <a:ea typeface="Calibri" panose="020F0502020204030204" pitchFamily="34" charset="0"/>
                <a:cs typeface="Calibri" panose="020F0502020204030204" pitchFamily="34" charset="0"/>
              </a:rPr>
              <a:t> </a:t>
            </a:r>
            <a:endParaRPr lang="zh-TW" altLang="zh-TW" sz="2000" dirty="0">
              <a:latin typeface="Calibri" panose="020F0502020204030204" pitchFamily="34" charset="0"/>
              <a:cs typeface="Calibri" panose="020F0502020204030204" pitchFamily="34" charset="0"/>
            </a:endParaRPr>
          </a:p>
          <a:p>
            <a:pPr lvl="0"/>
            <a:r>
              <a:rPr lang="zh-TW" altLang="en-US" sz="2200" b="1" dirty="0">
                <a:latin typeface="Calibri" panose="020F0502020204030204" pitchFamily="34" charset="0"/>
                <a:cs typeface="Calibri" panose="020F0502020204030204" pitchFamily="34" charset="0"/>
              </a:rPr>
              <a:t>三、</a:t>
            </a:r>
            <a:r>
              <a:rPr lang="zh-TW" altLang="zh-TW" sz="2200" b="1" dirty="0">
                <a:latin typeface="Calibri" panose="020F0502020204030204" pitchFamily="34" charset="0"/>
                <a:cs typeface="Calibri" panose="020F0502020204030204" pitchFamily="34" charset="0"/>
              </a:rPr>
              <a:t>資料保護</a:t>
            </a:r>
            <a:r>
              <a:rPr lang="en-US" altLang="zh-TW" sz="2200" b="1" dirty="0">
                <a:latin typeface="Calibri" panose="020F0502020204030204" pitchFamily="34" charset="0"/>
                <a:ea typeface="Calibri" panose="020F0502020204030204" pitchFamily="34" charset="0"/>
                <a:cs typeface="Calibri" panose="020F0502020204030204" pitchFamily="34" charset="0"/>
              </a:rPr>
              <a:t>-</a:t>
            </a:r>
            <a:r>
              <a:rPr lang="zh-TW" altLang="zh-TW" sz="2200" b="1" dirty="0">
                <a:latin typeface="Calibri" panose="020F0502020204030204" pitchFamily="34" charset="0"/>
                <a:cs typeface="Calibri" panose="020F0502020204030204" pitchFamily="34" charset="0"/>
              </a:rPr>
              <a:t>建置浮水印機制</a:t>
            </a:r>
            <a:r>
              <a:rPr lang="en-US" altLang="zh-TW" sz="2200" b="1" dirty="0">
                <a:latin typeface="Calibri" panose="020F0502020204030204" pitchFamily="34" charset="0"/>
                <a:ea typeface="Calibri" panose="020F0502020204030204" pitchFamily="34" charset="0"/>
                <a:cs typeface="Calibri" panose="020F0502020204030204" pitchFamily="34" charset="0"/>
              </a:rPr>
              <a:t>(</a:t>
            </a:r>
            <a:r>
              <a:rPr lang="zh-TW" altLang="zh-TW" sz="2200" b="1" dirty="0">
                <a:latin typeface="Calibri" panose="020F0502020204030204" pitchFamily="34" charset="0"/>
                <a:cs typeface="Calibri" panose="020F0502020204030204" pitchFamily="34" charset="0"/>
              </a:rPr>
              <a:t>管理規範第</a:t>
            </a:r>
            <a:r>
              <a:rPr lang="en-US" altLang="zh-TW" sz="2200" b="1" dirty="0">
                <a:latin typeface="Calibri" panose="020F0502020204030204" pitchFamily="34" charset="0"/>
                <a:ea typeface="Calibri" panose="020F0502020204030204" pitchFamily="34" charset="0"/>
                <a:cs typeface="Calibri" panose="020F0502020204030204" pitchFamily="34" charset="0"/>
              </a:rPr>
              <a:t>9</a:t>
            </a:r>
            <a:r>
              <a:rPr lang="zh-TW" altLang="zh-TW" sz="2200" b="1" dirty="0">
                <a:latin typeface="Calibri" panose="020F0502020204030204" pitchFamily="34" charset="0"/>
                <a:cs typeface="Calibri" panose="020F0502020204030204" pitchFamily="34" charset="0"/>
              </a:rPr>
              <a:t>點</a:t>
            </a:r>
            <a:r>
              <a:rPr lang="en-US" altLang="zh-TW" sz="2200" b="1" dirty="0">
                <a:latin typeface="Calibri" panose="020F0502020204030204" pitchFamily="34" charset="0"/>
                <a:ea typeface="Calibri" panose="020F0502020204030204" pitchFamily="34" charset="0"/>
                <a:cs typeface="Calibri" panose="020F0502020204030204" pitchFamily="34" charset="0"/>
              </a:rPr>
              <a:t>)</a:t>
            </a:r>
            <a:endParaRPr lang="zh-TW" altLang="zh-TW" sz="2200" b="1" dirty="0">
              <a:latin typeface="Calibri" panose="020F0502020204030204" pitchFamily="34" charset="0"/>
              <a:cs typeface="Calibri" panose="020F0502020204030204" pitchFamily="34" charset="0"/>
            </a:endParaRPr>
          </a:p>
          <a:p>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r>
              <a:rPr lang="zh-TW" altLang="zh-TW" sz="2000" dirty="0">
                <a:latin typeface="Calibri" panose="020F0502020204030204" pitchFamily="34" charset="0"/>
                <a:cs typeface="Calibri" panose="020F0502020204030204" pitchFamily="34" charset="0"/>
              </a:rPr>
              <a:t>規定</a:t>
            </a:r>
            <a:r>
              <a:rPr lang="en-US" altLang="zh-TW" sz="2000" dirty="0">
                <a:latin typeface="Calibri" panose="020F0502020204030204" pitchFamily="34" charset="0"/>
                <a:ea typeface="Calibri" panose="020F0502020204030204" pitchFamily="34" charset="0"/>
                <a:cs typeface="Calibri" panose="020F0502020204030204" pitchFamily="34" charset="0"/>
              </a:rPr>
              <a:t>:</a:t>
            </a:r>
            <a:endParaRPr lang="zh-TW" altLang="zh-TW" sz="2000" dirty="0">
              <a:latin typeface="Calibri" panose="020F0502020204030204" pitchFamily="34" charset="0"/>
              <a:cs typeface="Calibri" panose="020F0502020204030204" pitchFamily="34" charset="0"/>
            </a:endParaRPr>
          </a:p>
          <a:p>
            <a:pPr marL="452438"/>
            <a:r>
              <a:rPr lang="zh-TW" altLang="zh-TW" sz="2000" u="sng" dirty="0">
                <a:latin typeface="Calibri" panose="020F0502020204030204" pitchFamily="34" charset="0"/>
                <a:cs typeface="Calibri" panose="020F0502020204030204" pitchFamily="34" charset="0"/>
              </a:rPr>
              <a:t>電腦螢幕顯示</a:t>
            </a:r>
            <a:r>
              <a:rPr lang="zh-TW" altLang="zh-TW" sz="2000" dirty="0">
                <a:latin typeface="Calibri" panose="020F0502020204030204" pitchFamily="34" charset="0"/>
                <a:cs typeface="Calibri" panose="020F0502020204030204" pitchFamily="34" charset="0"/>
              </a:rPr>
              <a:t>及</a:t>
            </a:r>
            <a:r>
              <a:rPr lang="zh-TW" altLang="zh-TW" sz="2000" u="sng" dirty="0">
                <a:latin typeface="Calibri" panose="020F0502020204030204" pitchFamily="34" charset="0"/>
                <a:cs typeface="Calibri" panose="020F0502020204030204" pitchFamily="34" charset="0"/>
              </a:rPr>
              <a:t>列印</a:t>
            </a:r>
            <a:r>
              <a:rPr lang="zh-TW" altLang="zh-TW" sz="2000" dirty="0">
                <a:latin typeface="Calibri" panose="020F0502020204030204" pitchFamily="34" charset="0"/>
                <a:cs typeface="Calibri" panose="020F0502020204030204" pitchFamily="34" charset="0"/>
              </a:rPr>
              <a:t>介接信用資料時，應有該查調單位名稱或代號之電子浮水印標識，且列印之介接信用資料應顯示查調人員代號或姓名，或由查調人員於列印之介接信用資料上簽章。</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pPr marL="452438"/>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pPr marL="452438"/>
            <a:r>
              <a:rPr lang="zh-TW" altLang="zh-TW" sz="2000" dirty="0">
                <a:latin typeface="Calibri" panose="020F0502020204030204" pitchFamily="34" charset="0"/>
                <a:cs typeface="Calibri" panose="020F0502020204030204" pitchFamily="34" charset="0"/>
              </a:rPr>
              <a:t>以主機連線取得銀行業信用資料，因系統限制無法於螢幕顯示浮水印，應將信用資料轉至其他系統顯示，並顯示電子浮水印，浮水印可顯示單位名稱或代號；另如需列印則需再顯示該查調人員代號或姓名，或於列印信用資料簽章。</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endParaRPr lang="en-US" altLang="zh-TW" sz="2000" dirty="0">
              <a:latin typeface="Calibri" panose="020F0502020204030204" pitchFamily="34" charset="0"/>
              <a:ea typeface="Calibri" panose="020F0502020204030204" pitchFamily="34" charset="0"/>
              <a:cs typeface="Calibri" panose="020F0502020204030204" pitchFamily="34" charset="0"/>
            </a:endParaRPr>
          </a:p>
        </p:txBody>
      </p:sp>
      <p:sp>
        <p:nvSpPr>
          <p:cNvPr id="3" name="投影片編號版面配置區 2">
            <a:extLst>
              <a:ext uri="{FF2B5EF4-FFF2-40B4-BE49-F238E27FC236}">
                <a16:creationId xmlns:a16="http://schemas.microsoft.com/office/drawing/2014/main" id="{A798B0F3-4676-CBA8-D3D3-E67D502BB81C}"/>
              </a:ext>
            </a:extLst>
          </p:cNvPr>
          <p:cNvSpPr>
            <a:spLocks noGrp="1"/>
          </p:cNvSpPr>
          <p:nvPr>
            <p:ph type="sldNum" sz="quarter" idx="4294967295"/>
          </p:nvPr>
        </p:nvSpPr>
        <p:spPr>
          <a:xfrm>
            <a:off x="11932920" y="6556917"/>
            <a:ext cx="800000" cy="411066"/>
          </a:xfrm>
          <a:solidFill>
            <a:schemeClr val="bg1"/>
          </a:solidFill>
        </p:spPr>
        <p:txBody>
          <a:bodyPr/>
          <a:lstStyle/>
          <a:p>
            <a:pPr algn="l"/>
            <a:fld id="{F7021451-1387-4CA6-816F-3879F97B5CBC}" type="slidenum">
              <a:rPr lang="en-US" b="0" smtClean="0"/>
              <a:t>28</a:t>
            </a:fld>
            <a:endParaRPr lang="en-US" dirty="0"/>
          </a:p>
        </p:txBody>
      </p:sp>
    </p:spTree>
    <p:extLst>
      <p:ext uri="{BB962C8B-B14F-4D97-AF65-F5344CB8AC3E}">
        <p14:creationId xmlns:p14="http://schemas.microsoft.com/office/powerpoint/2010/main" val="2895711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F4489-92AA-E467-AE6A-FC14CBEA152C}"/>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804C025B-5C75-1002-C317-E7FB54AB18D2}"/>
              </a:ext>
            </a:extLst>
          </p:cNvPr>
          <p:cNvSpPr txBox="1"/>
          <p:nvPr/>
        </p:nvSpPr>
        <p:spPr>
          <a:xfrm>
            <a:off x="1860273" y="-190802"/>
            <a:ext cx="8471453" cy="1323439"/>
          </a:xfrm>
          <a:prstGeom prst="rect">
            <a:avLst/>
          </a:prstGeom>
          <a:noFill/>
          <a:ln/>
        </p:spPr>
        <p:txBody>
          <a:bodyPr wrap="square" lIns="0" tIns="0" rIns="0" bIns="0" rtlCol="0" anchor="ctr"/>
          <a:lstStyle>
            <a:defPPr>
              <a:defRPr lang="en-TW"/>
            </a:defPPr>
            <a:lvl1pPr indent="0" algn="ctr">
              <a:buNone/>
              <a:defRPr sz="4000" b="1">
                <a:solidFill>
                  <a:srgbClr val="002B67"/>
                </a:solidFill>
                <a:latin typeface="Microsoft JhengHei" pitchFamily="34" charset="0"/>
                <a:ea typeface="Microsoft JhengHei" pitchFamily="34" charset="-122"/>
                <a:cs typeface="Microsoft JhengHei" pitchFamily="34" charset="-120"/>
              </a:defRPr>
            </a:lvl1pPr>
          </a:lstStyle>
          <a:p>
            <a:r>
              <a:rPr lang="zh-TW" altLang="en-US" dirty="0"/>
              <a:t>常見問題</a:t>
            </a:r>
          </a:p>
        </p:txBody>
      </p:sp>
      <p:pic>
        <p:nvPicPr>
          <p:cNvPr id="8" name="圖片 7">
            <a:extLst>
              <a:ext uri="{FF2B5EF4-FFF2-40B4-BE49-F238E27FC236}">
                <a16:creationId xmlns:a16="http://schemas.microsoft.com/office/drawing/2014/main" id="{3C8CA514-76E8-9348-637F-70FE5AFCE29D}"/>
              </a:ext>
            </a:extLst>
          </p:cNvPr>
          <p:cNvPicPr>
            <a:picLocks noChangeAspect="1"/>
          </p:cNvPicPr>
          <p:nvPr/>
        </p:nvPicPr>
        <p:blipFill>
          <a:blip r:embed="rId2"/>
          <a:stretch>
            <a:fillRect/>
          </a:stretch>
        </p:blipFill>
        <p:spPr>
          <a:xfrm>
            <a:off x="138239" y="104916"/>
            <a:ext cx="1826641" cy="573906"/>
          </a:xfrm>
          <a:prstGeom prst="rect">
            <a:avLst/>
          </a:prstGeom>
        </p:spPr>
      </p:pic>
      <p:pic>
        <p:nvPicPr>
          <p:cNvPr id="5" name="圖片 4">
            <a:extLst>
              <a:ext uri="{FF2B5EF4-FFF2-40B4-BE49-F238E27FC236}">
                <a16:creationId xmlns:a16="http://schemas.microsoft.com/office/drawing/2014/main" id="{EC752B23-8367-D97D-27C6-39B588F6A4E7}"/>
              </a:ext>
            </a:extLst>
          </p:cNvPr>
          <p:cNvPicPr>
            <a:picLocks noChangeAspect="1"/>
          </p:cNvPicPr>
          <p:nvPr/>
        </p:nvPicPr>
        <p:blipFill>
          <a:blip r:embed="rId3"/>
          <a:stretch>
            <a:fillRect/>
          </a:stretch>
        </p:blipFill>
        <p:spPr>
          <a:xfrm>
            <a:off x="52264" y="6656832"/>
            <a:ext cx="2695198" cy="192024"/>
          </a:xfrm>
          <a:prstGeom prst="rect">
            <a:avLst/>
          </a:prstGeom>
        </p:spPr>
      </p:pic>
      <p:sp>
        <p:nvSpPr>
          <p:cNvPr id="2" name="文字方塊 1">
            <a:extLst>
              <a:ext uri="{FF2B5EF4-FFF2-40B4-BE49-F238E27FC236}">
                <a16:creationId xmlns:a16="http://schemas.microsoft.com/office/drawing/2014/main" id="{F8879BF7-FBC8-D84E-63FE-0885B19E09AA}"/>
              </a:ext>
            </a:extLst>
          </p:cNvPr>
          <p:cNvSpPr txBox="1"/>
          <p:nvPr/>
        </p:nvSpPr>
        <p:spPr>
          <a:xfrm>
            <a:off x="430415" y="1305486"/>
            <a:ext cx="10915421" cy="5324535"/>
          </a:xfrm>
          <a:prstGeom prst="rect">
            <a:avLst/>
          </a:prstGeom>
          <a:noFill/>
        </p:spPr>
        <p:txBody>
          <a:bodyPr wrap="square" rtlCol="0">
            <a:spAutoFit/>
          </a:bodyPr>
          <a:lstStyle/>
          <a:p>
            <a:r>
              <a:rPr lang="zh-TW" altLang="en-US" sz="2200" b="1" dirty="0">
                <a:latin typeface="Calibri" panose="020F0502020204030204" pitchFamily="34" charset="0"/>
                <a:ea typeface="+mj-ea"/>
                <a:cs typeface="Calibri" panose="020F0502020204030204" pitchFamily="34" charset="0"/>
              </a:rPr>
              <a:t>四、</a:t>
            </a:r>
            <a:r>
              <a:rPr lang="zh-TW" altLang="zh-TW" sz="2200" b="1" dirty="0">
                <a:latin typeface="Calibri" panose="020F0502020204030204" pitchFamily="34" charset="0"/>
                <a:ea typeface="+mj-ea"/>
                <a:cs typeface="Calibri" panose="020F0502020204030204" pitchFamily="34" charset="0"/>
              </a:rPr>
              <a:t>金融機構及證券商發查後，需要等待多久後可調閱資料</a:t>
            </a:r>
            <a:r>
              <a:rPr lang="en-US" altLang="zh-TW" sz="2200" b="1" dirty="0">
                <a:latin typeface="Calibri" panose="020F0502020204030204" pitchFamily="34" charset="0"/>
                <a:ea typeface="Calibri" panose="020F0502020204030204" pitchFamily="34" charset="0"/>
                <a:cs typeface="Calibri" panose="020F0502020204030204" pitchFamily="34" charset="0"/>
              </a:rPr>
              <a:t>?</a:t>
            </a:r>
            <a:endParaRPr lang="zh-TW" altLang="zh-TW" sz="2200" b="1" dirty="0">
              <a:latin typeface="Calibri" panose="020F0502020204030204" pitchFamily="34" charset="0"/>
              <a:ea typeface="+mj-ea"/>
              <a:cs typeface="Calibri" panose="020F0502020204030204" pitchFamily="34" charset="0"/>
            </a:endParaRPr>
          </a:p>
          <a:p>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pPr marL="452438"/>
            <a:r>
              <a:rPr lang="zh-TW" altLang="zh-TW" sz="2000" dirty="0">
                <a:latin typeface="Calibri" panose="020F0502020204030204" pitchFamily="34" charset="0"/>
                <a:ea typeface="+mj-ea"/>
                <a:cs typeface="Calibri" panose="020F0502020204030204" pitchFamily="34" charset="0"/>
              </a:rPr>
              <a:t>本案上線初期因需求量不高，爰排程時間設定時間較長，為因應需求量提升及查調單位需要，自</a:t>
            </a:r>
            <a:r>
              <a:rPr lang="en-US" altLang="zh-TW" sz="2000" dirty="0">
                <a:latin typeface="Calibri" panose="020F0502020204030204" pitchFamily="34" charset="0"/>
                <a:ea typeface="Calibri" panose="020F0502020204030204" pitchFamily="34" charset="0"/>
                <a:cs typeface="Calibri" panose="020F0502020204030204" pitchFamily="34" charset="0"/>
              </a:rPr>
              <a:t>110</a:t>
            </a:r>
            <a:r>
              <a:rPr lang="zh-TW" altLang="zh-TW" sz="2000" dirty="0">
                <a:latin typeface="Calibri" panose="020F0502020204030204" pitchFamily="34" charset="0"/>
                <a:ea typeface="+mj-ea"/>
                <a:cs typeface="Calibri" panose="020F0502020204030204" pitchFamily="34" charset="0"/>
              </a:rPr>
              <a:t>年</a:t>
            </a:r>
            <a:r>
              <a:rPr lang="en-US" altLang="zh-TW" sz="2000" dirty="0">
                <a:latin typeface="Calibri" panose="020F0502020204030204" pitchFamily="34" charset="0"/>
                <a:ea typeface="Calibri" panose="020F0502020204030204" pitchFamily="34" charset="0"/>
                <a:cs typeface="Calibri" panose="020F0502020204030204" pitchFamily="34" charset="0"/>
              </a:rPr>
              <a:t>5</a:t>
            </a:r>
            <a:r>
              <a:rPr lang="zh-TW" altLang="zh-TW" sz="2000" dirty="0">
                <a:latin typeface="Calibri" panose="020F0502020204030204" pitchFamily="34" charset="0"/>
                <a:ea typeface="+mj-ea"/>
                <a:cs typeface="Calibri" panose="020F0502020204030204" pitchFamily="34" charset="0"/>
              </a:rPr>
              <a:t>月中旬已縮短聯徵中心設定回覆證交所及金融機構資料排程時間，則查調單位約等待</a:t>
            </a:r>
            <a:r>
              <a:rPr lang="en-US" altLang="zh-TW" sz="2000" dirty="0">
                <a:latin typeface="Calibri" panose="020F0502020204030204" pitchFamily="34" charset="0"/>
                <a:ea typeface="Calibri" panose="020F0502020204030204" pitchFamily="34" charset="0"/>
                <a:cs typeface="Calibri" panose="020F0502020204030204" pitchFamily="34" charset="0"/>
              </a:rPr>
              <a:t>10~20</a:t>
            </a:r>
            <a:r>
              <a:rPr lang="zh-TW" altLang="zh-TW" sz="2000" dirty="0">
                <a:latin typeface="Calibri" panose="020F0502020204030204" pitchFamily="34" charset="0"/>
                <a:ea typeface="+mj-ea"/>
                <a:cs typeface="Calibri" panose="020F0502020204030204" pitchFamily="34" charset="0"/>
              </a:rPr>
              <a:t>分鐘，即可查得資料。</a:t>
            </a:r>
            <a:endParaRPr lang="en-US" altLang="zh-TW" sz="2000" dirty="0">
              <a:latin typeface="Calibri" panose="020F0502020204030204" pitchFamily="34" charset="0"/>
              <a:ea typeface="Calibri" panose="020F0502020204030204" pitchFamily="34" charset="0"/>
              <a:cs typeface="Calibri" panose="020F0502020204030204" pitchFamily="34" charset="0"/>
            </a:endParaRPr>
          </a:p>
          <a:p>
            <a:endParaRPr lang="en-US" altLang="zh-TW" sz="2200" dirty="0">
              <a:latin typeface="Calibri" panose="020F0502020204030204" pitchFamily="34" charset="0"/>
              <a:ea typeface="Calibri" panose="020F0502020204030204" pitchFamily="34" charset="0"/>
              <a:cs typeface="Calibri" panose="020F0502020204030204" pitchFamily="34" charset="0"/>
            </a:endParaRPr>
          </a:p>
          <a:p>
            <a:r>
              <a:rPr lang="zh-TW" altLang="en-US" sz="2200" b="1" dirty="0">
                <a:latin typeface="Calibri" panose="020F0502020204030204" pitchFamily="34" charset="0"/>
                <a:ea typeface="+mj-ea"/>
                <a:cs typeface="Calibri" panose="020F0502020204030204" pitchFamily="34" charset="0"/>
              </a:rPr>
              <a:t>五、</a:t>
            </a:r>
            <a:r>
              <a:rPr lang="zh-TW" altLang="zh-TW" sz="2200" b="1" dirty="0">
                <a:latin typeface="Calibri" panose="020F0502020204030204" pitchFamily="34" charset="0"/>
                <a:ea typeface="+mj-ea"/>
                <a:cs typeface="Calibri" panose="020F0502020204030204" pitchFamily="34" charset="0"/>
              </a:rPr>
              <a:t>證券商查調金融機構授信負面資料</a:t>
            </a:r>
            <a:r>
              <a:rPr lang="en-US" altLang="zh-TW" sz="2200" b="1" dirty="0">
                <a:latin typeface="Calibri" panose="020F0502020204030204" pitchFamily="34" charset="0"/>
                <a:ea typeface="Calibri" panose="020F0502020204030204" pitchFamily="34" charset="0"/>
                <a:cs typeface="Calibri" panose="020F0502020204030204" pitchFamily="34" charset="0"/>
              </a:rPr>
              <a:t>(T80)</a:t>
            </a:r>
            <a:r>
              <a:rPr lang="zh-TW" altLang="zh-TW" sz="2200" b="1" dirty="0">
                <a:latin typeface="Calibri" panose="020F0502020204030204" pitchFamily="34" charset="0"/>
                <a:ea typeface="+mj-ea"/>
                <a:cs typeface="Calibri" panose="020F0502020204030204" pitchFamily="34" charset="0"/>
              </a:rPr>
              <a:t>，其資料更新頻率為每月，是否能再調整</a:t>
            </a:r>
            <a:r>
              <a:rPr lang="en-US" altLang="zh-TW" sz="2200" b="1" dirty="0">
                <a:latin typeface="Calibri" panose="020F0502020204030204" pitchFamily="34" charset="0"/>
                <a:ea typeface="+mj-ea"/>
                <a:cs typeface="Calibri" panose="020F0502020204030204" pitchFamily="34" charset="0"/>
              </a:rPr>
              <a:t>?</a:t>
            </a:r>
          </a:p>
          <a:p>
            <a:endParaRPr lang="zh-TW" altLang="zh-TW" sz="2000" dirty="0">
              <a:latin typeface="Calibri" panose="020F0502020204030204" pitchFamily="34" charset="0"/>
              <a:ea typeface="+mj-ea"/>
              <a:cs typeface="Calibri" panose="020F0502020204030204" pitchFamily="34" charset="0"/>
            </a:endParaRPr>
          </a:p>
          <a:p>
            <a:pPr marL="452438"/>
            <a:r>
              <a:rPr lang="zh-TW" altLang="zh-TW" sz="2000" dirty="0">
                <a:latin typeface="Calibri" panose="020F0502020204030204" pitchFamily="34" charset="0"/>
                <a:ea typeface="+mj-ea"/>
                <a:cs typeface="Calibri" panose="020F0502020204030204" pitchFamily="34" charset="0"/>
              </a:rPr>
              <a:t>聯徵中心授信負面紀錄揭露期限，係透過金融機構每月報送之授信餘額月報相關欄位控管，且聯徵中心提供予金融機構查詢之類似產品，亦為每月更新，爰維持提供每月更新資料。</a:t>
            </a:r>
            <a:endParaRPr lang="en-US" altLang="zh-TW" sz="2000" dirty="0">
              <a:latin typeface="Calibri" panose="020F0502020204030204" pitchFamily="34" charset="0"/>
              <a:ea typeface="+mj-ea"/>
              <a:cs typeface="Calibri" panose="020F0502020204030204" pitchFamily="34" charset="0"/>
            </a:endParaRPr>
          </a:p>
          <a:p>
            <a:endParaRPr lang="en-US" altLang="zh-TW" sz="2200" b="1" dirty="0">
              <a:latin typeface="Calibri" panose="020F0502020204030204" pitchFamily="34" charset="0"/>
              <a:ea typeface="+mj-ea"/>
              <a:cs typeface="Calibri" panose="020F0502020204030204" pitchFamily="34" charset="0"/>
            </a:endParaRPr>
          </a:p>
          <a:p>
            <a:r>
              <a:rPr lang="zh-TW" altLang="en-US" sz="2200" b="1" dirty="0">
                <a:latin typeface="Calibri" panose="020F0502020204030204" pitchFamily="34" charset="0"/>
                <a:ea typeface="+mj-ea"/>
                <a:cs typeface="Calibri" panose="020F0502020204030204" pitchFamily="34" charset="0"/>
              </a:rPr>
              <a:t>六、查詢同一</a:t>
            </a:r>
            <a:r>
              <a:rPr lang="en-US" altLang="zh-TW" sz="2200" b="1" dirty="0">
                <a:latin typeface="Calibri" panose="020F0502020204030204" pitchFamily="34" charset="0"/>
                <a:ea typeface="+mj-ea"/>
                <a:cs typeface="Calibri" panose="020F0502020204030204" pitchFamily="34" charset="0"/>
              </a:rPr>
              <a:t>ID</a:t>
            </a:r>
            <a:r>
              <a:rPr lang="zh-TW" altLang="en-US" sz="2200" b="1" dirty="0">
                <a:latin typeface="Calibri" panose="020F0502020204030204" pitchFamily="34" charset="0"/>
                <a:ea typeface="+mj-ea"/>
                <a:cs typeface="Calibri" panose="020F0502020204030204" pitchFamily="34" charset="0"/>
              </a:rPr>
              <a:t>費用如何計算？</a:t>
            </a:r>
            <a:endParaRPr lang="en-US" altLang="zh-TW" sz="2200" b="1" dirty="0">
              <a:latin typeface="Calibri" panose="020F0502020204030204" pitchFamily="34" charset="0"/>
              <a:ea typeface="+mj-ea"/>
              <a:cs typeface="Calibri" panose="020F0502020204030204" pitchFamily="34" charset="0"/>
            </a:endParaRPr>
          </a:p>
          <a:p>
            <a:pPr marL="452438"/>
            <a:endParaRPr lang="en-US" altLang="zh-TW" dirty="0"/>
          </a:p>
          <a:p>
            <a:pPr marL="738188" indent="-285750">
              <a:buFont typeface="Wingdings" panose="05000000000000000000" pitchFamily="2" charset="2"/>
              <a:buChar char="Ø"/>
            </a:pPr>
            <a:r>
              <a:rPr lang="zh-TW" altLang="zh-TW" dirty="0"/>
              <a:t>不計費的原則「同一天同一分公司重複查詢同一個</a:t>
            </a:r>
            <a:r>
              <a:rPr lang="en-US" altLang="zh-TW" dirty="0"/>
              <a:t>ID</a:t>
            </a:r>
            <a:r>
              <a:rPr lang="zh-TW" altLang="zh-TW" dirty="0"/>
              <a:t>」或是「斷線或系統問題導致未收到回覆」</a:t>
            </a:r>
            <a:endParaRPr lang="en-US" altLang="zh-TW" dirty="0"/>
          </a:p>
          <a:p>
            <a:pPr marL="738188" indent="-285750">
              <a:buFont typeface="Wingdings" panose="05000000000000000000" pitchFamily="2" charset="2"/>
              <a:buChar char="Ø"/>
            </a:pPr>
            <a:endParaRPr lang="en-US" altLang="zh-TW" dirty="0"/>
          </a:p>
          <a:p>
            <a:pPr marL="738188" indent="-285750">
              <a:buFont typeface="Wingdings" panose="05000000000000000000" pitchFamily="2" charset="2"/>
              <a:buChar char="Ø"/>
            </a:pPr>
            <a:r>
              <a:rPr lang="zh-TW" altLang="zh-TW" dirty="0"/>
              <a:t>本公司面對重複發查，</a:t>
            </a:r>
            <a:r>
              <a:rPr lang="zh-TW" altLang="en-US" dirty="0"/>
              <a:t>皆為</a:t>
            </a:r>
            <a:r>
              <a:rPr lang="zh-TW" altLang="zh-TW" dirty="0"/>
              <a:t>只向「時間最晚」的那一筆有效發查做收費。</a:t>
            </a:r>
            <a:br>
              <a:rPr lang="en-US" altLang="zh-TW" dirty="0"/>
            </a:br>
            <a:r>
              <a:rPr lang="zh-TW" altLang="zh-TW" dirty="0"/>
              <a:t>（例如重複查了五次，前三次都未收到回覆，後兩次都有收到，那麼就抓第五次來收費）</a:t>
            </a:r>
          </a:p>
        </p:txBody>
      </p:sp>
      <p:sp>
        <p:nvSpPr>
          <p:cNvPr id="3" name="投影片編號版面配置區 2">
            <a:extLst>
              <a:ext uri="{FF2B5EF4-FFF2-40B4-BE49-F238E27FC236}">
                <a16:creationId xmlns:a16="http://schemas.microsoft.com/office/drawing/2014/main" id="{04736EAB-FE6F-43F2-42DD-EF44CF7748CE}"/>
              </a:ext>
            </a:extLst>
          </p:cNvPr>
          <p:cNvSpPr>
            <a:spLocks noGrp="1"/>
          </p:cNvSpPr>
          <p:nvPr>
            <p:ph type="sldNum" sz="quarter" idx="4294967295"/>
          </p:nvPr>
        </p:nvSpPr>
        <p:spPr>
          <a:xfrm>
            <a:off x="11914663" y="6560007"/>
            <a:ext cx="800000" cy="300000"/>
          </a:xfrm>
          <a:solidFill>
            <a:schemeClr val="bg1"/>
          </a:solidFill>
        </p:spPr>
        <p:txBody>
          <a:bodyPr/>
          <a:lstStyle/>
          <a:p>
            <a:pPr algn="l"/>
            <a:fld id="{F7021451-1387-4CA6-816F-3879F97B5CBC}" type="slidenum">
              <a:rPr lang="en-US" b="0" smtClean="0"/>
              <a:t>29</a:t>
            </a:fld>
            <a:endParaRPr lang="en-US" dirty="0"/>
          </a:p>
        </p:txBody>
      </p:sp>
    </p:spTree>
    <p:extLst>
      <p:ext uri="{BB962C8B-B14F-4D97-AF65-F5344CB8AC3E}">
        <p14:creationId xmlns:p14="http://schemas.microsoft.com/office/powerpoint/2010/main" val="13072040"/>
      </p:ext>
    </p:extLst>
  </p:cSld>
  <p:clrMapOvr>
    <a:masterClrMapping/>
  </p:clrMapOvr>
</p:sld>
</file>

<file path=ppt/theme/theme1.xml><?xml version="1.0" encoding="utf-8"?>
<a:theme xmlns:a="http://schemas.openxmlformats.org/drawingml/2006/main" name="CitationVTI">
  <a:themeElements>
    <a:clrScheme name="AnalogousFromLightSeedLeftStep">
      <a:dk1>
        <a:srgbClr val="000000"/>
      </a:dk1>
      <a:lt1>
        <a:srgbClr val="FFFFFF"/>
      </a:lt1>
      <a:dk2>
        <a:srgbClr val="243241"/>
      </a:dk2>
      <a:lt2>
        <a:srgbClr val="E2E5E8"/>
      </a:lt2>
      <a:accent1>
        <a:srgbClr val="BA9C80"/>
      </a:accent1>
      <a:accent2>
        <a:srgbClr val="BA827F"/>
      </a:accent2>
      <a:accent3>
        <a:srgbClr val="C594A6"/>
      </a:accent3>
      <a:accent4>
        <a:srgbClr val="BA7FAD"/>
      </a:accent4>
      <a:accent5>
        <a:srgbClr val="BC94C5"/>
      </a:accent5>
      <a:accent6>
        <a:srgbClr val="967FBA"/>
      </a:accent6>
      <a:hlink>
        <a:srgbClr val="5E85A8"/>
      </a:hlink>
      <a:folHlink>
        <a:srgbClr val="7F7F7F"/>
      </a:folHlink>
    </a:clrScheme>
    <a:fontScheme name="標準">
      <a:majorFont>
        <a:latin typeface="Calibri"/>
        <a:ea typeface="微軟正黑體"/>
        <a:cs typeface=""/>
      </a:majorFont>
      <a:minorFont>
        <a:latin typeface="Calibri"/>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ationVTI" id="{4899D957-8B31-4AB5-A19D-CB0353FFB667}" vid="{430294D6-2412-4BD3-B567-F0976EA49313}"/>
    </a:ext>
  </a:extLst>
</a:theme>
</file>

<file path=ppt/theme/theme2.xml><?xml version="1.0" encoding="utf-8"?>
<a:theme xmlns:a="http://schemas.openxmlformats.org/drawingml/2006/main" name="Cover and End Slide Master">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A9C3F0A-1439-4CBA-915C-BA7C65EDD852}">
  <we:reference id="wa200010215" version="2.0.0.0" store="zh-TW" storeType="OMEX"/>
  <we:alternateReferences>
    <we:reference id="WA200010215"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8134</TotalTime>
  <Words>4790</Words>
  <Application>Microsoft Office PowerPoint</Application>
  <PresentationFormat>寬螢幕</PresentationFormat>
  <Paragraphs>388</Paragraphs>
  <Slides>29</Slides>
  <Notes>10</Notes>
  <HiddenSlides>0</HiddenSlides>
  <MMClips>0</MMClips>
  <ScaleCrop>false</ScaleCrop>
  <HeadingPairs>
    <vt:vector size="6" baseType="variant">
      <vt:variant>
        <vt:lpstr>使用字型</vt:lpstr>
      </vt:variant>
      <vt:variant>
        <vt:i4>9</vt:i4>
      </vt:variant>
      <vt:variant>
        <vt:lpstr>佈景主題</vt:lpstr>
      </vt:variant>
      <vt:variant>
        <vt:i4>2</vt:i4>
      </vt:variant>
      <vt:variant>
        <vt:lpstr>投影片標題</vt:lpstr>
      </vt:variant>
      <vt:variant>
        <vt:i4>29</vt:i4>
      </vt:variant>
    </vt:vector>
  </HeadingPairs>
  <TitlesOfParts>
    <vt:vector size="40" baseType="lpstr">
      <vt:lpstr>Microsoft YaHei</vt:lpstr>
      <vt:lpstr>Microsoft JhengHei</vt:lpstr>
      <vt:lpstr>Microsoft JhengHei</vt:lpstr>
      <vt:lpstr>Aptos</vt:lpstr>
      <vt:lpstr>Arial</vt:lpstr>
      <vt:lpstr>Calibri</vt:lpstr>
      <vt:lpstr>Calibri Light</vt:lpstr>
      <vt:lpstr>Times New Roman</vt:lpstr>
      <vt:lpstr>Wingdings</vt:lpstr>
      <vt:lpstr>CitationVTI</vt:lpstr>
      <vt:lpstr>Cover and End Slide Master</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LAMSON, Michael Jr [Student]</dc:creator>
  <cp:lastModifiedBy>蔡蕙宇</cp:lastModifiedBy>
  <cp:revision>268</cp:revision>
  <cp:lastPrinted>2026-10-08T10:27:09Z</cp:lastPrinted>
  <dcterms:created xsi:type="dcterms:W3CDTF">2023-01-28T06:44:39Z</dcterms:created>
  <dcterms:modified xsi:type="dcterms:W3CDTF">2026-10-19T02:12:00Z</dcterms:modified>
</cp:coreProperties>
</file>